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6"/>
  </p:notesMasterIdLst>
  <p:sldIdLst>
    <p:sldId id="256" r:id="rId5"/>
    <p:sldId id="260" r:id="rId6"/>
    <p:sldId id="281" r:id="rId7"/>
    <p:sldId id="284" r:id="rId8"/>
    <p:sldId id="285" r:id="rId9"/>
    <p:sldId id="286" r:id="rId10"/>
    <p:sldId id="287" r:id="rId11"/>
    <p:sldId id="288" r:id="rId12"/>
    <p:sldId id="293" r:id="rId13"/>
    <p:sldId id="294" r:id="rId14"/>
    <p:sldId id="292" r:id="rId15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r" defTabSz="1828636" rtl="0" fontAlgn="auto" latinLnBrk="0" hangingPunct="0">
      <a:lnSpc>
        <a:spcPct val="150000"/>
      </a:lnSpc>
      <a:spcBef>
        <a:spcPts val="2000"/>
      </a:spcBef>
      <a:spcAft>
        <a:spcPts val="0"/>
      </a:spcAft>
      <a:buClrTx/>
      <a:buSzTx/>
      <a:buFontTx/>
      <a:buNone/>
      <a:tabLst/>
      <a:defRPr kumimoji="0" sz="2000" b="1" i="0" u="none" strike="noStrike" cap="none" spc="50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  <p:extLst>
    <p:ext uri="{EFAFB233-063F-42B5-8137-9DF3F51BA10A}">
      <p15:sldGuideLst xmlns:p15="http://schemas.microsoft.com/office/powerpoint/2012/main">
        <p15:guide id="1" orient="horz" pos="1349" userDrawn="1">
          <p15:clr>
            <a:srgbClr val="A4A3A4"/>
          </p15:clr>
        </p15:guide>
        <p15:guide id="2" pos="13690" userDrawn="1">
          <p15:clr>
            <a:srgbClr val="A4A3A4"/>
          </p15:clr>
        </p15:guide>
        <p15:guide id="3" orient="horz" pos="1689" userDrawn="1">
          <p15:clr>
            <a:srgbClr val="A4A3A4"/>
          </p15:clr>
        </p15:guide>
        <p15:guide id="4" pos="1693" userDrawn="1">
          <p15:clr>
            <a:srgbClr val="A4A3A4"/>
          </p15:clr>
        </p15:guide>
        <p15:guide id="5" pos="76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e Zampini" initials="DZ" lastIdx="7" clrIdx="0">
    <p:extLst>
      <p:ext uri="{19B8F6BF-5375-455C-9EA6-DF929625EA0E}">
        <p15:presenceInfo xmlns:p15="http://schemas.microsoft.com/office/powerpoint/2012/main" userId="S::davide.zampini@cemex.com::8544db43-5ebe-4bb3-a8cd-809cb3f498d3" providerId="AD"/>
      </p:ext>
    </p:extLst>
  </p:cmAuthor>
  <p:cmAuthor id="2" name="Thierry Sperisen" initials="TS" lastIdx="2" clrIdx="1">
    <p:extLst>
      <p:ext uri="{19B8F6BF-5375-455C-9EA6-DF929625EA0E}">
        <p15:presenceInfo xmlns:p15="http://schemas.microsoft.com/office/powerpoint/2012/main" userId="S::thierry.sperisen@cemex.com::2de6fd77-18c5-4978-ad83-c15427f3f996" providerId="AD"/>
      </p:ext>
    </p:extLst>
  </p:cmAuthor>
  <p:cmAuthor id="3" name="Liviu Birza/CH" initials="LB" lastIdx="1" clrIdx="2">
    <p:extLst>
      <p:ext uri="{19B8F6BF-5375-455C-9EA6-DF929625EA0E}">
        <p15:presenceInfo xmlns:p15="http://schemas.microsoft.com/office/powerpoint/2012/main" userId="S::liviu.birza@ext.cemex.com::59313d22-b227-432a-8530-0575c1b9405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444B"/>
    <a:srgbClr val="4274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6CAF3"/>
          </a:solidFill>
        </a:fill>
      </a:tcStyle>
    </a:wholeTbl>
    <a:band2H>
      <a:tcTxStyle/>
      <a:tcStyle>
        <a:tcBdr/>
        <a:fill>
          <a:solidFill>
            <a:srgbClr val="EBE6F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FCAD8"/>
          </a:solidFill>
        </a:fill>
      </a:tcStyle>
    </a:wholeTbl>
    <a:band2H>
      <a:tcTxStyle/>
      <a:tcStyle>
        <a:tcBdr/>
        <a:fill>
          <a:solidFill>
            <a:srgbClr val="F7E6EC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2CBFF"/>
          </a:solidFill>
        </a:fill>
      </a:tcStyle>
    </a:wholeTbl>
    <a:band2H>
      <a:tcTxStyle/>
      <a:tcStyle>
        <a:tcBdr/>
        <a:fill>
          <a:solidFill>
            <a:srgbClr val="F1E7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993" autoAdjust="0"/>
  </p:normalViewPr>
  <p:slideViewPr>
    <p:cSldViewPr snapToGrid="0">
      <p:cViewPr varScale="1">
        <p:scale>
          <a:sx n="41" d="100"/>
          <a:sy n="41" d="100"/>
        </p:scale>
        <p:origin x="720" y="62"/>
      </p:cViewPr>
      <p:guideLst>
        <p:guide orient="horz" pos="1349"/>
        <p:guide pos="13690"/>
        <p:guide orient="horz" pos="1689"/>
        <p:guide pos="169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6" name="Shape 17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1828660" latinLnBrk="0">
      <a:defRPr sz="2400">
        <a:latin typeface="+mj-lt"/>
        <a:ea typeface="+mj-ea"/>
        <a:cs typeface="+mj-cs"/>
        <a:sym typeface="Calibri"/>
      </a:defRPr>
    </a:lvl1pPr>
    <a:lvl2pPr indent="228600" defTabSz="1828660" latinLnBrk="0">
      <a:defRPr sz="2400">
        <a:latin typeface="+mj-lt"/>
        <a:ea typeface="+mj-ea"/>
        <a:cs typeface="+mj-cs"/>
        <a:sym typeface="Calibri"/>
      </a:defRPr>
    </a:lvl2pPr>
    <a:lvl3pPr indent="457200" defTabSz="1828660" latinLnBrk="0">
      <a:defRPr sz="2400">
        <a:latin typeface="+mj-lt"/>
        <a:ea typeface="+mj-ea"/>
        <a:cs typeface="+mj-cs"/>
        <a:sym typeface="Calibri"/>
      </a:defRPr>
    </a:lvl3pPr>
    <a:lvl4pPr indent="685800" defTabSz="1828660" latinLnBrk="0">
      <a:defRPr sz="2400">
        <a:latin typeface="+mj-lt"/>
        <a:ea typeface="+mj-ea"/>
        <a:cs typeface="+mj-cs"/>
        <a:sym typeface="Calibri"/>
      </a:defRPr>
    </a:lvl4pPr>
    <a:lvl5pPr indent="914400" defTabSz="1828660" latinLnBrk="0">
      <a:defRPr sz="2400">
        <a:latin typeface="+mj-lt"/>
        <a:ea typeface="+mj-ea"/>
        <a:cs typeface="+mj-cs"/>
        <a:sym typeface="Calibri"/>
      </a:defRPr>
    </a:lvl5pPr>
    <a:lvl6pPr indent="1143000" defTabSz="1828660" latinLnBrk="0">
      <a:defRPr sz="2400">
        <a:latin typeface="+mj-lt"/>
        <a:ea typeface="+mj-ea"/>
        <a:cs typeface="+mj-cs"/>
        <a:sym typeface="Calibri"/>
      </a:defRPr>
    </a:lvl6pPr>
    <a:lvl7pPr indent="1371600" defTabSz="1828660" latinLnBrk="0">
      <a:defRPr sz="2400">
        <a:latin typeface="+mj-lt"/>
        <a:ea typeface="+mj-ea"/>
        <a:cs typeface="+mj-cs"/>
        <a:sym typeface="Calibri"/>
      </a:defRPr>
    </a:lvl7pPr>
    <a:lvl8pPr indent="1600200" defTabSz="1828660" latinLnBrk="0">
      <a:defRPr sz="2400">
        <a:latin typeface="+mj-lt"/>
        <a:ea typeface="+mj-ea"/>
        <a:cs typeface="+mj-cs"/>
        <a:sym typeface="Calibri"/>
      </a:defRPr>
    </a:lvl8pPr>
    <a:lvl9pPr indent="1828800" defTabSz="1828660" latinLnBrk="0">
      <a:defRPr sz="24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353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689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440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Presentation Guide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84" y="12863110"/>
            <a:ext cx="1664362" cy="446955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14"/>
          <p:cNvSpPr/>
          <p:nvPr/>
        </p:nvSpPr>
        <p:spPr>
          <a:xfrm>
            <a:off x="4210204" y="-1118181"/>
            <a:ext cx="15925808" cy="15925802"/>
          </a:xfrm>
          <a:prstGeom prst="ellipse">
            <a:avLst/>
          </a:prstGeom>
          <a:ln w="25400">
            <a:solidFill>
              <a:srgbClr val="000000">
                <a:alpha val="8000"/>
              </a:srgbClr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15" name="image2.png"/>
          <p:cNvPicPr>
            <a:picLocks noChangeAspect="1"/>
          </p:cNvPicPr>
          <p:nvPr/>
        </p:nvPicPr>
        <p:blipFill>
          <a:blip r:embed="rId3"/>
          <a:srcRect l="4751" t="10448" r="713" b="1346"/>
          <a:stretch>
            <a:fillRect/>
          </a:stretch>
        </p:blipFill>
        <p:spPr>
          <a:xfrm>
            <a:off x="21657321" y="12651809"/>
            <a:ext cx="2223234" cy="1098116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Shape 16"/>
          <p:cNvSpPr/>
          <p:nvPr/>
        </p:nvSpPr>
        <p:spPr>
          <a:xfrm>
            <a:off x="21803965" y="5267959"/>
            <a:ext cx="2513111" cy="3180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91436" tIns="91436" rIns="91436" bIns="91436">
            <a:spAutoFit/>
          </a:bodyPr>
          <a:lstStyle/>
          <a:p>
            <a:pPr>
              <a:lnSpc>
                <a:spcPct val="100000"/>
              </a:lnSpc>
              <a:defRPr b="0">
                <a:solidFill>
                  <a:schemeClr val="accent2">
                    <a:satOff val="-15217"/>
                    <a:lumOff val="-10823"/>
                  </a:schemeClr>
                </a:solidFill>
              </a:defRPr>
            </a:pPr>
            <a:r>
              <a:t>Always leave a minimum  space on the edges.</a:t>
            </a:r>
          </a:p>
          <a:p>
            <a:pPr>
              <a:lnSpc>
                <a:spcPct val="100000"/>
              </a:lnSpc>
              <a:defRPr b="0">
                <a:solidFill>
                  <a:schemeClr val="accent2">
                    <a:satOff val="-15217"/>
                    <a:lumOff val="-10823"/>
                  </a:schemeClr>
                </a:solidFill>
              </a:defRPr>
            </a:pPr>
            <a:r>
              <a:t>Use the guides, you won´t see them once you present! </a:t>
            </a:r>
          </a:p>
        </p:txBody>
      </p:sp>
      <p:sp>
        <p:nvSpPr>
          <p:cNvPr id="17" name="Shape 17"/>
          <p:cNvSpPr/>
          <p:nvPr/>
        </p:nvSpPr>
        <p:spPr>
          <a:xfrm>
            <a:off x="4876816" y="7947910"/>
            <a:ext cx="5879510" cy="13776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28600" indent="-228600" algn="l">
              <a:lnSpc>
                <a:spcPct val="108000"/>
              </a:lnSpc>
              <a:buSzPct val="100000"/>
              <a:buChar char="•"/>
              <a:defRPr sz="2300" spc="0">
                <a:solidFill>
                  <a:srgbClr val="000000">
                    <a:alpha val="65428"/>
                  </a:srgbClr>
                </a:solidFill>
              </a:defRPr>
            </a:pPr>
            <a:r>
              <a:t>DO NOT edit the master slide</a:t>
            </a:r>
          </a:p>
          <a:p>
            <a:pPr marL="228600" indent="-228600" algn="l">
              <a:lnSpc>
                <a:spcPct val="108000"/>
              </a:lnSpc>
              <a:buSzPct val="100000"/>
              <a:buChar char="•"/>
              <a:defRPr sz="2300" spc="0">
                <a:solidFill>
                  <a:srgbClr val="000000">
                    <a:alpha val="65428"/>
                  </a:srgbClr>
                </a:solidFill>
              </a:defRPr>
            </a:pPr>
            <a:r>
              <a:t>Use short paragraphs with concrete ideas</a:t>
            </a:r>
          </a:p>
        </p:txBody>
      </p:sp>
      <p:sp>
        <p:nvSpPr>
          <p:cNvPr id="18" name="Shape 18"/>
          <p:cNvSpPr/>
          <p:nvPr/>
        </p:nvSpPr>
        <p:spPr>
          <a:xfrm>
            <a:off x="29137" y="11611605"/>
            <a:ext cx="2513110" cy="1097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91436" tIns="91436" rIns="91436" bIns="91436">
            <a:spAutoFit/>
          </a:bodyPr>
          <a:lstStyle>
            <a:lvl1pPr>
              <a:lnSpc>
                <a:spcPct val="100000"/>
              </a:lnSpc>
              <a:spcBef>
                <a:spcPts val="1000"/>
              </a:spcBef>
              <a:defRPr b="0">
                <a:solidFill>
                  <a:schemeClr val="accent2">
                    <a:satOff val="-15217"/>
                    <a:lumOff val="-10823"/>
                  </a:schemeClr>
                </a:solidFill>
              </a:defRPr>
            </a:lvl1pPr>
          </a:lstStyle>
          <a:p>
            <a:r>
              <a:t>Use CEMEX and GR&amp;D LOGOS</a:t>
            </a:r>
          </a:p>
        </p:txBody>
      </p:sp>
      <p:sp>
        <p:nvSpPr>
          <p:cNvPr id="19" name="Shape 19"/>
          <p:cNvSpPr/>
          <p:nvPr/>
        </p:nvSpPr>
        <p:spPr>
          <a:xfrm>
            <a:off x="-29089" y="3976408"/>
            <a:ext cx="1664362" cy="1402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91436" tIns="91436" rIns="91436" bIns="91436">
            <a:spAutoFit/>
          </a:bodyPr>
          <a:lstStyle>
            <a:lvl1pPr>
              <a:lnSpc>
                <a:spcPct val="100000"/>
              </a:lnSpc>
              <a:defRPr b="0">
                <a:solidFill>
                  <a:schemeClr val="accent2">
                    <a:satOff val="-15217"/>
                    <a:lumOff val="-10823"/>
                  </a:schemeClr>
                </a:solidFill>
              </a:defRPr>
            </a:lvl1pPr>
          </a:lstStyle>
          <a:p>
            <a:r>
              <a:t>Write the topic of your slide</a:t>
            </a:r>
          </a:p>
        </p:txBody>
      </p:sp>
      <p:sp>
        <p:nvSpPr>
          <p:cNvPr id="20" name="Shape 20"/>
          <p:cNvSpPr/>
          <p:nvPr/>
        </p:nvSpPr>
        <p:spPr>
          <a:xfrm>
            <a:off x="4864115" y="10223548"/>
            <a:ext cx="5522115" cy="8204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defRPr sz="2900" spc="-200">
                <a:solidFill>
                  <a:srgbClr val="535353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USE THE FONT HELVETICA BOLD IN CAPITAL LETTERS FOR TITLES</a:t>
            </a:r>
          </a:p>
        </p:txBody>
      </p:sp>
      <p:sp>
        <p:nvSpPr>
          <p:cNvPr id="21" name="Shape 21"/>
          <p:cNvSpPr/>
          <p:nvPr/>
        </p:nvSpPr>
        <p:spPr>
          <a:xfrm>
            <a:off x="4889516" y="11217095"/>
            <a:ext cx="5879510" cy="845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lnSpcReduction="10000"/>
          </a:bodyPr>
          <a:lstStyle>
            <a:lvl1pPr algn="l">
              <a:lnSpc>
                <a:spcPct val="108000"/>
              </a:lnSpc>
              <a:defRPr sz="2700" b="0" spc="0">
                <a:solidFill>
                  <a:srgbClr val="000000">
                    <a:alpha val="65428"/>
                  </a:srgbClr>
                </a:solidFill>
              </a:defRPr>
            </a:lvl1pPr>
          </a:lstStyle>
          <a:p>
            <a:r>
              <a:t>Use the font helvetica regular  for body text</a:t>
            </a:r>
          </a:p>
        </p:txBody>
      </p:sp>
      <p:sp>
        <p:nvSpPr>
          <p:cNvPr id="22" name="Shape 22"/>
          <p:cNvSpPr/>
          <p:nvPr/>
        </p:nvSpPr>
        <p:spPr>
          <a:xfrm>
            <a:off x="9853455" y="12652246"/>
            <a:ext cx="4803972" cy="1097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91436" tIns="91436" rIns="91436" bIns="91436">
            <a:spAutoFit/>
          </a:bodyPr>
          <a:lstStyle>
            <a:lvl1pPr algn="ctr">
              <a:lnSpc>
                <a:spcPct val="100000"/>
              </a:lnSpc>
              <a:spcBef>
                <a:spcPts val="1000"/>
              </a:spcBef>
              <a:defRPr>
                <a:solidFill>
                  <a:schemeClr val="accent2">
                    <a:satOff val="-15217"/>
                    <a:lumOff val="-10823"/>
                  </a:schemeClr>
                </a:solidFill>
              </a:defRPr>
            </a:lvl1pPr>
          </a:lstStyle>
          <a:p>
            <a:r>
              <a:t>DELETE THIS SLIDE BEFORE USING YOUR PRESENTATION!</a:t>
            </a:r>
          </a:p>
        </p:txBody>
      </p:sp>
      <p:sp>
        <p:nvSpPr>
          <p:cNvPr id="23" name="Shape 23"/>
          <p:cNvSpPr/>
          <p:nvPr/>
        </p:nvSpPr>
        <p:spPr>
          <a:xfrm>
            <a:off x="3771913" y="2353731"/>
            <a:ext cx="7595184" cy="30581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defRPr sz="7200" spc="-400"/>
            </a:lvl1pPr>
          </a:lstStyle>
          <a:p>
            <a:r>
              <a:t>BASIC PRESENTATION GUIDELINES</a:t>
            </a:r>
          </a:p>
        </p:txBody>
      </p:sp>
      <p:sp>
        <p:nvSpPr>
          <p:cNvPr id="24" name="Shape 24"/>
          <p:cNvSpPr/>
          <p:nvPr/>
        </p:nvSpPr>
        <p:spPr>
          <a:xfrm>
            <a:off x="4876817" y="6003183"/>
            <a:ext cx="5138383" cy="15077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lnSpc>
                <a:spcPct val="108000"/>
              </a:lnSpc>
              <a:defRPr sz="2300" b="0" spc="0">
                <a:solidFill>
                  <a:srgbClr val="000000">
                    <a:alpha val="65428"/>
                  </a:srgbClr>
                </a:solidFill>
              </a:defRPr>
            </a:lvl1pPr>
          </a:lstStyle>
          <a:p>
            <a:r>
              <a:t>If any of the slide templates meets your needs, use it. If not, use the empty layout to create your own slide. Always follow these basic guidelines:</a:t>
            </a:r>
          </a:p>
        </p:txBody>
      </p:sp>
      <p:sp>
        <p:nvSpPr>
          <p:cNvPr id="25" name="Shape 25"/>
          <p:cNvSpPr/>
          <p:nvPr/>
        </p:nvSpPr>
        <p:spPr>
          <a:xfrm>
            <a:off x="2518422" y="2039040"/>
            <a:ext cx="2513111" cy="4876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91436" tIns="91436" rIns="91436" bIns="91436">
            <a:spAutoFit/>
          </a:bodyPr>
          <a:lstStyle>
            <a:lvl1pPr algn="ctr">
              <a:lnSpc>
                <a:spcPct val="100000"/>
              </a:lnSpc>
              <a:defRPr b="0">
                <a:solidFill>
                  <a:schemeClr val="accent2">
                    <a:satOff val="-15217"/>
                    <a:lumOff val="-10823"/>
                  </a:schemeClr>
                </a:solidFill>
              </a:defRPr>
            </a:lvl1pPr>
          </a:lstStyle>
          <a:p>
            <a:r>
              <a:t>Title guides</a:t>
            </a:r>
          </a:p>
        </p:txBody>
      </p:sp>
      <p:sp>
        <p:nvSpPr>
          <p:cNvPr id="26" name="Shape 26"/>
          <p:cNvSpPr>
            <a:spLocks noGrp="1"/>
          </p:cNvSpPr>
          <p:nvPr>
            <p:ph type="pic" sz="quarter" idx="13"/>
          </p:nvPr>
        </p:nvSpPr>
        <p:spPr>
          <a:xfrm flipH="1">
            <a:off x="13123059" y="3692359"/>
            <a:ext cx="7034380" cy="4114201"/>
          </a:xfrm>
          <a:prstGeom prst="rect">
            <a:avLst/>
          </a:prstGeom>
          <a:noFill/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13138089" y="7928977"/>
            <a:ext cx="6995755" cy="279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 defTabSz="1664055">
              <a:lnSpc>
                <a:spcPct val="108000"/>
              </a:lnSpc>
              <a:spcBef>
                <a:spcPts val="1800"/>
              </a:spcBef>
              <a:defRPr sz="1800" b="0" spc="0">
                <a:solidFill>
                  <a:srgbClr val="000000">
                    <a:alpha val="65428"/>
                  </a:srgbClr>
                </a:solidFill>
              </a:defRPr>
            </a:lvl1pPr>
          </a:lstStyle>
          <a:p>
            <a:r>
              <a:t>Use clean and high quality images that illustrate your topic.</a:t>
            </a:r>
          </a:p>
        </p:txBody>
      </p:sp>
      <p:sp>
        <p:nvSpPr>
          <p:cNvPr id="28" name="Shape 28"/>
          <p:cNvSpPr/>
          <p:nvPr/>
        </p:nvSpPr>
        <p:spPr>
          <a:xfrm>
            <a:off x="13767020" y="9474461"/>
            <a:ext cx="1270007" cy="1270007"/>
          </a:xfrm>
          <a:prstGeom prst="ellipse">
            <a:avLst/>
          </a:prstGeom>
          <a:solidFill>
            <a:srgbClr val="E4212B"/>
          </a:solidFill>
          <a:ln w="12700">
            <a:miter lim="400000"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E1424B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29" name="Shape 29"/>
          <p:cNvSpPr/>
          <p:nvPr/>
        </p:nvSpPr>
        <p:spPr>
          <a:xfrm>
            <a:off x="16000964" y="9474461"/>
            <a:ext cx="1270007" cy="1270007"/>
          </a:xfrm>
          <a:prstGeom prst="ellipse">
            <a:avLst/>
          </a:prstGeom>
          <a:solidFill>
            <a:srgbClr val="D9D8DA"/>
          </a:solidFill>
          <a:ln w="12700">
            <a:miter lim="400000"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30" name="Shape 30"/>
          <p:cNvSpPr/>
          <p:nvPr/>
        </p:nvSpPr>
        <p:spPr>
          <a:xfrm>
            <a:off x="18234910" y="9474461"/>
            <a:ext cx="1270007" cy="1270007"/>
          </a:xfrm>
          <a:prstGeom prst="ellipse">
            <a:avLst/>
          </a:prstGeom>
          <a:solidFill>
            <a:srgbClr val="37426B"/>
          </a:solidFill>
          <a:ln w="12700">
            <a:miter lim="400000"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31" name="Shape 31"/>
          <p:cNvSpPr/>
          <p:nvPr/>
        </p:nvSpPr>
        <p:spPr>
          <a:xfrm>
            <a:off x="13138089" y="11106760"/>
            <a:ext cx="5522113" cy="317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92500"/>
          </a:bodyPr>
          <a:lstStyle>
            <a:lvl1pPr algn="l">
              <a:lnSpc>
                <a:spcPct val="120000"/>
              </a:lnSpc>
              <a:defRPr sz="2100" b="0" spc="0">
                <a:solidFill>
                  <a:srgbClr val="000000">
                    <a:alpha val="65428"/>
                  </a:srgbClr>
                </a:solidFill>
              </a:defRPr>
            </a:lvl1pPr>
          </a:lstStyle>
          <a:p>
            <a:r>
              <a:t>Use CEMEX colours and gray shades.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sz="quarter" idx="1"/>
          </p:nvPr>
        </p:nvSpPr>
        <p:spPr>
          <a:xfrm>
            <a:off x="922337" y="800480"/>
            <a:ext cx="5138381" cy="707676"/>
          </a:xfrm>
          <a:prstGeom prst="rect">
            <a:avLst/>
          </a:prstGeom>
          <a:noFill/>
        </p:spPr>
        <p:txBody>
          <a:bodyPr lIns="0" tIns="0" rIns="0" bIns="0"/>
          <a:lstStyle>
            <a:lvl1pPr defTabSz="1828800">
              <a:spcBef>
                <a:spcPts val="2000"/>
              </a:spcBef>
              <a:defRPr sz="2000" b="1" spc="750">
                <a:solidFill>
                  <a:srgbClr val="E1424B"/>
                </a:solidFill>
              </a:defRPr>
            </a:lvl1pPr>
            <a:lvl2pPr defTabSz="1828800">
              <a:spcBef>
                <a:spcPts val="2000"/>
              </a:spcBef>
              <a:defRPr sz="2000" b="1" spc="750">
                <a:solidFill>
                  <a:srgbClr val="E1424B"/>
                </a:solidFill>
              </a:defRPr>
            </a:lvl2pPr>
            <a:lvl3pPr defTabSz="1828800">
              <a:spcBef>
                <a:spcPts val="2000"/>
              </a:spcBef>
              <a:defRPr sz="2000" b="1" spc="750">
                <a:solidFill>
                  <a:srgbClr val="E1424B"/>
                </a:solidFill>
              </a:defRPr>
            </a:lvl3pPr>
            <a:lvl4pPr defTabSz="1828800">
              <a:spcBef>
                <a:spcPts val="2000"/>
              </a:spcBef>
              <a:defRPr sz="2000" b="1" spc="750">
                <a:solidFill>
                  <a:srgbClr val="E1424B"/>
                </a:solidFill>
              </a:defRPr>
            </a:lvl4pPr>
            <a:lvl5pPr defTabSz="1828800">
              <a:spcBef>
                <a:spcPts val="2000"/>
              </a:spcBef>
              <a:defRPr sz="2000" b="1" spc="750">
                <a:solidFill>
                  <a:srgbClr val="E1424B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" name="Shape 33"/>
          <p:cNvSpPr/>
          <p:nvPr/>
        </p:nvSpPr>
        <p:spPr>
          <a:xfrm rot="16200000">
            <a:off x="-2625437" y="6866962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rmAutofit fontScale="92500"/>
          </a:bodyPr>
          <a:lstStyle>
            <a:lvl1pPr>
              <a:lnSpc>
                <a:spcPct val="120000"/>
              </a:lnSpc>
              <a:defRPr sz="2300" spc="100">
                <a:solidFill>
                  <a:srgbClr val="E1424B"/>
                </a:solidFill>
              </a:defRPr>
            </a:lvl1pPr>
          </a:lstStyle>
          <a:p>
            <a:r>
              <a:t>—CATEGORY</a:t>
            </a:r>
          </a:p>
        </p:txBody>
      </p:sp>
      <p:pic>
        <p:nvPicPr>
          <p:cNvPr id="34" name="Screen Shot 2020-03-20 at 15.13.2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6856" y="1419012"/>
            <a:ext cx="4953001" cy="4927601"/>
          </a:xfrm>
          <a:prstGeom prst="rect">
            <a:avLst/>
          </a:prstGeom>
          <a:ln w="12700">
            <a:miter lim="400000"/>
          </a:ln>
        </p:spPr>
      </p:pic>
      <p:sp>
        <p:nvSpPr>
          <p:cNvPr id="35" name="Shape 35"/>
          <p:cNvSpPr>
            <a:spLocks noGrp="1"/>
          </p:cNvSpPr>
          <p:nvPr>
            <p:ph type="sldNum" sz="quarter" idx="2"/>
          </p:nvPr>
        </p:nvSpPr>
        <p:spPr>
          <a:xfrm>
            <a:off x="20653376" y="1023790"/>
            <a:ext cx="248048" cy="241301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Empty Layout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-4" y="-48771"/>
            <a:ext cx="24384008" cy="13766802"/>
          </a:xfrm>
          <a:prstGeom prst="rect">
            <a:avLst/>
          </a:prstGeom>
          <a:solidFill>
            <a:srgbClr val="222222"/>
          </a:solidFill>
          <a:ln w="12700">
            <a:miter lim="400000"/>
          </a:ln>
        </p:spPr>
        <p:txBody>
          <a:bodyPr lIns="91436" tIns="91436" rIns="91436" bIns="91436" anchor="ctr"/>
          <a:lstStyle/>
          <a:p>
            <a:pPr algn="ctr">
              <a:defRPr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5" name="Imagen 4" descr="Imagen que contiene reloj, dibujo&#10;&#10;Descripción generada automáticamente">
            <a:extLst>
              <a:ext uri="{FF2B5EF4-FFF2-40B4-BE49-F238E27FC236}">
                <a16:creationId xmlns:a16="http://schemas.microsoft.com/office/drawing/2014/main" id="{E621FCB8-D2A5-1844-8224-DEB45333CE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42880" y="5266263"/>
            <a:ext cx="14098238" cy="3183473"/>
          </a:xfrm>
          <a:prstGeom prst="rect">
            <a:avLst/>
          </a:prstGeom>
        </p:spPr>
      </p:pic>
      <p:pic>
        <p:nvPicPr>
          <p:cNvPr id="44" name="image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74825" y="12338176"/>
            <a:ext cx="1664364" cy="446956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/>
          <p:nvPr/>
        </p:nvSpPr>
        <p:spPr>
          <a:xfrm>
            <a:off x="-492056" y="4712058"/>
            <a:ext cx="25398124" cy="25398119"/>
          </a:xfrm>
          <a:prstGeom prst="ellipse">
            <a:avLst/>
          </a:prstGeom>
          <a:ln w="25400">
            <a:solidFill>
              <a:srgbClr val="626162"/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46" name="image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7075" y="4242941"/>
            <a:ext cx="9879863" cy="5230118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xfrm>
            <a:off x="20653376" y="1023790"/>
            <a:ext cx="248048" cy="241301"/>
          </a:xfrm>
          <a:prstGeom prst="rect">
            <a:avLst/>
          </a:prstGeom>
        </p:spPr>
        <p:txBody>
          <a:bodyPr lIns="0" tIns="0" rIns="0" bIns="0"/>
          <a:lstStyle>
            <a:lvl1pPr defTabSz="914400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pty Layout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/>
          <p:nvPr/>
        </p:nvSpPr>
        <p:spPr>
          <a:xfrm>
            <a:off x="-4" y="-48771"/>
            <a:ext cx="24384008" cy="13766802"/>
          </a:xfrm>
          <a:prstGeom prst="rect">
            <a:avLst/>
          </a:prstGeom>
          <a:solidFill>
            <a:srgbClr val="222222"/>
          </a:solidFill>
          <a:ln w="12700">
            <a:miter lim="400000"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55" name="pasted-image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289706" y="5654393"/>
            <a:ext cx="13766803" cy="2360474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Shape 56"/>
          <p:cNvSpPr/>
          <p:nvPr/>
        </p:nvSpPr>
        <p:spPr>
          <a:xfrm>
            <a:off x="-492054" y="4712060"/>
            <a:ext cx="25398118" cy="25398119"/>
          </a:xfrm>
          <a:prstGeom prst="ellipse">
            <a:avLst/>
          </a:prstGeom>
          <a:ln w="25400">
            <a:solidFill>
              <a:srgbClr val="626162"/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57" name="image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74825" y="12338177"/>
            <a:ext cx="1664364" cy="446956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image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7075" y="4242941"/>
            <a:ext cx="9879863" cy="5230118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Shape 59"/>
          <p:cNvSpPr>
            <a:spLocks noGrp="1"/>
          </p:cNvSpPr>
          <p:nvPr>
            <p:ph type="sldNum" sz="quarter" idx="2"/>
          </p:nvPr>
        </p:nvSpPr>
        <p:spPr>
          <a:xfrm>
            <a:off x="20653376" y="1023790"/>
            <a:ext cx="248048" cy="241301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8" name="Shape 78"/>
          <p:cNvSpPr>
            <a:spLocks noGrp="1"/>
          </p:cNvSpPr>
          <p:nvPr>
            <p:ph type="body" sz="quarter" idx="13"/>
          </p:nvPr>
        </p:nvSpPr>
        <p:spPr>
          <a:xfrm>
            <a:off x="4885266" y="5875866"/>
            <a:ext cx="8649698" cy="1937711"/>
          </a:xfrm>
          <a:prstGeom prst="rect">
            <a:avLst/>
          </a:prstGeom>
          <a:noFill/>
        </p:spPr>
        <p:txBody>
          <a:bodyPr lIns="0" tIns="0" rIns="0" bIns="0" anchor="t"/>
          <a:lstStyle/>
          <a:p>
            <a:endParaRPr/>
          </a:p>
        </p:txBody>
      </p:sp>
      <p:sp>
        <p:nvSpPr>
          <p:cNvPr id="79" name="Shape 79"/>
          <p:cNvSpPr>
            <a:spLocks noGrp="1"/>
          </p:cNvSpPr>
          <p:nvPr>
            <p:ph type="body" sz="quarter" idx="14"/>
          </p:nvPr>
        </p:nvSpPr>
        <p:spPr>
          <a:xfrm>
            <a:off x="922337" y="800480"/>
            <a:ext cx="5138381" cy="707676"/>
          </a:xfrm>
          <a:prstGeom prst="rect">
            <a:avLst/>
          </a:prstGeom>
          <a:noFill/>
        </p:spPr>
        <p:txBody>
          <a:bodyPr lIns="0" tIns="0" rIns="0" bIns="0"/>
          <a:lstStyle/>
          <a:p>
            <a:endParaRPr/>
          </a:p>
        </p:txBody>
      </p:sp>
      <p:sp>
        <p:nvSpPr>
          <p:cNvPr id="80" name="Shape 8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mag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/>
          <p:nvPr/>
        </p:nvSpPr>
        <p:spPr>
          <a:xfrm>
            <a:off x="4221317" y="-1107069"/>
            <a:ext cx="15903580" cy="15903580"/>
          </a:xfrm>
          <a:prstGeom prst="ellipse">
            <a:avLst/>
          </a:prstGeom>
          <a:ln w="25400">
            <a:solidFill>
              <a:srgbClr val="000000">
                <a:alpha val="8000"/>
              </a:srgbClr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88" name="Shape 88"/>
          <p:cNvSpPr>
            <a:spLocks noGrp="1"/>
          </p:cNvSpPr>
          <p:nvPr>
            <p:ph type="body" sz="quarter" idx="1"/>
          </p:nvPr>
        </p:nvSpPr>
        <p:spPr>
          <a:xfrm>
            <a:off x="3810017" y="6653210"/>
            <a:ext cx="5138381" cy="3815096"/>
          </a:xfrm>
          <a:prstGeom prst="rect">
            <a:avLst/>
          </a:prstGeom>
          <a:noFill/>
        </p:spPr>
        <p:txBody>
          <a:bodyPr lIns="0" tIns="0" rIns="0" bIns="0" anchor="t"/>
          <a:lstStyle>
            <a:lvl1pPr defTabSz="1828636">
              <a:lnSpc>
                <a:spcPct val="120000"/>
              </a:lnSpc>
              <a:spcBef>
                <a:spcPts val="2000"/>
              </a:spcBef>
              <a:defRPr sz="2300">
                <a:solidFill>
                  <a:srgbClr val="000000">
                    <a:alpha val="65428"/>
                  </a:srgbClr>
                </a:solidFill>
              </a:defRPr>
            </a:lvl1pPr>
            <a:lvl2pPr defTabSz="1828636">
              <a:lnSpc>
                <a:spcPct val="120000"/>
              </a:lnSpc>
              <a:spcBef>
                <a:spcPts val="2000"/>
              </a:spcBef>
              <a:defRPr sz="2300">
                <a:solidFill>
                  <a:srgbClr val="000000">
                    <a:alpha val="65428"/>
                  </a:srgbClr>
                </a:solidFill>
              </a:defRPr>
            </a:lvl2pPr>
            <a:lvl3pPr defTabSz="1828636">
              <a:lnSpc>
                <a:spcPct val="120000"/>
              </a:lnSpc>
              <a:spcBef>
                <a:spcPts val="2000"/>
              </a:spcBef>
              <a:defRPr sz="2300">
                <a:solidFill>
                  <a:srgbClr val="000000">
                    <a:alpha val="65428"/>
                  </a:srgbClr>
                </a:solidFill>
              </a:defRPr>
            </a:lvl3pPr>
            <a:lvl4pPr defTabSz="1828636">
              <a:lnSpc>
                <a:spcPct val="120000"/>
              </a:lnSpc>
              <a:spcBef>
                <a:spcPts val="2000"/>
              </a:spcBef>
              <a:defRPr sz="2300">
                <a:solidFill>
                  <a:srgbClr val="000000">
                    <a:alpha val="65428"/>
                  </a:srgbClr>
                </a:solidFill>
              </a:defRPr>
            </a:lvl4pPr>
            <a:lvl5pPr defTabSz="1828636">
              <a:lnSpc>
                <a:spcPct val="120000"/>
              </a:lnSpc>
              <a:spcBef>
                <a:spcPts val="2000"/>
              </a:spcBef>
              <a:defRPr sz="2300">
                <a:solidFill>
                  <a:srgbClr val="000000">
                    <a:alpha val="65428"/>
                  </a:srgbClr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89" name="imag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84" y="12863110"/>
            <a:ext cx="1664362" cy="446955"/>
          </a:xfrm>
          <a:prstGeom prst="rect">
            <a:avLst/>
          </a:prstGeom>
          <a:ln w="12700">
            <a:miter lim="400000"/>
          </a:ln>
        </p:spPr>
      </p:pic>
      <p:sp>
        <p:nvSpPr>
          <p:cNvPr id="90" name="Shape 90"/>
          <p:cNvSpPr>
            <a:spLocks noGrp="1"/>
          </p:cNvSpPr>
          <p:nvPr>
            <p:ph type="pic" sz="half" idx="13"/>
          </p:nvPr>
        </p:nvSpPr>
        <p:spPr>
          <a:xfrm>
            <a:off x="11290713" y="2540017"/>
            <a:ext cx="9585843" cy="8254966"/>
          </a:xfrm>
          <a:prstGeom prst="rect">
            <a:avLst/>
          </a:prstGeom>
          <a:noFill/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1" name="Shape 91"/>
          <p:cNvSpPr/>
          <p:nvPr/>
        </p:nvSpPr>
        <p:spPr>
          <a:xfrm>
            <a:off x="3786918" y="2355762"/>
            <a:ext cx="5638814" cy="2844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 defTabSz="1718916">
              <a:lnSpc>
                <a:spcPct val="90000"/>
              </a:lnSpc>
              <a:spcBef>
                <a:spcPts val="0"/>
              </a:spcBef>
              <a:defRPr sz="6700" spc="-400"/>
            </a:lvl1pPr>
          </a:lstStyle>
          <a:p>
            <a:r>
              <a:t>LOREM IPSUM DOLOR SIT AMET</a:t>
            </a:r>
          </a:p>
        </p:txBody>
      </p:sp>
      <p:pic>
        <p:nvPicPr>
          <p:cNvPr id="92" name="image2.png"/>
          <p:cNvPicPr>
            <a:picLocks noChangeAspect="1"/>
          </p:cNvPicPr>
          <p:nvPr/>
        </p:nvPicPr>
        <p:blipFill>
          <a:blip r:embed="rId3"/>
          <a:srcRect l="4751" t="10448" r="713" b="1346"/>
          <a:stretch>
            <a:fillRect/>
          </a:stretch>
        </p:blipFill>
        <p:spPr>
          <a:xfrm>
            <a:off x="21657321" y="12651809"/>
            <a:ext cx="2223234" cy="1098116"/>
          </a:xfrm>
          <a:prstGeom prst="rect">
            <a:avLst/>
          </a:prstGeom>
          <a:ln w="12700">
            <a:miter lim="400000"/>
          </a:ln>
        </p:spPr>
      </p:pic>
      <p:sp>
        <p:nvSpPr>
          <p:cNvPr id="93" name="Shape 93"/>
          <p:cNvSpPr>
            <a:spLocks noGrp="1"/>
          </p:cNvSpPr>
          <p:nvPr>
            <p:ph type="body" sz="quarter" idx="14"/>
          </p:nvPr>
        </p:nvSpPr>
        <p:spPr>
          <a:xfrm>
            <a:off x="922337" y="800480"/>
            <a:ext cx="5138381" cy="707676"/>
          </a:xfrm>
          <a:prstGeom prst="rect">
            <a:avLst/>
          </a:prstGeom>
          <a:noFill/>
        </p:spPr>
        <p:txBody>
          <a:bodyPr lIns="0" tIns="0" rIns="0" bIns="0"/>
          <a:lstStyle/>
          <a:p>
            <a:endParaRPr/>
          </a:p>
        </p:txBody>
      </p:sp>
      <p:sp>
        <p:nvSpPr>
          <p:cNvPr id="94" name="Shape 94"/>
          <p:cNvSpPr>
            <a:spLocks noGrp="1"/>
          </p:cNvSpPr>
          <p:nvPr>
            <p:ph type="body" sz="quarter" idx="15"/>
          </p:nvPr>
        </p:nvSpPr>
        <p:spPr>
          <a:xfrm rot="16200000">
            <a:off x="-3032757" y="6459638"/>
            <a:ext cx="8926846" cy="1170246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xfrm>
            <a:off x="20653376" y="1023790"/>
            <a:ext cx="248048" cy="241301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am slide 002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/>
        </p:nvSpPr>
        <p:spPr>
          <a:xfrm>
            <a:off x="4210203" y="-1118181"/>
            <a:ext cx="15925809" cy="15925802"/>
          </a:xfrm>
          <a:prstGeom prst="ellipse">
            <a:avLst/>
          </a:prstGeom>
          <a:ln w="25400">
            <a:solidFill>
              <a:srgbClr val="000000">
                <a:alpha val="8000"/>
              </a:srgbClr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body" sz="quarter" idx="1"/>
          </p:nvPr>
        </p:nvSpPr>
        <p:spPr>
          <a:xfrm rot="16200000">
            <a:off x="-3032757" y="6459639"/>
            <a:ext cx="8926846" cy="1170247"/>
          </a:xfrm>
          <a:prstGeom prst="rect">
            <a:avLst/>
          </a:prstGeom>
          <a:noFill/>
        </p:spPr>
        <p:txBody>
          <a:bodyPr lIns="0" tIns="0" rIns="0" bIns="0" anchor="b"/>
          <a:lstStyle>
            <a:lvl1pPr algn="r" defTabSz="1828636">
              <a:lnSpc>
                <a:spcPct val="150000"/>
              </a:lnSpc>
              <a:spcBef>
                <a:spcPts val="2000"/>
              </a:spcBef>
              <a:defRPr sz="2800" b="1" spc="200">
                <a:solidFill>
                  <a:srgbClr val="000000">
                    <a:alpha val="50000"/>
                  </a:srgbClr>
                </a:solidFill>
                <a:latin typeface="Roboto"/>
                <a:ea typeface="Roboto"/>
                <a:cs typeface="Roboto"/>
                <a:sym typeface="Roboto"/>
              </a:defRPr>
            </a:lvl1pPr>
            <a:lvl2pPr algn="r" defTabSz="1828636">
              <a:lnSpc>
                <a:spcPct val="150000"/>
              </a:lnSpc>
              <a:spcBef>
                <a:spcPts val="2000"/>
              </a:spcBef>
              <a:defRPr sz="2800" b="1" spc="200">
                <a:solidFill>
                  <a:srgbClr val="000000">
                    <a:alpha val="50000"/>
                  </a:srgbClr>
                </a:solidFill>
                <a:latin typeface="Roboto"/>
                <a:ea typeface="Roboto"/>
                <a:cs typeface="Roboto"/>
                <a:sym typeface="Roboto"/>
              </a:defRPr>
            </a:lvl2pPr>
            <a:lvl3pPr algn="r" defTabSz="1828636">
              <a:lnSpc>
                <a:spcPct val="150000"/>
              </a:lnSpc>
              <a:spcBef>
                <a:spcPts val="2000"/>
              </a:spcBef>
              <a:defRPr sz="2800" b="1" spc="200">
                <a:solidFill>
                  <a:srgbClr val="000000">
                    <a:alpha val="50000"/>
                  </a:srgbClr>
                </a:solidFill>
                <a:latin typeface="Roboto"/>
                <a:ea typeface="Roboto"/>
                <a:cs typeface="Roboto"/>
                <a:sym typeface="Roboto"/>
              </a:defRPr>
            </a:lvl3pPr>
            <a:lvl4pPr algn="r" defTabSz="1828636">
              <a:lnSpc>
                <a:spcPct val="150000"/>
              </a:lnSpc>
              <a:spcBef>
                <a:spcPts val="2000"/>
              </a:spcBef>
              <a:defRPr sz="2800" b="1" spc="200">
                <a:solidFill>
                  <a:srgbClr val="000000">
                    <a:alpha val="50000"/>
                  </a:srgbClr>
                </a:solidFill>
                <a:latin typeface="Roboto"/>
                <a:ea typeface="Roboto"/>
                <a:cs typeface="Roboto"/>
                <a:sym typeface="Roboto"/>
              </a:defRPr>
            </a:lvl4pPr>
            <a:lvl5pPr algn="r" defTabSz="1828636">
              <a:lnSpc>
                <a:spcPct val="150000"/>
              </a:lnSpc>
              <a:spcBef>
                <a:spcPts val="2000"/>
              </a:spcBef>
              <a:defRPr sz="2800" b="1" spc="200">
                <a:solidFill>
                  <a:srgbClr val="000000">
                    <a:alpha val="50000"/>
                  </a:srgbClr>
                </a:solidFill>
                <a:latin typeface="Roboto"/>
                <a:ea typeface="Roboto"/>
                <a:cs typeface="Roboto"/>
                <a:sym typeface="Roboto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04" name="imag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84" y="12863110"/>
            <a:ext cx="1664362" cy="44695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5" name="image2.png"/>
          <p:cNvPicPr>
            <a:picLocks noChangeAspect="1"/>
          </p:cNvPicPr>
          <p:nvPr/>
        </p:nvPicPr>
        <p:blipFill>
          <a:blip r:embed="rId3"/>
          <a:srcRect l="4752" t="10447" r="712" b="1343"/>
          <a:stretch>
            <a:fillRect/>
          </a:stretch>
        </p:blipFill>
        <p:spPr>
          <a:xfrm>
            <a:off x="21803968" y="12594262"/>
            <a:ext cx="1993661" cy="984724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Shape 106"/>
          <p:cNvSpPr>
            <a:spLocks noGrp="1"/>
          </p:cNvSpPr>
          <p:nvPr>
            <p:ph type="body" sz="quarter" idx="13"/>
          </p:nvPr>
        </p:nvSpPr>
        <p:spPr>
          <a:xfrm>
            <a:off x="922337" y="800480"/>
            <a:ext cx="5138381" cy="707676"/>
          </a:xfrm>
          <a:prstGeom prst="rect">
            <a:avLst/>
          </a:prstGeom>
          <a:noFill/>
        </p:spPr>
        <p:txBody>
          <a:bodyPr lIns="0" tIns="0" rIns="0" bIns="0"/>
          <a:lstStyle/>
          <a:p>
            <a:endParaRPr/>
          </a:p>
        </p:txBody>
      </p:sp>
      <p:sp>
        <p:nvSpPr>
          <p:cNvPr id="107" name="Shape 107"/>
          <p:cNvSpPr>
            <a:spLocks noGrp="1"/>
          </p:cNvSpPr>
          <p:nvPr>
            <p:ph type="sldNum" sz="quarter" idx="2"/>
          </p:nvPr>
        </p:nvSpPr>
        <p:spPr>
          <a:xfrm>
            <a:off x="20653376" y="960290"/>
            <a:ext cx="351732" cy="368301"/>
          </a:xfrm>
          <a:prstGeom prst="rect">
            <a:avLst/>
          </a:prstGeom>
        </p:spPr>
        <p:txBody>
          <a:bodyPr lIns="0" tIns="0" rIns="0" bIns="0"/>
          <a:lstStyle>
            <a:lvl1pPr defTabSz="914400">
              <a:defRPr sz="2400" b="0"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/>
          <p:nvPr/>
        </p:nvSpPr>
        <p:spPr>
          <a:xfrm>
            <a:off x="-4" y="-48771"/>
            <a:ext cx="24384008" cy="13766802"/>
          </a:xfrm>
          <a:prstGeom prst="rect">
            <a:avLst/>
          </a:prstGeom>
          <a:solidFill>
            <a:srgbClr val="222222"/>
          </a:solidFill>
          <a:ln w="12700">
            <a:miter lim="400000"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130" name="Shape 130"/>
          <p:cNvSpPr/>
          <p:nvPr/>
        </p:nvSpPr>
        <p:spPr>
          <a:xfrm rot="5400000">
            <a:off x="5001162" y="4210049"/>
            <a:ext cx="14872853" cy="529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lnSpcReduction="10000"/>
          </a:bodyPr>
          <a:lstStyle>
            <a:lvl1pPr algn="ctr" defTabSz="1005748">
              <a:lnSpc>
                <a:spcPct val="100000"/>
              </a:lnSpc>
              <a:spcBef>
                <a:spcPts val="0"/>
              </a:spcBef>
              <a:defRPr sz="35600" b="0" spc="-2000">
                <a:solidFill>
                  <a:srgbClr val="2C2C2D"/>
                </a:solidFill>
                <a:latin typeface="Roboto Black"/>
                <a:ea typeface="Roboto Black"/>
                <a:cs typeface="Roboto Black"/>
                <a:sym typeface="Roboto Black"/>
              </a:defRPr>
            </a:lvl1pPr>
          </a:lstStyle>
          <a:p>
            <a:r>
              <a:t>CEMEX</a:t>
            </a:r>
          </a:p>
        </p:txBody>
      </p:sp>
      <p:pic>
        <p:nvPicPr>
          <p:cNvPr id="131" name="image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0926" y="11813243"/>
            <a:ext cx="1664363" cy="446956"/>
          </a:xfrm>
          <a:prstGeom prst="rect">
            <a:avLst/>
          </a:prstGeom>
          <a:ln w="12700">
            <a:miter lim="400000"/>
          </a:ln>
        </p:spPr>
      </p:pic>
      <p:sp>
        <p:nvSpPr>
          <p:cNvPr id="132" name="Shape 132"/>
          <p:cNvSpPr/>
          <p:nvPr/>
        </p:nvSpPr>
        <p:spPr>
          <a:xfrm>
            <a:off x="-492054" y="4712060"/>
            <a:ext cx="25398118" cy="25398119"/>
          </a:xfrm>
          <a:prstGeom prst="ellipse">
            <a:avLst/>
          </a:prstGeom>
          <a:ln w="25400">
            <a:solidFill>
              <a:srgbClr val="626162"/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133" name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075" y="4242941"/>
            <a:ext cx="9879863" cy="5230118"/>
          </a:xfrm>
          <a:prstGeom prst="rect">
            <a:avLst/>
          </a:prstGeom>
          <a:ln w="12700">
            <a:miter lim="400000"/>
          </a:ln>
        </p:spPr>
      </p:pic>
      <p:sp>
        <p:nvSpPr>
          <p:cNvPr id="134" name="Shape 134"/>
          <p:cNvSpPr/>
          <p:nvPr/>
        </p:nvSpPr>
        <p:spPr>
          <a:xfrm>
            <a:off x="7590438" y="12506490"/>
            <a:ext cx="9165331" cy="4828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91436" tIns="91436" rIns="91436" bIns="91436">
            <a:spAutoFit/>
          </a:bodyPr>
          <a:lstStyle>
            <a:lvl1pPr algn="l">
              <a:lnSpc>
                <a:spcPct val="120000"/>
              </a:lnSpc>
              <a:defRPr b="0" spc="0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defRPr>
            </a:lvl1pPr>
          </a:lstStyle>
          <a:p>
            <a:r>
              <a:t>Copyright © 2020 CEMEX Innovation Holding Ltd., Switzerland, All Rights Reserved</a:t>
            </a:r>
          </a:p>
        </p:txBody>
      </p:sp>
      <p:sp>
        <p:nvSpPr>
          <p:cNvPr id="135" name="Shape 135"/>
          <p:cNvSpPr>
            <a:spLocks noGrp="1"/>
          </p:cNvSpPr>
          <p:nvPr>
            <p:ph type="sldNum" sz="quarter" idx="2"/>
          </p:nvPr>
        </p:nvSpPr>
        <p:spPr>
          <a:xfrm>
            <a:off x="20653376" y="1023790"/>
            <a:ext cx="248048" cy="241301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imag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84" y="12863110"/>
            <a:ext cx="1664362" cy="446955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Shape 155"/>
          <p:cNvSpPr/>
          <p:nvPr/>
        </p:nvSpPr>
        <p:spPr>
          <a:xfrm>
            <a:off x="4210204" y="-1118181"/>
            <a:ext cx="15925808" cy="15925802"/>
          </a:xfrm>
          <a:prstGeom prst="ellipse">
            <a:avLst/>
          </a:prstGeom>
          <a:ln w="25400">
            <a:solidFill>
              <a:srgbClr val="000000">
                <a:alpha val="8000"/>
              </a:srgbClr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156" name="image2.png"/>
          <p:cNvPicPr>
            <a:picLocks noChangeAspect="1"/>
          </p:cNvPicPr>
          <p:nvPr/>
        </p:nvPicPr>
        <p:blipFill>
          <a:blip r:embed="rId3"/>
          <a:srcRect l="4751" t="10448" r="713" b="1346"/>
          <a:stretch>
            <a:fillRect/>
          </a:stretch>
        </p:blipFill>
        <p:spPr>
          <a:xfrm>
            <a:off x="21657321" y="12651809"/>
            <a:ext cx="2223234" cy="1098116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Shape 157"/>
          <p:cNvSpPr>
            <a:spLocks noGrp="1"/>
          </p:cNvSpPr>
          <p:nvPr>
            <p:ph type="body" sz="quarter" idx="1"/>
          </p:nvPr>
        </p:nvSpPr>
        <p:spPr>
          <a:xfrm rot="16200000">
            <a:off x="-3032757" y="6459639"/>
            <a:ext cx="8926846" cy="1170246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r>
              <a:t>Click to add text</a:t>
            </a:r>
          </a:p>
        </p:txBody>
      </p:sp>
      <p:sp>
        <p:nvSpPr>
          <p:cNvPr id="158" name="Shape 158"/>
          <p:cNvSpPr>
            <a:spLocks noGrp="1"/>
          </p:cNvSpPr>
          <p:nvPr>
            <p:ph type="sldNum" sz="quarter" idx="2"/>
          </p:nvPr>
        </p:nvSpPr>
        <p:spPr>
          <a:xfrm>
            <a:off x="20653376" y="1023790"/>
            <a:ext cx="248048" cy="241301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imag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84" y="12863110"/>
            <a:ext cx="1664362" cy="446955"/>
          </a:xfrm>
          <a:prstGeom prst="rect">
            <a:avLst/>
          </a:prstGeom>
          <a:ln w="12700">
            <a:miter lim="400000"/>
          </a:ln>
        </p:spPr>
      </p:pic>
      <p:sp>
        <p:nvSpPr>
          <p:cNvPr id="166" name="Shape 166"/>
          <p:cNvSpPr/>
          <p:nvPr/>
        </p:nvSpPr>
        <p:spPr>
          <a:xfrm>
            <a:off x="4210205" y="-1118181"/>
            <a:ext cx="15925807" cy="15925802"/>
          </a:xfrm>
          <a:prstGeom prst="ellipse">
            <a:avLst/>
          </a:prstGeom>
          <a:ln w="25400">
            <a:solidFill>
              <a:srgbClr val="000000">
                <a:alpha val="8000"/>
              </a:srgbClr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pic>
        <p:nvPicPr>
          <p:cNvPr id="167" name="image2.png"/>
          <p:cNvPicPr>
            <a:picLocks noChangeAspect="1"/>
          </p:cNvPicPr>
          <p:nvPr/>
        </p:nvPicPr>
        <p:blipFill>
          <a:blip r:embed="rId3"/>
          <a:srcRect l="4751" t="10448" r="712" b="1345"/>
          <a:stretch>
            <a:fillRect/>
          </a:stretch>
        </p:blipFill>
        <p:spPr>
          <a:xfrm>
            <a:off x="21657321" y="12651808"/>
            <a:ext cx="2223234" cy="1098116"/>
          </a:xfrm>
          <a:prstGeom prst="rect">
            <a:avLst/>
          </a:prstGeom>
          <a:ln w="12700">
            <a:miter lim="400000"/>
          </a:ln>
        </p:spPr>
      </p:pic>
      <p:sp>
        <p:nvSpPr>
          <p:cNvPr id="168" name="Shape 168"/>
          <p:cNvSpPr>
            <a:spLocks noGrp="1"/>
          </p:cNvSpPr>
          <p:nvPr>
            <p:ph type="body" sz="quarter" idx="1"/>
          </p:nvPr>
        </p:nvSpPr>
        <p:spPr>
          <a:xfrm>
            <a:off x="3771913" y="2353733"/>
            <a:ext cx="7595184" cy="1334992"/>
          </a:xfrm>
          <a:prstGeom prst="rect">
            <a:avLst/>
          </a:prstGeom>
          <a:noFill/>
        </p:spPr>
        <p:txBody>
          <a:bodyPr lIns="0" tIns="0" rIns="0" bIns="0" anchor="t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9" name="Shape 169"/>
          <p:cNvSpPr>
            <a:spLocks noGrp="1"/>
          </p:cNvSpPr>
          <p:nvPr>
            <p:ph type="sldNum" sz="quarter" idx="2"/>
          </p:nvPr>
        </p:nvSpPr>
        <p:spPr>
          <a:xfrm>
            <a:off x="20653376" y="1023790"/>
            <a:ext cx="248048" cy="241301"/>
          </a:xfrm>
          <a:prstGeom prst="rect">
            <a:avLst/>
          </a:prstGeom>
        </p:spPr>
        <p:txBody>
          <a:bodyPr lIns="0" tIns="0" rIns="0" bIns="0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4210204" y="-1118181"/>
            <a:ext cx="15925808" cy="15925802"/>
          </a:xfrm>
          <a:prstGeom prst="ellipse">
            <a:avLst/>
          </a:prstGeom>
          <a:ln w="25400">
            <a:solidFill>
              <a:srgbClr val="F4F4F4"/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3" name="Shape 3"/>
          <p:cNvSpPr/>
          <p:nvPr/>
        </p:nvSpPr>
        <p:spPr>
          <a:xfrm>
            <a:off x="12192000" y="0"/>
            <a:ext cx="12192000" cy="13716000"/>
          </a:xfrm>
          <a:prstGeom prst="rect">
            <a:avLst/>
          </a:prstGeom>
          <a:solidFill>
            <a:srgbClr val="000000">
              <a:alpha val="10000"/>
            </a:srgbClr>
          </a:solidFill>
          <a:ln w="12700">
            <a:miter lim="400000"/>
          </a:ln>
        </p:spPr>
        <p:txBody>
          <a:bodyPr lIns="91436" tIns="91436" rIns="91436" bIns="91436" anchor="ctr"/>
          <a:lstStyle/>
          <a:p>
            <a:pPr algn="ctr">
              <a:def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pPr>
            <a:endParaRPr/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4236970" y="6217575"/>
            <a:ext cx="20228375" cy="1280853"/>
          </a:xfrm>
          <a:prstGeom prst="rect">
            <a:avLst/>
          </a:prstGeom>
          <a:gradFill>
            <a:gsLst>
              <a:gs pos="13064">
                <a:srgbClr val="37426B">
                  <a:alpha val="67518"/>
                </a:srgbClr>
              </a:gs>
              <a:gs pos="86331">
                <a:srgbClr val="E1424B">
                  <a:alpha val="67518"/>
                </a:srgbClr>
              </a:gs>
            </a:gsLst>
            <a:lin ang="8400000"/>
          </a:gra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91436" tIns="91436" rIns="91436" bIns="91436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3653366" y="2743200"/>
            <a:ext cx="19507201" cy="347437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/>
          <a:lstStyle/>
          <a:p>
            <a:endParaRPr/>
          </a:p>
        </p:txBody>
      </p:sp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xfrm>
            <a:off x="20546119" y="930913"/>
            <a:ext cx="430922" cy="424175"/>
          </a:xfrm>
          <a:prstGeom prst="rect">
            <a:avLst/>
          </a:prstGeom>
          <a:ln w="12700">
            <a:miter lim="400000"/>
          </a:ln>
        </p:spPr>
        <p:txBody>
          <a:bodyPr wrap="none" lIns="91436" tIns="91436" rIns="91436" bIns="91436" anchor="ctr">
            <a:spAutoFit/>
          </a:bodyPr>
          <a:lstStyle>
            <a:lvl1pPr algn="l" defTabSz="1828660">
              <a:lnSpc>
                <a:spcPct val="100000"/>
              </a:lnSpc>
              <a:spcBef>
                <a:spcPts val="0"/>
              </a:spcBef>
              <a:defRPr sz="1600" spc="0">
                <a:solidFill>
                  <a:srgbClr val="000000">
                    <a:alpha val="50000"/>
                  </a:srgbClr>
                </a:solidFill>
                <a:latin typeface="Roboto Black"/>
                <a:ea typeface="Roboto Black"/>
                <a:cs typeface="Roboto Black"/>
                <a:sym typeface="Roboto Black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7" r:id="rId7"/>
    <p:sldLayoutId id="2147483659" r:id="rId8"/>
    <p:sldLayoutId id="2147483660" r:id="rId9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5pPr>
      <a:lvl6pPr marL="2590567" marR="0" indent="-304773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6pPr>
      <a:lvl7pPr marL="3047725" marR="0" indent="-304773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7pPr>
      <a:lvl8pPr marL="3504884" marR="0" indent="-304773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8pPr>
      <a:lvl9pPr marL="3962043" marR="0" indent="-304772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9pPr>
    </p:bodyStyle>
    <p:otherStyle>
      <a:lvl1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1pPr>
      <a:lvl2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2pPr>
      <a:lvl3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3pPr>
      <a:lvl4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4pPr>
      <a:lvl5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5pPr>
      <a:lvl6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6pPr>
      <a:lvl7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7pPr>
      <a:lvl8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8pPr>
      <a:lvl9pPr marL="0" marR="0" indent="0" algn="l" defTabSz="182866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Roboto Black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pn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5" Type="http://schemas.openxmlformats.org/officeDocument/2006/relationships/image" Target="../media/image26.png"/><Relationship Id="rId4" Type="http://schemas.microsoft.com/office/2007/relationships/hdphoto" Target="../media/hdphoto3.wdp"/><Relationship Id="rId9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microsoft.com/office/2007/relationships/hdphoto" Target="../media/hdphoto5.wdp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microsoft.com/office/2007/relationships/hdphoto" Target="../media/hdphoto4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31.jpeg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05">
            <a:extLst>
              <a:ext uri="{FF2B5EF4-FFF2-40B4-BE49-F238E27FC236}">
                <a16:creationId xmlns:a16="http://schemas.microsoft.com/office/drawing/2014/main" id="{7177A160-20CA-4813-AEE5-166414369854}"/>
              </a:ext>
            </a:extLst>
          </p:cNvPr>
          <p:cNvSpPr/>
          <p:nvPr/>
        </p:nvSpPr>
        <p:spPr>
          <a:xfrm>
            <a:off x="6068268" y="12776093"/>
            <a:ext cx="12207346" cy="1785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lc="http://schemas.openxmlformats.org/drawingml/2006/lockedCanvas" val="1"/>
            </a:ext>
          </a:extLst>
        </p:spPr>
        <p:txBody>
          <a:bodyPr wrap="square" lIns="45718" tIns="45718" rIns="45718" bIns="45718" anchor="t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ctr" defTabSz="914400">
              <a:defRPr b="0" spc="-45"/>
            </a:pPr>
            <a:r>
              <a:rPr lang="es-ES" dirty="0">
                <a:solidFill>
                  <a:schemeClr val="bg1"/>
                </a:solidFill>
                <a:ea typeface="+mn-lt"/>
                <a:cs typeface="+mn-lt"/>
              </a:rPr>
              <a:t>Copyright © 2020 CEMEX Innovation Holding Ltd., Switzerland, All Rights Reserved</a:t>
            </a:r>
            <a:endParaRPr lang="es-ES" dirty="0">
              <a:solidFill>
                <a:schemeClr val="bg1"/>
              </a:solidFill>
            </a:endParaRPr>
          </a:p>
          <a:p>
            <a:pPr algn="l" defTabSz="914400">
              <a:lnSpc>
                <a:spcPct val="100000"/>
              </a:lnSpc>
              <a:spcBef>
                <a:spcPts val="0"/>
              </a:spcBef>
              <a:defRPr b="0" spc="-45"/>
            </a:pPr>
            <a:endParaRPr lang="es-ES" sz="8000" spc="-36" dirty="0">
              <a:solidFill>
                <a:srgbClr val="E1444B"/>
              </a:solidFill>
              <a:latin typeface="Century Gothic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/>
          <p:nvPr/>
        </p:nvSpPr>
        <p:spPr>
          <a:xfrm rot="16200000">
            <a:off x="-2754488" y="6737911"/>
            <a:ext cx="8926848" cy="613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b">
            <a:norm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LABORATORY SERVICES</a:t>
            </a:r>
            <a:endParaRPr sz="2500" dirty="0"/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83B3948B-DE73-453B-B339-E4A74BD5D5B3}"/>
              </a:ext>
            </a:extLst>
          </p:cNvPr>
          <p:cNvSpPr/>
          <p:nvPr/>
        </p:nvSpPr>
        <p:spPr>
          <a:xfrm>
            <a:off x="5777913" y="3544986"/>
            <a:ext cx="13200537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91440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b="0" kern="1200" spc="300" dirty="0"/>
              <a:t>THE GLOBAL R&amp;D LABORATORY HAS </a:t>
            </a:r>
            <a:r>
              <a:rPr lang="en-US" sz="3200" kern="1200" spc="300" dirty="0">
                <a:solidFill>
                  <a:srgbClr val="FF0000"/>
                </a:solidFill>
              </a:rPr>
              <a:t>THE MOST ADVANCED </a:t>
            </a:r>
            <a:r>
              <a:rPr lang="en-US" sz="3200" b="0" kern="1200" spc="300" dirty="0"/>
              <a:t>LABORATORY EQUIPMENT AND TESTS THAT ARE DESIGNED TO PROVIDE CROSS-DISCIPLINARY SOLUTIONS AND </a:t>
            </a:r>
            <a:r>
              <a:rPr lang="en-US" sz="4800" kern="1200" spc="300" dirty="0">
                <a:solidFill>
                  <a:srgbClr val="E1444B"/>
                </a:solidFill>
              </a:rPr>
              <a:t>SUPPORT</a:t>
            </a:r>
            <a:r>
              <a:rPr lang="en-US" sz="3200" b="0" kern="1200" spc="300" dirty="0"/>
              <a:t> TO </a:t>
            </a:r>
            <a:r>
              <a:rPr lang="en-US" sz="3200" kern="1200" spc="300" dirty="0">
                <a:solidFill>
                  <a:srgbClr val="FF0000"/>
                </a:solidFill>
              </a:rPr>
              <a:t>ALL OF OUR CORE BUSINESS</a:t>
            </a:r>
          </a:p>
          <a:p>
            <a:pPr marL="285750" indent="-285750" algn="just" defTabSz="91440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sz="3200" b="0" kern="1200" spc="300" dirty="0"/>
          </a:p>
          <a:p>
            <a:pPr marL="285750" indent="-285750" algn="just" defTabSz="91440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b="0" kern="1200" spc="300" dirty="0"/>
              <a:t>HIGHLY CREATIVE AND MULTIDISCIPLINARY GROUP OF SCIENTIFIC AND BUSINESS RESEARCHERS THAT ARE </a:t>
            </a:r>
            <a:r>
              <a:rPr lang="en-US" sz="3200" kern="1200" spc="300" dirty="0">
                <a:solidFill>
                  <a:srgbClr val="FF0000"/>
                </a:solidFill>
              </a:rPr>
              <a:t>CHALLENGING</a:t>
            </a:r>
            <a:r>
              <a:rPr lang="en-US" sz="3200" b="0" kern="1200" spc="300" dirty="0"/>
              <a:t> THE TECHNICAL AND COMMERCIAL BOUNDARIES</a:t>
            </a:r>
          </a:p>
          <a:p>
            <a:pPr marL="285750" indent="-285750" algn="just" defTabSz="91440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sz="3200" b="0" kern="1200" spc="300" dirty="0"/>
          </a:p>
          <a:p>
            <a:pPr marL="285750" indent="-285750" algn="just" defTabSz="91440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b="0" kern="1200" spc="300" dirty="0"/>
              <a:t>OUR </a:t>
            </a:r>
            <a:r>
              <a:rPr lang="en-US" sz="3200" kern="1200" spc="300" dirty="0">
                <a:solidFill>
                  <a:srgbClr val="FF0000"/>
                </a:solidFill>
              </a:rPr>
              <a:t>DYNAMIC NETWORK </a:t>
            </a:r>
            <a:r>
              <a:rPr lang="en-US" sz="3200" b="0" kern="1200" spc="300" dirty="0"/>
              <a:t>OF COLLABORATION WITH UNIVERSITIES AND REGIONAL EXPERTS ENABLE US TO SATISFY THE NEEDS OF OUR INDUSTRY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D1C2C26C-7AA6-4FAB-AE3F-7D10079163C2}"/>
              </a:ext>
            </a:extLst>
          </p:cNvPr>
          <p:cNvSpPr txBox="1">
            <a:spLocks/>
          </p:cNvSpPr>
          <p:nvPr/>
        </p:nvSpPr>
        <p:spPr>
          <a:xfrm>
            <a:off x="8894352" y="842311"/>
            <a:ext cx="6183886" cy="719137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defTabSz="914400" hangingPunct="1">
              <a:lnSpc>
                <a:spcPct val="100000"/>
              </a:lnSpc>
            </a:pPr>
            <a:r>
              <a:rPr lang="en-US" sz="8000" spc="0" dirty="0">
                <a:solidFill>
                  <a:srgbClr val="222222"/>
                </a:solidFill>
                <a:latin typeface="Century Gothic"/>
                <a:sym typeface="Century Gothic"/>
              </a:rPr>
              <a:t>ABOUT</a:t>
            </a:r>
            <a:endParaRPr lang="pl-PL" sz="8000" spc="0" dirty="0">
              <a:solidFill>
                <a:srgbClr val="222222"/>
              </a:solidFill>
              <a:latin typeface="Century Gothic"/>
              <a:sym typeface="Century Gothic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LABORATORY SERVICES</a:t>
            </a:r>
            <a:endParaRPr sz="250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9885A09F-94F1-4E62-86A7-3FB7ACDFB965}"/>
              </a:ext>
            </a:extLst>
          </p:cNvPr>
          <p:cNvSpPr txBox="1">
            <a:spLocks/>
          </p:cNvSpPr>
          <p:nvPr/>
        </p:nvSpPr>
        <p:spPr bwMode="auto">
          <a:xfrm>
            <a:off x="9121642" y="786833"/>
            <a:ext cx="6183886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sz="8000" spc="0" dirty="0">
                <a:solidFill>
                  <a:srgbClr val="222222"/>
                </a:solidFill>
                <a:latin typeface="Century Gothic"/>
              </a:rPr>
              <a:t>ACTIVITIES</a:t>
            </a:r>
          </a:p>
        </p:txBody>
      </p:sp>
      <p:sp>
        <p:nvSpPr>
          <p:cNvPr id="34" name="Rectangle 41">
            <a:extLst>
              <a:ext uri="{FF2B5EF4-FFF2-40B4-BE49-F238E27FC236}">
                <a16:creationId xmlns:a16="http://schemas.microsoft.com/office/drawing/2014/main" id="{88423E14-5C14-471C-93DC-B5D9B0C2739B}"/>
              </a:ext>
            </a:extLst>
          </p:cNvPr>
          <p:cNvSpPr/>
          <p:nvPr/>
        </p:nvSpPr>
        <p:spPr>
          <a:xfrm>
            <a:off x="13892391" y="10469587"/>
            <a:ext cx="4007882" cy="688684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pl-PL" sz="3200" spc="0" dirty="0">
                <a:solidFill>
                  <a:srgbClr val="EF464F"/>
                </a:solidFill>
              </a:rPr>
              <a:t>COLLAB</a:t>
            </a:r>
            <a:r>
              <a:rPr lang="pl-PL" sz="3200" spc="0" dirty="0"/>
              <a:t>ORATION</a:t>
            </a:r>
            <a:endParaRPr lang="en-US" sz="3200" spc="0" dirty="0"/>
          </a:p>
        </p:txBody>
      </p:sp>
      <p:sp>
        <p:nvSpPr>
          <p:cNvPr id="35" name="Rectangle 42">
            <a:extLst>
              <a:ext uri="{FF2B5EF4-FFF2-40B4-BE49-F238E27FC236}">
                <a16:creationId xmlns:a16="http://schemas.microsoft.com/office/drawing/2014/main" id="{36052E6B-00EA-43CA-8322-913EBCEE7461}"/>
              </a:ext>
            </a:extLst>
          </p:cNvPr>
          <p:cNvSpPr/>
          <p:nvPr/>
        </p:nvSpPr>
        <p:spPr>
          <a:xfrm>
            <a:off x="4157382" y="4351686"/>
            <a:ext cx="4759645" cy="688684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pl-PL" sz="3200" spc="0" dirty="0"/>
              <a:t>STANDARD </a:t>
            </a:r>
            <a:r>
              <a:rPr lang="pl-PL" sz="3200" spc="0" dirty="0">
                <a:solidFill>
                  <a:srgbClr val="EF464F"/>
                </a:solidFill>
              </a:rPr>
              <a:t>SERVICES</a:t>
            </a:r>
            <a:endParaRPr lang="en-US" sz="3200" spc="0" dirty="0">
              <a:solidFill>
                <a:srgbClr val="EF464F"/>
              </a:solidFill>
            </a:endParaRPr>
          </a:p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3200" spc="0" dirty="0"/>
              <a:t>AND MATERIALS</a:t>
            </a:r>
          </a:p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3200" spc="0" dirty="0"/>
              <a:t>EVALUATION</a:t>
            </a:r>
          </a:p>
        </p:txBody>
      </p:sp>
      <p:sp>
        <p:nvSpPr>
          <p:cNvPr id="36" name="Rectangle 43">
            <a:extLst>
              <a:ext uri="{FF2B5EF4-FFF2-40B4-BE49-F238E27FC236}">
                <a16:creationId xmlns:a16="http://schemas.microsoft.com/office/drawing/2014/main" id="{1EB7F3C9-D1B7-4864-9F5C-0BEFF533667B}"/>
              </a:ext>
            </a:extLst>
          </p:cNvPr>
          <p:cNvSpPr/>
          <p:nvPr/>
        </p:nvSpPr>
        <p:spPr>
          <a:xfrm>
            <a:off x="16101444" y="4561997"/>
            <a:ext cx="3580370" cy="956746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pl-PL" sz="3200" spc="0" dirty="0">
                <a:solidFill>
                  <a:srgbClr val="EF464F"/>
                </a:solidFill>
              </a:rPr>
              <a:t>SPECIALIZED</a:t>
            </a:r>
            <a:r>
              <a:rPr lang="pl-PL" sz="3200" spc="0" dirty="0"/>
              <a:t> SUPORT</a:t>
            </a:r>
            <a:endParaRPr lang="en-US" sz="3200" spc="0" dirty="0"/>
          </a:p>
        </p:txBody>
      </p:sp>
      <p:sp>
        <p:nvSpPr>
          <p:cNvPr id="43" name="Rectangle 54">
            <a:extLst>
              <a:ext uri="{FF2B5EF4-FFF2-40B4-BE49-F238E27FC236}">
                <a16:creationId xmlns:a16="http://schemas.microsoft.com/office/drawing/2014/main" id="{AF3EFA4D-1C46-4FF1-A86F-13F1C0377691}"/>
              </a:ext>
            </a:extLst>
          </p:cNvPr>
          <p:cNvSpPr/>
          <p:nvPr/>
        </p:nvSpPr>
        <p:spPr>
          <a:xfrm>
            <a:off x="7217696" y="10514768"/>
            <a:ext cx="4145529" cy="64350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pl-PL" sz="3200" spc="0" dirty="0">
                <a:solidFill>
                  <a:srgbClr val="EF464F"/>
                </a:solidFill>
              </a:rPr>
              <a:t>R&amp;D </a:t>
            </a:r>
            <a:r>
              <a:rPr lang="pl-PL" sz="3200" spc="0" dirty="0"/>
              <a:t>PROJECTS</a:t>
            </a:r>
            <a:endParaRPr lang="en-US" sz="3200" spc="0" dirty="0"/>
          </a:p>
        </p:txBody>
      </p:sp>
      <p:sp>
        <p:nvSpPr>
          <p:cNvPr id="57" name="Prostokąt 56">
            <a:extLst>
              <a:ext uri="{FF2B5EF4-FFF2-40B4-BE49-F238E27FC236}">
                <a16:creationId xmlns:a16="http://schemas.microsoft.com/office/drawing/2014/main" id="{2A7E10A7-ABB0-49FA-BC37-87027DE7A71F}"/>
              </a:ext>
            </a:extLst>
          </p:cNvPr>
          <p:cNvSpPr/>
          <p:nvPr/>
        </p:nvSpPr>
        <p:spPr>
          <a:xfrm>
            <a:off x="4618820" y="6310470"/>
            <a:ext cx="3306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0" spc="0" dirty="0"/>
              <a:t>Services according to </a:t>
            </a:r>
          </a:p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0" spc="0" dirty="0"/>
              <a:t>European and American </a:t>
            </a:r>
          </a:p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0" spc="0" dirty="0"/>
              <a:t>Norms and internal procedures</a:t>
            </a:r>
          </a:p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0" spc="0" dirty="0"/>
              <a:t>Examples: SO3 Optimization, Burnability</a:t>
            </a:r>
          </a:p>
        </p:txBody>
      </p:sp>
      <p:sp>
        <p:nvSpPr>
          <p:cNvPr id="58" name="Prostokąt 57">
            <a:extLst>
              <a:ext uri="{FF2B5EF4-FFF2-40B4-BE49-F238E27FC236}">
                <a16:creationId xmlns:a16="http://schemas.microsoft.com/office/drawing/2014/main" id="{12C0F2CB-37F2-4816-A280-CD8439E2AE81}"/>
              </a:ext>
            </a:extLst>
          </p:cNvPr>
          <p:cNvSpPr/>
          <p:nvPr/>
        </p:nvSpPr>
        <p:spPr>
          <a:xfrm>
            <a:off x="16926484" y="6310470"/>
            <a:ext cx="33085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0" spc="0" dirty="0"/>
              <a:t>Troubleshooting, resolving issues requiring specialized staff and advanced equipment</a:t>
            </a: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0" spc="0" dirty="0"/>
              <a:t>Examples: RCC Durability Study, Stain Issues Concrete</a:t>
            </a:r>
          </a:p>
        </p:txBody>
      </p:sp>
      <p:sp>
        <p:nvSpPr>
          <p:cNvPr id="59" name="Prostokąt 58">
            <a:extLst>
              <a:ext uri="{FF2B5EF4-FFF2-40B4-BE49-F238E27FC236}">
                <a16:creationId xmlns:a16="http://schemas.microsoft.com/office/drawing/2014/main" id="{2E931CAC-27E6-4C52-80FA-2AAD82242E28}"/>
              </a:ext>
            </a:extLst>
          </p:cNvPr>
          <p:cNvSpPr/>
          <p:nvPr/>
        </p:nvSpPr>
        <p:spPr>
          <a:xfrm>
            <a:off x="8552836" y="11296833"/>
            <a:ext cx="27971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0" spc="0" dirty="0"/>
              <a:t>Research and Development Projects</a:t>
            </a:r>
          </a:p>
        </p:txBody>
      </p:sp>
      <p:pic>
        <p:nvPicPr>
          <p:cNvPr id="61" name="image8.jpeg">
            <a:extLst>
              <a:ext uri="{FF2B5EF4-FFF2-40B4-BE49-F238E27FC236}">
                <a16:creationId xmlns:a16="http://schemas.microsoft.com/office/drawing/2014/main" id="{8476604F-DF5F-4D69-85B9-C18F4DD6D2B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21" t="2414" r="475" b="31511"/>
          <a:stretch>
            <a:fillRect/>
          </a:stretch>
        </p:blipFill>
        <p:spPr>
          <a:xfrm>
            <a:off x="9072178" y="3331751"/>
            <a:ext cx="7052443" cy="70524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0595" extrusionOk="0">
                <a:moveTo>
                  <a:pt x="9839" y="0"/>
                </a:moveTo>
                <a:cubicBezTo>
                  <a:pt x="7321" y="0"/>
                  <a:pt x="4803" y="1005"/>
                  <a:pt x="2882" y="3016"/>
                </a:cubicBezTo>
                <a:cubicBezTo>
                  <a:pt x="-961" y="7037"/>
                  <a:pt x="-961" y="13557"/>
                  <a:pt x="2882" y="17579"/>
                </a:cubicBezTo>
                <a:cubicBezTo>
                  <a:pt x="6724" y="21600"/>
                  <a:pt x="12954" y="21600"/>
                  <a:pt x="16796" y="17579"/>
                </a:cubicBezTo>
                <a:cubicBezTo>
                  <a:pt x="20639" y="13557"/>
                  <a:pt x="20639" y="7038"/>
                  <a:pt x="16796" y="3016"/>
                </a:cubicBezTo>
                <a:cubicBezTo>
                  <a:pt x="14875" y="1005"/>
                  <a:pt x="12357" y="0"/>
                  <a:pt x="9839" y="0"/>
                </a:cubicBezTo>
                <a:close/>
              </a:path>
            </a:pathLst>
          </a:custGeom>
          <a:ln w="25400">
            <a:solidFill>
              <a:srgbClr val="FFFFFF">
                <a:alpha val="5043"/>
              </a:srgbClr>
            </a:solidFill>
            <a:miter/>
          </a:ln>
        </p:spPr>
      </p:pic>
      <p:sp>
        <p:nvSpPr>
          <p:cNvPr id="62" name="Shape 318">
            <a:extLst>
              <a:ext uri="{FF2B5EF4-FFF2-40B4-BE49-F238E27FC236}">
                <a16:creationId xmlns:a16="http://schemas.microsoft.com/office/drawing/2014/main" id="{C8BF21DD-4FF5-435A-A9CF-25742490308E}"/>
              </a:ext>
            </a:extLst>
          </p:cNvPr>
          <p:cNvSpPr/>
          <p:nvPr/>
        </p:nvSpPr>
        <p:spPr>
          <a:xfrm>
            <a:off x="10436790" y="4643162"/>
            <a:ext cx="4429679" cy="4429676"/>
          </a:xfrm>
          <a:prstGeom prst="ellipse">
            <a:avLst/>
          </a:prstGeom>
          <a:solidFill>
            <a:srgbClr val="222222">
              <a:alpha val="80000"/>
            </a:srgbClr>
          </a:solidFill>
          <a:ln w="25400">
            <a:solidFill>
              <a:srgbClr val="FFFFFF">
                <a:alpha val="4034"/>
              </a:srgbClr>
            </a:solidFill>
            <a:miter/>
          </a:ln>
        </p:spPr>
        <p:txBody>
          <a:bodyPr lIns="91436" tIns="91436" rIns="91436" bIns="91436" anchor="ctr"/>
          <a:lstStyle/>
          <a:p>
            <a:pPr algn="ctr">
              <a:defRPr>
                <a:latin typeface="Roboto"/>
                <a:ea typeface="Roboto"/>
                <a:cs typeface="Roboto"/>
                <a:sym typeface="Roboto"/>
              </a:defRPr>
            </a:pPr>
            <a:endParaRPr dirty="0"/>
          </a:p>
        </p:txBody>
      </p:sp>
      <p:sp>
        <p:nvSpPr>
          <p:cNvPr id="63" name="Rectangle 54">
            <a:extLst>
              <a:ext uri="{FF2B5EF4-FFF2-40B4-BE49-F238E27FC236}">
                <a16:creationId xmlns:a16="http://schemas.microsoft.com/office/drawing/2014/main" id="{C16E28CF-8D37-4676-8367-3842DE476C87}"/>
              </a:ext>
            </a:extLst>
          </p:cNvPr>
          <p:cNvSpPr/>
          <p:nvPr/>
        </p:nvSpPr>
        <p:spPr>
          <a:xfrm>
            <a:off x="9598494" y="4877244"/>
            <a:ext cx="1107016" cy="956746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6000" spc="0" dirty="0">
                <a:solidFill>
                  <a:srgbClr val="EF464F"/>
                </a:solidFill>
              </a:rPr>
              <a:t>01</a:t>
            </a:r>
            <a:endParaRPr lang="en-US" sz="6000" spc="0" dirty="0"/>
          </a:p>
        </p:txBody>
      </p:sp>
      <p:sp>
        <p:nvSpPr>
          <p:cNvPr id="64" name="Rectangle 54">
            <a:extLst>
              <a:ext uri="{FF2B5EF4-FFF2-40B4-BE49-F238E27FC236}">
                <a16:creationId xmlns:a16="http://schemas.microsoft.com/office/drawing/2014/main" id="{3F1DF581-D34D-46CF-A0D2-653AF8FCFA0C}"/>
              </a:ext>
            </a:extLst>
          </p:cNvPr>
          <p:cNvSpPr/>
          <p:nvPr/>
        </p:nvSpPr>
        <p:spPr>
          <a:xfrm>
            <a:off x="14639454" y="4883867"/>
            <a:ext cx="1107016" cy="95012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6000" spc="0" dirty="0">
                <a:solidFill>
                  <a:srgbClr val="EF464F"/>
                </a:solidFill>
              </a:rPr>
              <a:t>02</a:t>
            </a:r>
            <a:endParaRPr lang="en-US" sz="6000" spc="0" dirty="0"/>
          </a:p>
        </p:txBody>
      </p:sp>
      <p:sp>
        <p:nvSpPr>
          <p:cNvPr id="65" name="Rectangle 54">
            <a:extLst>
              <a:ext uri="{FF2B5EF4-FFF2-40B4-BE49-F238E27FC236}">
                <a16:creationId xmlns:a16="http://schemas.microsoft.com/office/drawing/2014/main" id="{C85D041B-5F85-4E3C-B15B-6D156CE94856}"/>
              </a:ext>
            </a:extLst>
          </p:cNvPr>
          <p:cNvSpPr/>
          <p:nvPr/>
        </p:nvSpPr>
        <p:spPr>
          <a:xfrm>
            <a:off x="13759453" y="8699370"/>
            <a:ext cx="1107016" cy="934444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6000" spc="0" dirty="0">
                <a:solidFill>
                  <a:srgbClr val="EF464F"/>
                </a:solidFill>
              </a:rPr>
              <a:t>03</a:t>
            </a:r>
            <a:endParaRPr lang="en-US" sz="6000" spc="0" dirty="0"/>
          </a:p>
        </p:txBody>
      </p:sp>
      <p:sp>
        <p:nvSpPr>
          <p:cNvPr id="66" name="Rectangle 54">
            <a:extLst>
              <a:ext uri="{FF2B5EF4-FFF2-40B4-BE49-F238E27FC236}">
                <a16:creationId xmlns:a16="http://schemas.microsoft.com/office/drawing/2014/main" id="{6D2D8C3A-1864-490E-ACFB-C4AC8D14599A}"/>
              </a:ext>
            </a:extLst>
          </p:cNvPr>
          <p:cNvSpPr/>
          <p:nvPr/>
        </p:nvSpPr>
        <p:spPr>
          <a:xfrm>
            <a:off x="10624548" y="8740030"/>
            <a:ext cx="1107016" cy="934444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6000" spc="0" dirty="0">
                <a:solidFill>
                  <a:srgbClr val="EF464F"/>
                </a:solidFill>
              </a:rPr>
              <a:t>04</a:t>
            </a:r>
            <a:endParaRPr lang="en-US" sz="6000" spc="0" dirty="0"/>
          </a:p>
        </p:txBody>
      </p:sp>
      <p:sp>
        <p:nvSpPr>
          <p:cNvPr id="67" name="Rectangle 41">
            <a:extLst>
              <a:ext uri="{FF2B5EF4-FFF2-40B4-BE49-F238E27FC236}">
                <a16:creationId xmlns:a16="http://schemas.microsoft.com/office/drawing/2014/main" id="{C96057AF-3D50-49B4-A932-56167131A496}"/>
              </a:ext>
            </a:extLst>
          </p:cNvPr>
          <p:cNvSpPr/>
          <p:nvPr/>
        </p:nvSpPr>
        <p:spPr>
          <a:xfrm>
            <a:off x="13892391" y="11316035"/>
            <a:ext cx="3055027" cy="688684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txBody>
          <a:bodyPr rtlCol="0" anchor="t" anchorCtr="0"/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pl-PL" b="0" spc="0" dirty="0"/>
              <a:t>With Universities/ Technical centers</a:t>
            </a:r>
            <a:endParaRPr lang="en-US" b="0" spc="0" dirty="0"/>
          </a:p>
        </p:txBody>
      </p:sp>
    </p:spTree>
    <p:extLst>
      <p:ext uri="{BB962C8B-B14F-4D97-AF65-F5344CB8AC3E}">
        <p14:creationId xmlns:p14="http://schemas.microsoft.com/office/powerpoint/2010/main" val="1808091838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LABORATORY SERVICES</a:t>
            </a:r>
            <a:endParaRPr sz="2500" dirty="0"/>
          </a:p>
        </p:txBody>
      </p:sp>
      <p:pic>
        <p:nvPicPr>
          <p:cNvPr id="27" name="Content Placeholder 4">
            <a:extLst>
              <a:ext uri="{FF2B5EF4-FFF2-40B4-BE49-F238E27FC236}">
                <a16:creationId xmlns:a16="http://schemas.microsoft.com/office/drawing/2014/main" id="{83810B23-1BEB-4283-A85D-9907AC564D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95406" y="3216131"/>
            <a:ext cx="6871201" cy="9104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29418E59-65C6-4222-8C1F-E58E4BC0A80C}"/>
              </a:ext>
            </a:extLst>
          </p:cNvPr>
          <p:cNvSpPr txBox="1">
            <a:spLocks/>
          </p:cNvSpPr>
          <p:nvPr/>
        </p:nvSpPr>
        <p:spPr bwMode="auto">
          <a:xfrm>
            <a:off x="6675508" y="1062218"/>
            <a:ext cx="11032984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defTabSz="914400" hangingPunct="1">
              <a:lnSpc>
                <a:spcPct val="100000"/>
              </a:lnSpc>
            </a:pPr>
            <a:r>
              <a:rPr lang="en-US" sz="8000" spc="0" dirty="0">
                <a:solidFill>
                  <a:srgbClr val="222222"/>
                </a:solidFill>
                <a:latin typeface="Century Gothic"/>
              </a:rPr>
              <a:t>LABORATORY </a:t>
            </a:r>
            <a:r>
              <a:rPr lang="pl-PL" sz="8000" spc="0" dirty="0">
                <a:solidFill>
                  <a:srgbClr val="E1444B"/>
                </a:solidFill>
                <a:latin typeface="Century Gothic"/>
              </a:rPr>
              <a:t>SERVICES</a:t>
            </a:r>
          </a:p>
        </p:txBody>
      </p:sp>
      <p:sp>
        <p:nvSpPr>
          <p:cNvPr id="29" name="TextBox 6">
            <a:extLst>
              <a:ext uri="{FF2B5EF4-FFF2-40B4-BE49-F238E27FC236}">
                <a16:creationId xmlns:a16="http://schemas.microsoft.com/office/drawing/2014/main" id="{9DAC4E17-0B8B-4D94-860E-10D899FF27F2}"/>
              </a:ext>
            </a:extLst>
          </p:cNvPr>
          <p:cNvSpPr txBox="1"/>
          <p:nvPr/>
        </p:nvSpPr>
        <p:spPr>
          <a:xfrm>
            <a:off x="5727061" y="5013702"/>
            <a:ext cx="687120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3200" b="0" kern="1200" spc="0" dirty="0">
                <a:solidFill>
                  <a:srgbClr val="595959">
                    <a:lumMod val="50000"/>
                  </a:srgb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Services are a part of the </a:t>
            </a:r>
            <a:r>
              <a:rPr lang="en-US" sz="3200" kern="1200" spc="0" dirty="0">
                <a:solidFill>
                  <a:srgbClr val="EF464F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Global R&amp;D area </a:t>
            </a:r>
            <a:r>
              <a:rPr lang="en-US" sz="3200" b="0" kern="1200" spc="0" dirty="0">
                <a:solidFill>
                  <a:srgbClr val="595959">
                    <a:lumMod val="50000"/>
                  </a:srgb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that is dedicated to provide specialized technical support to different areas of the company. </a:t>
            </a:r>
            <a:endParaRPr lang="pl-PL" sz="3200" b="0" kern="1200" spc="0" dirty="0">
              <a:solidFill>
                <a:srgbClr val="595959">
                  <a:lumMod val="50000"/>
                </a:srgbClr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defTabSz="914400" hangingPunct="1">
              <a:lnSpc>
                <a:spcPct val="100000"/>
              </a:lnSpc>
              <a:spcBef>
                <a:spcPts val="0"/>
              </a:spcBef>
            </a:pPr>
            <a:endParaRPr lang="pl-PL" sz="3200" b="0" kern="1200" spc="0" dirty="0">
              <a:solidFill>
                <a:srgbClr val="595959">
                  <a:lumMod val="50000"/>
                </a:srgbClr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3200" b="0" kern="1200" spc="0" dirty="0">
                <a:solidFill>
                  <a:srgbClr val="595959">
                    <a:lumMod val="50000"/>
                  </a:srgb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All business units' costumers make a </a:t>
            </a:r>
            <a:r>
              <a:rPr lang="en-US" sz="3200" kern="1200" spc="0" dirty="0">
                <a:solidFill>
                  <a:srgbClr val="EF464F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Service Request </a:t>
            </a:r>
            <a:r>
              <a:rPr lang="en-US" sz="3200" b="0" kern="1200" spc="0" dirty="0">
                <a:solidFill>
                  <a:srgbClr val="595959">
                    <a:lumMod val="50000"/>
                  </a:srgb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and the Laboratory Staff assess to provide with the proposal and expected delivery of the results.</a:t>
            </a:r>
          </a:p>
          <a:p>
            <a:pPr algn="just" defTabSz="914400" hangingPunct="1">
              <a:lnSpc>
                <a:spcPct val="100000"/>
              </a:lnSpc>
              <a:spcBef>
                <a:spcPts val="0"/>
              </a:spcBef>
            </a:pPr>
            <a:endParaRPr lang="en-US" sz="3200" b="0" kern="1200" spc="0" dirty="0">
              <a:solidFill>
                <a:srgbClr val="595959">
                  <a:lumMod val="50000"/>
                </a:srgbClr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035960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5" descr="A picture containing outdoor, building, brick&#10;&#10;Description automatically generated">
            <a:extLst>
              <a:ext uri="{FF2B5EF4-FFF2-40B4-BE49-F238E27FC236}">
                <a16:creationId xmlns:a16="http://schemas.microsoft.com/office/drawing/2014/main" id="{D5DFA5FB-F3F7-45B8-87DA-7FCAE95636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6" t="13217" r="13635"/>
          <a:stretch/>
        </p:blipFill>
        <p:spPr>
          <a:xfrm>
            <a:off x="10290616" y="5773713"/>
            <a:ext cx="3964634" cy="376682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26" name="Shape 226"/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LABORATORY SERVICES</a:t>
            </a:r>
            <a:endParaRPr sz="2500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D8A9603-DF51-4957-903B-4D042EC24B03}"/>
              </a:ext>
            </a:extLst>
          </p:cNvPr>
          <p:cNvSpPr/>
          <p:nvPr/>
        </p:nvSpPr>
        <p:spPr>
          <a:xfrm>
            <a:off x="3221558" y="3862138"/>
            <a:ext cx="5350214" cy="8094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344488" algn="just" defTabSz="914400" hangingPunct="1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We  will provide our customers the best solutions for their needs </a:t>
            </a:r>
            <a:r>
              <a:rPr lang="en-US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with the highest standards of</a:t>
            </a:r>
            <a:r>
              <a:rPr lang="pl-PL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quality </a:t>
            </a: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and in a timely manner. </a:t>
            </a:r>
          </a:p>
          <a:p>
            <a:pPr marL="344488" indent="-344488" algn="just" defTabSz="914400" hangingPunct="1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We join forces</a:t>
            </a: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, in terms of expertise and equipment, with our internal and external network to consistently deliver high-quality solutions for our customers.</a:t>
            </a:r>
          </a:p>
          <a:p>
            <a:pPr marL="344488" indent="-344488" algn="just" defTabSz="914400" hangingPunct="1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We guarantee a </a:t>
            </a:r>
            <a:r>
              <a:rPr lang="en-US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response to any customer inquiry</a:t>
            </a: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, question or complaint within 48 hours from receipt and a follow-up within a week.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1784E65-5DDE-4A4C-99EA-F0F1796BBB26}"/>
              </a:ext>
            </a:extLst>
          </p:cNvPr>
          <p:cNvSpPr txBox="1">
            <a:spLocks/>
          </p:cNvSpPr>
          <p:nvPr/>
        </p:nvSpPr>
        <p:spPr bwMode="auto">
          <a:xfrm>
            <a:off x="7775236" y="311697"/>
            <a:ext cx="8833527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defTabSz="914400" hangingPunct="1">
              <a:lnSpc>
                <a:spcPct val="100000"/>
              </a:lnSpc>
            </a:pPr>
            <a:r>
              <a:rPr lang="en-US" sz="8000" spc="0" dirty="0">
                <a:solidFill>
                  <a:srgbClr val="E1444B"/>
                </a:solidFill>
                <a:latin typeface="Century Gothic"/>
              </a:rPr>
              <a:t>MANIFESTO</a:t>
            </a:r>
          </a:p>
          <a:p>
            <a:pPr defTabSz="914400" hangingPunct="1">
              <a:lnSpc>
                <a:spcPct val="100000"/>
              </a:lnSpc>
            </a:pPr>
            <a:r>
              <a:rPr lang="en-US" sz="8000" spc="0" dirty="0">
                <a:solidFill>
                  <a:srgbClr val="222222"/>
                </a:solidFill>
                <a:latin typeface="Century Gothic"/>
              </a:rPr>
              <a:t>(OUR PROMISE)</a:t>
            </a:r>
            <a:endParaRPr lang="pl-PL" sz="8000" spc="0" dirty="0">
              <a:solidFill>
                <a:srgbClr val="222222"/>
              </a:solidFill>
              <a:latin typeface="Century Gothic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1103AF8-78EA-420E-A1AA-211CA1208D0C}"/>
              </a:ext>
            </a:extLst>
          </p:cNvPr>
          <p:cNvSpPr/>
          <p:nvPr/>
        </p:nvSpPr>
        <p:spPr>
          <a:xfrm>
            <a:off x="15974094" y="3862138"/>
            <a:ext cx="535021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344488" algn="just" defTabSz="914400" hangingPunct="1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We assure our customers that </a:t>
            </a:r>
            <a:r>
              <a:rPr lang="en-US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updates on the status of their requests </a:t>
            </a: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will be provided as agreed. We commit to closing our customer’s request at the established time, providing </a:t>
            </a:r>
            <a:r>
              <a:rPr lang="en-US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reports and certificates </a:t>
            </a: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that endorse the finalization of the service.</a:t>
            </a:r>
          </a:p>
          <a:p>
            <a:pPr marL="344488" indent="-344488" algn="just" defTabSz="914400" hangingPunct="1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sz="2800" b="0" kern="1200" spc="0" dirty="0">
              <a:solidFill>
                <a:srgbClr val="17557B">
                  <a:lumMod val="50000"/>
                </a:srgbClr>
              </a:solidFill>
              <a:ea typeface="Calibri" panose="020F0502020204030204" pitchFamily="34" charset="0"/>
              <a:cs typeface="Arial" pitchFamily="34" charset="0"/>
            </a:endParaRPr>
          </a:p>
          <a:p>
            <a:pPr marL="344488" indent="-344488" algn="just" defTabSz="914400" hangingPunct="1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800" b="0" kern="1200" spc="0" dirty="0">
                <a:solidFill>
                  <a:srgbClr val="17557B">
                    <a:lumMod val="50000"/>
                  </a:srgbClr>
                </a:solidFill>
                <a:ea typeface="Calibri" panose="020F0502020204030204" pitchFamily="34" charset="0"/>
                <a:cs typeface="Arial" pitchFamily="34" charset="0"/>
              </a:rPr>
              <a:t>We strive to achieve the highest </a:t>
            </a:r>
            <a:r>
              <a:rPr lang="en-US" sz="3200" b="0" kern="1200" spc="0" dirty="0">
                <a:solidFill>
                  <a:srgbClr val="FF0000"/>
                </a:solidFill>
                <a:ea typeface="Calibri" panose="020F0502020204030204" pitchFamily="34" charset="0"/>
                <a:cs typeface="Arial" pitchFamily="34" charset="0"/>
              </a:rPr>
              <a:t>Customer Satisfaction</a:t>
            </a:r>
            <a:endParaRPr lang="en-US" sz="2800" b="0" kern="1200" spc="0" dirty="0">
              <a:solidFill>
                <a:srgbClr val="17557B">
                  <a:lumMod val="50000"/>
                </a:srgbClr>
              </a:solidFill>
              <a:ea typeface="Calibri" panose="020F0502020204030204" pitchFamily="34" charset="0"/>
              <a:cs typeface="Arial" pitchFamily="34" charset="0"/>
            </a:endParaRPr>
          </a:p>
        </p:txBody>
      </p:sp>
      <p:pic>
        <p:nvPicPr>
          <p:cNvPr id="6" name="Picture 26" descr="A group of people looking at a computer&#10;&#10;Description automatically generated">
            <a:extLst>
              <a:ext uri="{FF2B5EF4-FFF2-40B4-BE49-F238E27FC236}">
                <a16:creationId xmlns:a16="http://schemas.microsoft.com/office/drawing/2014/main" id="{0B77021E-9C58-4D4D-8761-C4C4459569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70" t="11390" r="15557"/>
          <a:stretch/>
        </p:blipFill>
        <p:spPr>
          <a:xfrm>
            <a:off x="9219837" y="3990621"/>
            <a:ext cx="2268319" cy="228109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23" descr="A person standing in front of a mirror&#10;&#10;Description automatically generated">
            <a:extLst>
              <a:ext uri="{FF2B5EF4-FFF2-40B4-BE49-F238E27FC236}">
                <a16:creationId xmlns:a16="http://schemas.microsoft.com/office/drawing/2014/main" id="{B07C0206-EA72-44A5-90D8-FEF56C5FA6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7711" y="3990622"/>
            <a:ext cx="2268319" cy="228109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17" descr="A person standing next to a machine&#10;&#10;Description automatically generated">
            <a:extLst>
              <a:ext uri="{FF2B5EF4-FFF2-40B4-BE49-F238E27FC236}">
                <a16:creationId xmlns:a16="http://schemas.microsoft.com/office/drawing/2014/main" id="{B03C7EFE-F59D-4A87-B290-ACA1B9DDC9F3}"/>
              </a:ext>
            </a:extLst>
          </p:cNvPr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0" r="26971"/>
          <a:stretch/>
        </p:blipFill>
        <p:spPr>
          <a:xfrm>
            <a:off x="13057710" y="8883512"/>
            <a:ext cx="2268319" cy="226831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7" descr="A picture containing indoor, refrigerator, open, kitchen&#10;&#10;Description automatically generated">
            <a:extLst>
              <a:ext uri="{FF2B5EF4-FFF2-40B4-BE49-F238E27FC236}">
                <a16:creationId xmlns:a16="http://schemas.microsoft.com/office/drawing/2014/main" id="{C35D959A-2233-40FF-8EC4-7CEE380F72E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3" r="16665"/>
          <a:stretch/>
        </p:blipFill>
        <p:spPr>
          <a:xfrm>
            <a:off x="9219837" y="8883510"/>
            <a:ext cx="2268319" cy="226831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7657614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LABORATORY SERVICES</a:t>
            </a:r>
            <a:endParaRPr sz="2500" dirty="0"/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A9F2DC2F-6F26-4142-9974-539AB9FFCB7C}"/>
              </a:ext>
            </a:extLst>
          </p:cNvPr>
          <p:cNvSpPr txBox="1">
            <a:spLocks/>
          </p:cNvSpPr>
          <p:nvPr/>
        </p:nvSpPr>
        <p:spPr bwMode="auto">
          <a:xfrm>
            <a:off x="6414661" y="634656"/>
            <a:ext cx="1148322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spc="0" dirty="0">
                <a:solidFill>
                  <a:srgbClr val="E1444B"/>
                </a:solidFill>
                <a:latin typeface="Century Gothic"/>
              </a:rPr>
              <a:t>SPECIALIZED</a:t>
            </a:r>
            <a:r>
              <a:rPr lang="en-US" sz="8000" spc="0" dirty="0">
                <a:solidFill>
                  <a:srgbClr val="222222"/>
                </a:solidFill>
                <a:latin typeface="Century Gothic"/>
              </a:rPr>
              <a:t> SUPPORT </a:t>
            </a:r>
            <a:br>
              <a:rPr kumimoji="0" lang="pl-PL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endParaRPr kumimoji="0" lang="pl-PL" sz="3200" b="1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6" name="Straight Connector 103">
            <a:extLst>
              <a:ext uri="{FF2B5EF4-FFF2-40B4-BE49-F238E27FC236}">
                <a16:creationId xmlns:a16="http://schemas.microsoft.com/office/drawing/2014/main" id="{F1860E2D-92D4-4A91-847D-405D9A39C90D}"/>
              </a:ext>
            </a:extLst>
          </p:cNvPr>
          <p:cNvCxnSpPr>
            <a:cxnSpLocks/>
          </p:cNvCxnSpPr>
          <p:nvPr/>
        </p:nvCxnSpPr>
        <p:spPr>
          <a:xfrm>
            <a:off x="10530396" y="7528457"/>
            <a:ext cx="486162" cy="2"/>
          </a:xfrm>
          <a:prstGeom prst="line">
            <a:avLst/>
          </a:prstGeom>
          <a:noFill/>
          <a:ln w="57150" cap="flat" cmpd="sng" algn="ctr">
            <a:solidFill>
              <a:srgbClr val="EF464F"/>
            </a:solidFill>
            <a:prstDash val="solid"/>
          </a:ln>
          <a:effectLst/>
        </p:spPr>
      </p:cxnSp>
      <p:sp>
        <p:nvSpPr>
          <p:cNvPr id="7" name="Rectangle 109">
            <a:extLst>
              <a:ext uri="{FF2B5EF4-FFF2-40B4-BE49-F238E27FC236}">
                <a16:creationId xmlns:a16="http://schemas.microsoft.com/office/drawing/2014/main" id="{0B88588B-6CF9-4A58-990B-1C14C6782B22}"/>
              </a:ext>
            </a:extLst>
          </p:cNvPr>
          <p:cNvSpPr/>
          <p:nvPr/>
        </p:nvSpPr>
        <p:spPr>
          <a:xfrm>
            <a:off x="8028434" y="7167569"/>
            <a:ext cx="2593467" cy="79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 hangingPunct="1">
              <a:lnSpc>
                <a:spcPct val="95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0" kern="1200" spc="300" dirty="0">
                <a:ln w="0"/>
              </a:rPr>
              <a:t>ORGANIC ANALYTICS</a:t>
            </a:r>
            <a:endParaRPr lang="en-US" sz="2400" b="0" kern="1200" spc="300" dirty="0">
              <a:ln w="0"/>
            </a:endParaRPr>
          </a:p>
        </p:txBody>
      </p:sp>
      <p:sp>
        <p:nvSpPr>
          <p:cNvPr id="10" name="Rectangle 111">
            <a:extLst>
              <a:ext uri="{FF2B5EF4-FFF2-40B4-BE49-F238E27FC236}">
                <a16:creationId xmlns:a16="http://schemas.microsoft.com/office/drawing/2014/main" id="{7E2F4104-EC54-427D-BEAD-5FB934149D91}"/>
              </a:ext>
            </a:extLst>
          </p:cNvPr>
          <p:cNvSpPr/>
          <p:nvPr/>
        </p:nvSpPr>
        <p:spPr>
          <a:xfrm>
            <a:off x="11070225" y="7306858"/>
            <a:ext cx="2593467" cy="44319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1219170" hangingPunct="1">
              <a:lnSpc>
                <a:spcPct val="95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0" kern="1200" spc="300" dirty="0">
                <a:ln w="0"/>
              </a:rPr>
              <a:t>CONCRETE</a:t>
            </a:r>
            <a:endParaRPr lang="en-US" sz="2400" b="0" kern="1200" spc="300" dirty="0">
              <a:ln w="0"/>
            </a:endParaRPr>
          </a:p>
        </p:txBody>
      </p:sp>
      <p:sp>
        <p:nvSpPr>
          <p:cNvPr id="11" name="Rectangle 112">
            <a:extLst>
              <a:ext uri="{FF2B5EF4-FFF2-40B4-BE49-F238E27FC236}">
                <a16:creationId xmlns:a16="http://schemas.microsoft.com/office/drawing/2014/main" id="{6E62D301-4996-4362-B6E0-67BA00077357}"/>
              </a:ext>
            </a:extLst>
          </p:cNvPr>
          <p:cNvSpPr/>
          <p:nvPr/>
        </p:nvSpPr>
        <p:spPr>
          <a:xfrm>
            <a:off x="13663692" y="7279553"/>
            <a:ext cx="3508270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 hangingPunct="1">
              <a:lnSpc>
                <a:spcPct val="95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0" kern="1200" spc="300" dirty="0">
                <a:ln w="0"/>
              </a:rPr>
              <a:t>SYNTHESIS</a:t>
            </a:r>
            <a:endParaRPr lang="en-US" sz="2400" b="0" kern="1200" spc="300" dirty="0">
              <a:ln w="0"/>
            </a:endParaRPr>
          </a:p>
        </p:txBody>
      </p:sp>
      <p:sp>
        <p:nvSpPr>
          <p:cNvPr id="12" name="Rectangle 113">
            <a:extLst>
              <a:ext uri="{FF2B5EF4-FFF2-40B4-BE49-F238E27FC236}">
                <a16:creationId xmlns:a16="http://schemas.microsoft.com/office/drawing/2014/main" id="{463545BD-954B-4341-A366-903A2A17914E}"/>
              </a:ext>
            </a:extLst>
          </p:cNvPr>
          <p:cNvSpPr/>
          <p:nvPr/>
        </p:nvSpPr>
        <p:spPr>
          <a:xfrm>
            <a:off x="17389419" y="6903583"/>
            <a:ext cx="2707791" cy="114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 hangingPunct="1">
              <a:lnSpc>
                <a:spcPct val="95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0" kern="1200" spc="300" dirty="0">
                <a:ln w="0"/>
              </a:rPr>
              <a:t>OPTICAL MICROSCOPY &amp; SEM</a:t>
            </a:r>
            <a:endParaRPr lang="en-US" sz="2400" b="0" kern="1200" spc="300" dirty="0">
              <a:ln w="0"/>
            </a:endParaRPr>
          </a:p>
        </p:txBody>
      </p:sp>
      <p:sp>
        <p:nvSpPr>
          <p:cNvPr id="13" name="Rectangle 108">
            <a:extLst>
              <a:ext uri="{FF2B5EF4-FFF2-40B4-BE49-F238E27FC236}">
                <a16:creationId xmlns:a16="http://schemas.microsoft.com/office/drawing/2014/main" id="{CFE90E88-57A3-4C97-BB5F-25CC55B10E4E}"/>
              </a:ext>
            </a:extLst>
          </p:cNvPr>
          <p:cNvSpPr/>
          <p:nvPr/>
        </p:nvSpPr>
        <p:spPr>
          <a:xfrm>
            <a:off x="3997911" y="6955992"/>
            <a:ext cx="3360762" cy="114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 hangingPunct="1">
              <a:lnSpc>
                <a:spcPct val="95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b="0" kern="1200" spc="300" dirty="0">
                <a:ln w="0"/>
              </a:rPr>
              <a:t>INORGANIC AND MATERIALS SCIENCE</a:t>
            </a:r>
          </a:p>
        </p:txBody>
      </p:sp>
      <p:pic>
        <p:nvPicPr>
          <p:cNvPr id="14" name="Picture 4" descr="Znalezione obrazy dla zapytania empyrean x ray diffraction">
            <a:extLst>
              <a:ext uri="{FF2B5EF4-FFF2-40B4-BE49-F238E27FC236}">
                <a16:creationId xmlns:a16="http://schemas.microsoft.com/office/drawing/2014/main" id="{213E58D0-90CC-412C-80A7-26B33D597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001" y="8449750"/>
            <a:ext cx="2609227" cy="26092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095">
            <a:extLst>
              <a:ext uri="{FF2B5EF4-FFF2-40B4-BE49-F238E27FC236}">
                <a16:creationId xmlns:a16="http://schemas.microsoft.com/office/drawing/2014/main" id="{6B1B558D-37FD-4332-A89B-EAAD361B7E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844"/>
          <a:stretch/>
        </p:blipFill>
        <p:spPr>
          <a:xfrm>
            <a:off x="14488058" y="3374938"/>
            <a:ext cx="1586671" cy="14244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CB21A3E9-C03C-4A81-801B-F0D432C41B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476"/>
          <a:stretch/>
        </p:blipFill>
        <p:spPr>
          <a:xfrm>
            <a:off x="11485535" y="9099575"/>
            <a:ext cx="1661337" cy="1335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9">
            <a:extLst>
              <a:ext uri="{FF2B5EF4-FFF2-40B4-BE49-F238E27FC236}">
                <a16:creationId xmlns:a16="http://schemas.microsoft.com/office/drawing/2014/main" id="{1F6CF1CC-A878-4B8E-A9AD-6DF41CF39C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235"/>
          <a:stretch/>
        </p:blipFill>
        <p:spPr>
          <a:xfrm>
            <a:off x="17616888" y="3422799"/>
            <a:ext cx="1539143" cy="1376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 descr="Znalezione obrazy dla zapytania uplc">
            <a:extLst>
              <a:ext uri="{FF2B5EF4-FFF2-40B4-BE49-F238E27FC236}">
                <a16:creationId xmlns:a16="http://schemas.microsoft.com/office/drawing/2014/main" id="{908CC235-F3BD-4080-BBFB-948A97E53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1553" y="3357717"/>
            <a:ext cx="1975996" cy="14705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0">
            <a:extLst>
              <a:ext uri="{FF2B5EF4-FFF2-40B4-BE49-F238E27FC236}">
                <a16:creationId xmlns:a16="http://schemas.microsoft.com/office/drawing/2014/main" id="{917F255A-D842-4530-BDA3-C05393DC98F8}"/>
              </a:ext>
            </a:extLst>
          </p:cNvPr>
          <p:cNvSpPr txBox="1"/>
          <p:nvPr/>
        </p:nvSpPr>
        <p:spPr>
          <a:xfrm>
            <a:off x="8162322" y="5227490"/>
            <a:ext cx="22422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b="0" kern="1200" spc="0" dirty="0">
                <a:ln w="0"/>
              </a:rPr>
              <a:t>Ultra Performance Liquid Chromatography</a:t>
            </a:r>
          </a:p>
        </p:txBody>
      </p:sp>
      <p:sp>
        <p:nvSpPr>
          <p:cNvPr id="20" name="TextBox 32">
            <a:extLst>
              <a:ext uri="{FF2B5EF4-FFF2-40B4-BE49-F238E27FC236}">
                <a16:creationId xmlns:a16="http://schemas.microsoft.com/office/drawing/2014/main" id="{6C1FC6EC-C793-4972-A7CC-B020503EE849}"/>
              </a:ext>
            </a:extLst>
          </p:cNvPr>
          <p:cNvSpPr txBox="1"/>
          <p:nvPr/>
        </p:nvSpPr>
        <p:spPr>
          <a:xfrm>
            <a:off x="5285771" y="11240477"/>
            <a:ext cx="1373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b="0" kern="1200" spc="0" dirty="0"/>
              <a:t>X-Ray </a:t>
            </a:r>
            <a:r>
              <a:rPr lang="pl-PL" b="0" kern="1200" spc="0" dirty="0" err="1"/>
              <a:t>Diffract</a:t>
            </a:r>
            <a:r>
              <a:rPr lang="en-US" b="0" kern="1200" spc="0" dirty="0"/>
              <a:t>ion</a:t>
            </a:r>
            <a:endParaRPr lang="pl-PL" b="0" kern="1200" spc="0" dirty="0"/>
          </a:p>
        </p:txBody>
      </p:sp>
      <p:sp>
        <p:nvSpPr>
          <p:cNvPr id="21" name="TextBox 34">
            <a:extLst>
              <a:ext uri="{FF2B5EF4-FFF2-40B4-BE49-F238E27FC236}">
                <a16:creationId xmlns:a16="http://schemas.microsoft.com/office/drawing/2014/main" id="{ED71BFA5-5AC5-4F26-83ED-4444A4647E1F}"/>
              </a:ext>
            </a:extLst>
          </p:cNvPr>
          <p:cNvSpPr txBox="1"/>
          <p:nvPr/>
        </p:nvSpPr>
        <p:spPr>
          <a:xfrm>
            <a:off x="14546231" y="5103720"/>
            <a:ext cx="14936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b="0" kern="1200" spc="0" dirty="0">
                <a:ln w="0"/>
              </a:rPr>
              <a:t>Continous Stirrer Tank Reactor</a:t>
            </a:r>
          </a:p>
        </p:txBody>
      </p:sp>
      <p:sp>
        <p:nvSpPr>
          <p:cNvPr id="22" name="TextBox 35">
            <a:extLst>
              <a:ext uri="{FF2B5EF4-FFF2-40B4-BE49-F238E27FC236}">
                <a16:creationId xmlns:a16="http://schemas.microsoft.com/office/drawing/2014/main" id="{1C6E0123-D777-4570-BF85-20698B631BBF}"/>
              </a:ext>
            </a:extLst>
          </p:cNvPr>
          <p:cNvSpPr txBox="1"/>
          <p:nvPr/>
        </p:nvSpPr>
        <p:spPr>
          <a:xfrm>
            <a:off x="17415916" y="5103720"/>
            <a:ext cx="20055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b="0" kern="1200" spc="0" dirty="0">
                <a:ln w="0"/>
              </a:rPr>
              <a:t>Environmental SEM</a:t>
            </a:r>
          </a:p>
        </p:txBody>
      </p:sp>
      <p:sp>
        <p:nvSpPr>
          <p:cNvPr id="23" name="TextBox 36">
            <a:extLst>
              <a:ext uri="{FF2B5EF4-FFF2-40B4-BE49-F238E27FC236}">
                <a16:creationId xmlns:a16="http://schemas.microsoft.com/office/drawing/2014/main" id="{822C128A-D352-4ED9-9CAD-54A2C34888CD}"/>
              </a:ext>
            </a:extLst>
          </p:cNvPr>
          <p:cNvSpPr txBox="1"/>
          <p:nvPr/>
        </p:nvSpPr>
        <p:spPr>
          <a:xfrm>
            <a:off x="11426219" y="11086589"/>
            <a:ext cx="1896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/>
              <a:t>Batching and Mixing </a:t>
            </a:r>
          </a:p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/>
              <a:t>Plant IMER </a:t>
            </a:r>
            <a:endParaRPr lang="pl-PL" b="0" kern="1200" spc="0" dirty="0"/>
          </a:p>
        </p:txBody>
      </p:sp>
      <p:pic>
        <p:nvPicPr>
          <p:cNvPr id="24" name="Picture 2" descr="Znalezione obrazy dla zapytania optical microscope digital keyence">
            <a:extLst>
              <a:ext uri="{FF2B5EF4-FFF2-40B4-BE49-F238E27FC236}">
                <a16:creationId xmlns:a16="http://schemas.microsoft.com/office/drawing/2014/main" id="{7D2E33E8-8579-4F10-AF10-9247E5903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5916" y="8814899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35">
            <a:extLst>
              <a:ext uri="{FF2B5EF4-FFF2-40B4-BE49-F238E27FC236}">
                <a16:creationId xmlns:a16="http://schemas.microsoft.com/office/drawing/2014/main" id="{FB190045-E994-46E8-A7BA-A64D96AD33BD}"/>
              </a:ext>
            </a:extLst>
          </p:cNvPr>
          <p:cNvSpPr txBox="1"/>
          <p:nvPr/>
        </p:nvSpPr>
        <p:spPr>
          <a:xfrm>
            <a:off x="17404548" y="11024190"/>
            <a:ext cx="19638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/>
              <a:t>Optical Digital Microscope</a:t>
            </a:r>
            <a:endParaRPr lang="pl-PL" b="0" kern="1200" spc="0" dirty="0"/>
          </a:p>
        </p:txBody>
      </p:sp>
      <p:pic>
        <p:nvPicPr>
          <p:cNvPr id="26" name="Picture 4" descr="Znalezione obrazy dla zapytania • Moisture Analyzer mettler toledo">
            <a:extLst>
              <a:ext uri="{FF2B5EF4-FFF2-40B4-BE49-F238E27FC236}">
                <a16:creationId xmlns:a16="http://schemas.microsoft.com/office/drawing/2014/main" id="{697606F2-4A79-4CAE-88EB-C56109F31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013" y="8814899"/>
            <a:ext cx="2000762" cy="1877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35">
            <a:extLst>
              <a:ext uri="{FF2B5EF4-FFF2-40B4-BE49-F238E27FC236}">
                <a16:creationId xmlns:a16="http://schemas.microsoft.com/office/drawing/2014/main" id="{92379BAA-2309-47A4-8403-318AAFF6A19F}"/>
              </a:ext>
            </a:extLst>
          </p:cNvPr>
          <p:cNvSpPr txBox="1"/>
          <p:nvPr/>
        </p:nvSpPr>
        <p:spPr>
          <a:xfrm>
            <a:off x="14299480" y="10994592"/>
            <a:ext cx="19638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/>
              <a:t>Moisture Analyzer</a:t>
            </a:r>
            <a:endParaRPr lang="pl-PL" b="0" kern="1200" spc="0" dirty="0"/>
          </a:p>
        </p:txBody>
      </p:sp>
      <p:sp>
        <p:nvSpPr>
          <p:cNvPr id="28" name="TextBox 34">
            <a:extLst>
              <a:ext uri="{FF2B5EF4-FFF2-40B4-BE49-F238E27FC236}">
                <a16:creationId xmlns:a16="http://schemas.microsoft.com/office/drawing/2014/main" id="{22216E9C-36FF-4DF6-8F3E-D9136225ECA2}"/>
              </a:ext>
            </a:extLst>
          </p:cNvPr>
          <p:cNvSpPr txBox="1"/>
          <p:nvPr/>
        </p:nvSpPr>
        <p:spPr>
          <a:xfrm>
            <a:off x="11387257" y="5185048"/>
            <a:ext cx="18732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ln w="0"/>
              </a:rPr>
              <a:t>Universal Testing Machine</a:t>
            </a:r>
            <a:endParaRPr lang="pl-PL" b="0" kern="1200" spc="0" dirty="0">
              <a:ln w="0"/>
            </a:endParaRPr>
          </a:p>
        </p:txBody>
      </p:sp>
      <p:pic>
        <p:nvPicPr>
          <p:cNvPr id="29" name="Picture 8" descr="Znalezione obrazy dla zapytania Spectrum 100 FT-IR Spectrometer with ATR perkin elmer">
            <a:extLst>
              <a:ext uri="{FF2B5EF4-FFF2-40B4-BE49-F238E27FC236}">
                <a16:creationId xmlns:a16="http://schemas.microsoft.com/office/drawing/2014/main" id="{3B57684A-EE01-412A-93B6-04EF9BF7A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1986" y="9099575"/>
            <a:ext cx="1706971" cy="1366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36">
            <a:extLst>
              <a:ext uri="{FF2B5EF4-FFF2-40B4-BE49-F238E27FC236}">
                <a16:creationId xmlns:a16="http://schemas.microsoft.com/office/drawing/2014/main" id="{CF3D6DFA-52F4-4218-A6D7-BD7DD0F4ABBA}"/>
              </a:ext>
            </a:extLst>
          </p:cNvPr>
          <p:cNvSpPr txBox="1"/>
          <p:nvPr/>
        </p:nvSpPr>
        <p:spPr>
          <a:xfrm>
            <a:off x="8335281" y="11086589"/>
            <a:ext cx="1896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/>
              <a:t>Infrared Spectroscopy (FTIR)   </a:t>
            </a:r>
            <a:endParaRPr lang="pl-PL" b="0" kern="1200" spc="0" dirty="0"/>
          </a:p>
        </p:txBody>
      </p:sp>
      <p:pic>
        <p:nvPicPr>
          <p:cNvPr id="31" name="Picture 10" descr="Znalezione obrazy dla zapytania PANalytical Zetium">
            <a:extLst>
              <a:ext uri="{FF2B5EF4-FFF2-40B4-BE49-F238E27FC236}">
                <a16:creationId xmlns:a16="http://schemas.microsoft.com/office/drawing/2014/main" id="{D4B5ECF3-8D5D-4200-8C9A-5CC9551A6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76" y="3275829"/>
            <a:ext cx="1954764" cy="14705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2">
            <a:extLst>
              <a:ext uri="{FF2B5EF4-FFF2-40B4-BE49-F238E27FC236}">
                <a16:creationId xmlns:a16="http://schemas.microsoft.com/office/drawing/2014/main" id="{8DCE1A00-02AA-49D4-B1B3-9BB41087D333}"/>
              </a:ext>
            </a:extLst>
          </p:cNvPr>
          <p:cNvSpPr txBox="1"/>
          <p:nvPr/>
        </p:nvSpPr>
        <p:spPr>
          <a:xfrm>
            <a:off x="5046968" y="5257608"/>
            <a:ext cx="17092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b="0" kern="1200" spc="0" dirty="0">
                <a:ln w="0"/>
              </a:rPr>
              <a:t>X-Ray </a:t>
            </a:r>
            <a:r>
              <a:rPr lang="en-US" b="0" kern="1200" spc="0" dirty="0">
                <a:ln w="0"/>
              </a:rPr>
              <a:t>Fluorescence</a:t>
            </a:r>
            <a:endParaRPr lang="pl-PL" b="0" kern="1200" spc="0" dirty="0">
              <a:ln w="0"/>
            </a:endParaRPr>
          </a:p>
        </p:txBody>
      </p:sp>
      <p:pic>
        <p:nvPicPr>
          <p:cNvPr id="33" name="Picture 12" descr="Podobny obraz">
            <a:extLst>
              <a:ext uri="{FF2B5EF4-FFF2-40B4-BE49-F238E27FC236}">
                <a16:creationId xmlns:a16="http://schemas.microsoft.com/office/drawing/2014/main" id="{32804F16-4F24-42C4-AAEC-F888679A7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527" y="3335733"/>
            <a:ext cx="2100750" cy="1550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Straight Connector 103">
            <a:extLst>
              <a:ext uri="{FF2B5EF4-FFF2-40B4-BE49-F238E27FC236}">
                <a16:creationId xmlns:a16="http://schemas.microsoft.com/office/drawing/2014/main" id="{1E28F5F5-70D8-4EDE-8899-737213A92574}"/>
              </a:ext>
            </a:extLst>
          </p:cNvPr>
          <p:cNvCxnSpPr>
            <a:cxnSpLocks/>
          </p:cNvCxnSpPr>
          <p:nvPr/>
        </p:nvCxnSpPr>
        <p:spPr>
          <a:xfrm>
            <a:off x="13535544" y="7471912"/>
            <a:ext cx="486162" cy="2"/>
          </a:xfrm>
          <a:prstGeom prst="line">
            <a:avLst/>
          </a:prstGeom>
          <a:noFill/>
          <a:ln w="57150" cap="flat" cmpd="sng" algn="ctr">
            <a:solidFill>
              <a:srgbClr val="EF464F"/>
            </a:solidFill>
            <a:prstDash val="solid"/>
          </a:ln>
          <a:effectLst/>
        </p:spPr>
      </p:cxnSp>
      <p:cxnSp>
        <p:nvCxnSpPr>
          <p:cNvPr id="35" name="Straight Connector 103">
            <a:extLst>
              <a:ext uri="{FF2B5EF4-FFF2-40B4-BE49-F238E27FC236}">
                <a16:creationId xmlns:a16="http://schemas.microsoft.com/office/drawing/2014/main" id="{54C65A6E-9547-49E8-9FF3-2FE1234AF005}"/>
              </a:ext>
            </a:extLst>
          </p:cNvPr>
          <p:cNvCxnSpPr>
            <a:cxnSpLocks/>
          </p:cNvCxnSpPr>
          <p:nvPr/>
        </p:nvCxnSpPr>
        <p:spPr>
          <a:xfrm>
            <a:off x="16570202" y="7444189"/>
            <a:ext cx="486162" cy="2"/>
          </a:xfrm>
          <a:prstGeom prst="line">
            <a:avLst/>
          </a:prstGeom>
          <a:noFill/>
          <a:ln w="57150" cap="flat" cmpd="sng" algn="ctr">
            <a:solidFill>
              <a:srgbClr val="EF464F"/>
            </a:solidFill>
            <a:prstDash val="solid"/>
          </a:ln>
          <a:effectLst/>
        </p:spPr>
      </p:cxnSp>
      <p:cxnSp>
        <p:nvCxnSpPr>
          <p:cNvPr id="36" name="Straight Connector 103">
            <a:extLst>
              <a:ext uri="{FF2B5EF4-FFF2-40B4-BE49-F238E27FC236}">
                <a16:creationId xmlns:a16="http://schemas.microsoft.com/office/drawing/2014/main" id="{60BA8C28-DFAA-4AC9-8348-246E624A3BC9}"/>
              </a:ext>
            </a:extLst>
          </p:cNvPr>
          <p:cNvCxnSpPr>
            <a:cxnSpLocks/>
          </p:cNvCxnSpPr>
          <p:nvPr/>
        </p:nvCxnSpPr>
        <p:spPr>
          <a:xfrm>
            <a:off x="7413144" y="7528457"/>
            <a:ext cx="359392" cy="0"/>
          </a:xfrm>
          <a:prstGeom prst="line">
            <a:avLst/>
          </a:prstGeom>
          <a:noFill/>
          <a:ln w="57150" cap="flat" cmpd="sng" algn="ctr">
            <a:solidFill>
              <a:srgbClr val="EF464F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57707028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CAPABILITIES &amp; EXPERTISE</a:t>
            </a:r>
            <a:endParaRPr sz="2500" dirty="0"/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931AFFBE-25FF-40BF-96F5-3D92A95BEE79}"/>
              </a:ext>
            </a:extLst>
          </p:cNvPr>
          <p:cNvSpPr txBox="1">
            <a:spLocks/>
          </p:cNvSpPr>
          <p:nvPr/>
        </p:nvSpPr>
        <p:spPr bwMode="auto">
          <a:xfrm>
            <a:off x="7311349" y="497173"/>
            <a:ext cx="1025699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spc="0" dirty="0">
                <a:solidFill>
                  <a:srgbClr val="222222"/>
                </a:solidFill>
                <a:latin typeface="Century Gothic"/>
              </a:rPr>
              <a:t>STANDARS </a:t>
            </a:r>
            <a:r>
              <a:rPr lang="en-US" sz="8000" spc="0" dirty="0">
                <a:solidFill>
                  <a:srgbClr val="FF0000"/>
                </a:solidFill>
                <a:latin typeface="Century Gothic"/>
              </a:rPr>
              <a:t>SERVICES</a:t>
            </a:r>
            <a:endParaRPr lang="pl-PL" sz="8000" spc="0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47" name="TextBox 20">
            <a:extLst>
              <a:ext uri="{FF2B5EF4-FFF2-40B4-BE49-F238E27FC236}">
                <a16:creationId xmlns:a16="http://schemas.microsoft.com/office/drawing/2014/main" id="{45EE9DD9-9C23-4510-AB80-23946F1C379F}"/>
              </a:ext>
            </a:extLst>
          </p:cNvPr>
          <p:cNvSpPr txBox="1"/>
          <p:nvPr/>
        </p:nvSpPr>
        <p:spPr>
          <a:xfrm>
            <a:off x="5450833" y="5774206"/>
            <a:ext cx="268495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Liquid state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Workability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Consistency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Hardened State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Mechanical testing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Durability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Thermal testing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Chemical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Microscopy and SEM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Pilot concrete testing and customized pieces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IMER and CNC</a:t>
            </a:r>
          </a:p>
        </p:txBody>
      </p:sp>
      <p:sp>
        <p:nvSpPr>
          <p:cNvPr id="48" name="TextBox 20">
            <a:extLst>
              <a:ext uri="{FF2B5EF4-FFF2-40B4-BE49-F238E27FC236}">
                <a16:creationId xmlns:a16="http://schemas.microsoft.com/office/drawing/2014/main" id="{17A71727-F6A3-47DA-9B0D-6E79A4EB5A68}"/>
              </a:ext>
            </a:extLst>
          </p:cNvPr>
          <p:cNvSpPr txBox="1"/>
          <p:nvPr/>
        </p:nvSpPr>
        <p:spPr>
          <a:xfrm>
            <a:off x="9256270" y="5797597"/>
            <a:ext cx="255958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Physical Testing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ASTM C150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EN 196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Rheology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Particle Size Distribution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Chemical Testing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Chloride Determination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Alkalis Analysis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Characterization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Mineralogical Analysis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Process Services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Ball Mill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Alternative Fuels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Burnability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Soil</a:t>
            </a:r>
          </a:p>
          <a:p>
            <a:pPr marL="274320" lvl="1"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Plasticity Index</a:t>
            </a:r>
          </a:p>
        </p:txBody>
      </p:sp>
      <p:sp>
        <p:nvSpPr>
          <p:cNvPr id="49" name="TextBox 20">
            <a:extLst>
              <a:ext uri="{FF2B5EF4-FFF2-40B4-BE49-F238E27FC236}">
                <a16:creationId xmlns:a16="http://schemas.microsoft.com/office/drawing/2014/main" id="{DC4C8FB5-D86B-4225-9ED4-2AB208D3CD86}"/>
              </a:ext>
            </a:extLst>
          </p:cNvPr>
          <p:cNvSpPr txBox="1"/>
          <p:nvPr/>
        </p:nvSpPr>
        <p:spPr>
          <a:xfrm>
            <a:off x="13048184" y="5797597"/>
            <a:ext cx="2702972" cy="617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Alkali-Silica Reaction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Size Distribution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Density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Crushing tensile Tests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Crushing Value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Particles Hardness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Gauge Length, Shape &amp; Thickness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Los Angeles Coefficient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Jigging Machine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Micro Deval Coefficient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Los Alamos Test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Blue Methylene Test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Leaching Test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 err="1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Flexiness</a:t>
            </a: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Index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Freeze and Thaw</a:t>
            </a:r>
          </a:p>
        </p:txBody>
      </p:sp>
      <p:sp>
        <p:nvSpPr>
          <p:cNvPr id="50" name="TextBox 20">
            <a:extLst>
              <a:ext uri="{FF2B5EF4-FFF2-40B4-BE49-F238E27FC236}">
                <a16:creationId xmlns:a16="http://schemas.microsoft.com/office/drawing/2014/main" id="{852A7F61-5AE2-433F-97F2-5744F3981501}"/>
              </a:ext>
            </a:extLst>
          </p:cNvPr>
          <p:cNvSpPr txBox="1"/>
          <p:nvPr/>
        </p:nvSpPr>
        <p:spPr>
          <a:xfrm>
            <a:off x="16656066" y="5774206"/>
            <a:ext cx="270297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 err="1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Deformulation</a:t>
            </a: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Structural Elucidation: polymers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Plasticizers, accelerators, retarders, VMAs testing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Hydrophobic Admixtures: air </a:t>
            </a:r>
            <a:r>
              <a:rPr lang="en-US" sz="2000" b="0" spc="0" dirty="0" err="1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entrainers</a:t>
            </a: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, curing agents, waterproofing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PCE synthesis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 err="1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Griding</a:t>
            </a: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Aids Testing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000" b="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Formulation</a:t>
            </a:r>
          </a:p>
        </p:txBody>
      </p:sp>
      <p:sp>
        <p:nvSpPr>
          <p:cNvPr id="52" name="Rectangle: Rounded Corners 2">
            <a:extLst>
              <a:ext uri="{FF2B5EF4-FFF2-40B4-BE49-F238E27FC236}">
                <a16:creationId xmlns:a16="http://schemas.microsoft.com/office/drawing/2014/main" id="{7E8F8558-E0A2-45EC-8016-0FE4B1C65856}"/>
              </a:ext>
            </a:extLst>
          </p:cNvPr>
          <p:cNvSpPr/>
          <p:nvPr/>
        </p:nvSpPr>
        <p:spPr bwMode="auto">
          <a:xfrm>
            <a:off x="5263096" y="2898414"/>
            <a:ext cx="13782978" cy="2068333"/>
          </a:xfrm>
          <a:prstGeom prst="roundRect">
            <a:avLst/>
          </a:prstGeom>
          <a:solidFill>
            <a:srgbClr val="6D92A2">
              <a:lumMod val="60000"/>
              <a:lumOff val="40000"/>
              <a:alpha val="22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53" name="TextBox 69">
            <a:extLst>
              <a:ext uri="{FF2B5EF4-FFF2-40B4-BE49-F238E27FC236}">
                <a16:creationId xmlns:a16="http://schemas.microsoft.com/office/drawing/2014/main" id="{CA3C491E-0380-4362-A1A0-38E813C46557}"/>
              </a:ext>
            </a:extLst>
          </p:cNvPr>
          <p:cNvSpPr txBox="1"/>
          <p:nvPr/>
        </p:nvSpPr>
        <p:spPr>
          <a:xfrm>
            <a:off x="5715536" y="3003604"/>
            <a:ext cx="2297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2400" kern="1200" spc="0" dirty="0">
                <a:solidFill>
                  <a:srgbClr val="FF0000"/>
                </a:solidFill>
              </a:rPr>
              <a:t>CEMENT</a:t>
            </a:r>
            <a:endParaRPr lang="en-US" sz="2400" kern="1200" spc="0" dirty="0">
              <a:solidFill>
                <a:srgbClr val="FF0000"/>
              </a:solidFill>
            </a:endParaRPr>
          </a:p>
        </p:txBody>
      </p:sp>
      <p:sp>
        <p:nvSpPr>
          <p:cNvPr id="54" name="TextBox 77">
            <a:extLst>
              <a:ext uri="{FF2B5EF4-FFF2-40B4-BE49-F238E27FC236}">
                <a16:creationId xmlns:a16="http://schemas.microsoft.com/office/drawing/2014/main" id="{DC4322C9-A3E6-4BE2-9325-8B8471C13B1A}"/>
              </a:ext>
            </a:extLst>
          </p:cNvPr>
          <p:cNvSpPr txBox="1"/>
          <p:nvPr/>
        </p:nvSpPr>
        <p:spPr>
          <a:xfrm>
            <a:off x="9389822" y="3036333"/>
            <a:ext cx="2297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2400" kern="1200" spc="0" dirty="0">
                <a:solidFill>
                  <a:srgbClr val="FF0000"/>
                </a:solidFill>
              </a:rPr>
              <a:t>CONCRETE</a:t>
            </a:r>
            <a:endParaRPr lang="en-US" sz="2400" kern="1200" spc="0" dirty="0">
              <a:solidFill>
                <a:srgbClr val="FF0000"/>
              </a:solidFill>
            </a:endParaRPr>
          </a:p>
        </p:txBody>
      </p:sp>
      <p:sp>
        <p:nvSpPr>
          <p:cNvPr id="55" name="TextBox 78">
            <a:extLst>
              <a:ext uri="{FF2B5EF4-FFF2-40B4-BE49-F238E27FC236}">
                <a16:creationId xmlns:a16="http://schemas.microsoft.com/office/drawing/2014/main" id="{F48EECB7-7DDA-43FB-852F-A16DBBC73F49}"/>
              </a:ext>
            </a:extLst>
          </p:cNvPr>
          <p:cNvSpPr txBox="1"/>
          <p:nvPr/>
        </p:nvSpPr>
        <p:spPr>
          <a:xfrm>
            <a:off x="13129342" y="3050291"/>
            <a:ext cx="2643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2400" kern="1200" spc="0" dirty="0">
                <a:solidFill>
                  <a:srgbClr val="FF0000"/>
                </a:solidFill>
              </a:rPr>
              <a:t>AGGREGATES</a:t>
            </a:r>
            <a:endParaRPr lang="en-US" sz="2400" kern="1200" spc="0" dirty="0">
              <a:solidFill>
                <a:srgbClr val="FF0000"/>
              </a:solidFill>
            </a:endParaRPr>
          </a:p>
        </p:txBody>
      </p:sp>
      <p:sp>
        <p:nvSpPr>
          <p:cNvPr id="56" name="TextBox 79">
            <a:extLst>
              <a:ext uri="{FF2B5EF4-FFF2-40B4-BE49-F238E27FC236}">
                <a16:creationId xmlns:a16="http://schemas.microsoft.com/office/drawing/2014/main" id="{F49B2877-7D9F-41D2-93A0-18E0E5D0CF77}"/>
              </a:ext>
            </a:extLst>
          </p:cNvPr>
          <p:cNvSpPr txBox="1"/>
          <p:nvPr/>
        </p:nvSpPr>
        <p:spPr>
          <a:xfrm>
            <a:off x="16618651" y="3036333"/>
            <a:ext cx="2297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2400" kern="1200" spc="0" dirty="0">
                <a:solidFill>
                  <a:srgbClr val="FF0000"/>
                </a:solidFill>
              </a:rPr>
              <a:t>ADMIXTURES</a:t>
            </a:r>
            <a:endParaRPr lang="en-US" sz="2400" kern="1200" spc="0" dirty="0">
              <a:solidFill>
                <a:srgbClr val="FF0000"/>
              </a:solidFill>
            </a:endParaRPr>
          </a:p>
        </p:txBody>
      </p:sp>
      <p:pic>
        <p:nvPicPr>
          <p:cNvPr id="57" name="Picture 8" descr="Znalezione obrazy dla zapytania AGGREGATES">
            <a:extLst>
              <a:ext uri="{FF2B5EF4-FFF2-40B4-BE49-F238E27FC236}">
                <a16:creationId xmlns:a16="http://schemas.microsoft.com/office/drawing/2014/main" id="{360E5617-1100-4C64-A803-DB71587BD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89" b="97778" l="1778" r="95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944" y="3511956"/>
            <a:ext cx="1339599" cy="133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0" descr="Znalezione obrazy dla zapytania FIOLKA LABORATORYJNA">
            <a:extLst>
              <a:ext uri="{FF2B5EF4-FFF2-40B4-BE49-F238E27FC236}">
                <a16:creationId xmlns:a16="http://schemas.microsoft.com/office/drawing/2014/main" id="{3C37F653-F0F3-483C-B8A4-D6B0BCF22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8" b="99668" l="9631" r="89754">
                        <a14:foregroundMark x1="53484" y1="664" x2="37500" y2="42193"/>
                        <a14:foregroundMark x1="30533" y1="80399" x2="30943" y2="996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4001" y="3593621"/>
            <a:ext cx="953519" cy="117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12" descr="Znalezione obrazy dla zapytania CEMENT POWDER">
            <a:extLst>
              <a:ext uri="{FF2B5EF4-FFF2-40B4-BE49-F238E27FC236}">
                <a16:creationId xmlns:a16="http://schemas.microsoft.com/office/drawing/2014/main" id="{6E75E067-1ED6-4E2E-A6D2-32BBDDA64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368" y="3374301"/>
            <a:ext cx="1623981" cy="162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6" descr="Znalezione obrazy dla zapytania CONCRETE CUBE">
            <a:extLst>
              <a:ext uri="{FF2B5EF4-FFF2-40B4-BE49-F238E27FC236}">
                <a16:creationId xmlns:a16="http://schemas.microsoft.com/office/drawing/2014/main" id="{27167558-AFEC-47DA-BE60-26B0E2A7B3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DEE2ED"/>
              </a:clrFrom>
              <a:clrTo>
                <a:srgbClr val="DEE2ED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8000" b="69800" l="50000" r="87200">
                        <a14:backgroundMark x1="86200" y1="59400" x2="75800" y2="69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345" t="25178" r="8087" b="27350"/>
          <a:stretch/>
        </p:blipFill>
        <p:spPr bwMode="auto">
          <a:xfrm>
            <a:off x="9600777" y="3497998"/>
            <a:ext cx="1382152" cy="1408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167546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CAPABILITIES &amp; EXPERTISE</a:t>
            </a:r>
            <a:endParaRPr sz="2500" dirty="0"/>
          </a:p>
        </p:txBody>
      </p:sp>
      <p:sp>
        <p:nvSpPr>
          <p:cNvPr id="18" name="TextBox 20">
            <a:extLst>
              <a:ext uri="{FF2B5EF4-FFF2-40B4-BE49-F238E27FC236}">
                <a16:creationId xmlns:a16="http://schemas.microsoft.com/office/drawing/2014/main" id="{E05561DB-73E5-42BE-AC62-15B810EDF4AA}"/>
              </a:ext>
            </a:extLst>
          </p:cNvPr>
          <p:cNvSpPr txBox="1"/>
          <p:nvPr/>
        </p:nvSpPr>
        <p:spPr>
          <a:xfrm>
            <a:off x="7544709" y="5871423"/>
            <a:ext cx="283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Liquid state</a:t>
            </a:r>
            <a:endParaRPr lang="pl-PL" sz="200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5" name="TextBox 27">
            <a:extLst>
              <a:ext uri="{FF2B5EF4-FFF2-40B4-BE49-F238E27FC236}">
                <a16:creationId xmlns:a16="http://schemas.microsoft.com/office/drawing/2014/main" id="{F50CD56A-4D7A-48C1-9F1B-03D03E535842}"/>
              </a:ext>
            </a:extLst>
          </p:cNvPr>
          <p:cNvSpPr txBox="1"/>
          <p:nvPr/>
        </p:nvSpPr>
        <p:spPr>
          <a:xfrm>
            <a:off x="3092347" y="9508230"/>
            <a:ext cx="29822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sz="4800" kern="1200" spc="0" dirty="0">
                <a:solidFill>
                  <a:srgbClr val="EF464F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13</a:t>
            </a:r>
            <a:r>
              <a:rPr lang="pl-PL" sz="3200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pl-PL" sz="2400" b="0" kern="1200" spc="300" dirty="0">
                <a:ea typeface="Open Sans" panose="020B0606030504020204" pitchFamily="34" charset="0"/>
                <a:cs typeface="Open Sans" panose="020B0606030504020204" pitchFamily="34" charset="0"/>
              </a:rPr>
              <a:t>RESEARCHERS SPECIALIZED IN THIS CATEGORY</a:t>
            </a:r>
            <a:endParaRPr lang="pl-PL" sz="3200" b="0" kern="1200" spc="30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8" name="Rectangle 47">
            <a:extLst>
              <a:ext uri="{FF2B5EF4-FFF2-40B4-BE49-F238E27FC236}">
                <a16:creationId xmlns:a16="http://schemas.microsoft.com/office/drawing/2014/main" id="{8DABF3C5-97EB-44F8-820A-44052C944DE4}"/>
              </a:ext>
            </a:extLst>
          </p:cNvPr>
          <p:cNvSpPr/>
          <p:nvPr/>
        </p:nvSpPr>
        <p:spPr>
          <a:xfrm>
            <a:off x="9895442" y="6491728"/>
            <a:ext cx="646716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</a:p>
        </p:txBody>
      </p:sp>
      <p:sp>
        <p:nvSpPr>
          <p:cNvPr id="69" name="Line 7">
            <a:extLst>
              <a:ext uri="{FF2B5EF4-FFF2-40B4-BE49-F238E27FC236}">
                <a16:creationId xmlns:a16="http://schemas.microsoft.com/office/drawing/2014/main" id="{5FD7878F-5D0F-4916-8739-37165056FAC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16336" y="6376852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70" name="Group 36">
            <a:extLst>
              <a:ext uri="{FF2B5EF4-FFF2-40B4-BE49-F238E27FC236}">
                <a16:creationId xmlns:a16="http://schemas.microsoft.com/office/drawing/2014/main" id="{A2A67A0B-9CB8-40A8-A887-FAFBCF497F48}"/>
              </a:ext>
            </a:extLst>
          </p:cNvPr>
          <p:cNvGrpSpPr/>
          <p:nvPr/>
        </p:nvGrpSpPr>
        <p:grpSpPr>
          <a:xfrm>
            <a:off x="9831542" y="8459132"/>
            <a:ext cx="815682" cy="706423"/>
            <a:chOff x="1124349" y="2022814"/>
            <a:chExt cx="600883" cy="601688"/>
          </a:xfrm>
        </p:grpSpPr>
        <p:sp>
          <p:nvSpPr>
            <p:cNvPr id="71" name="Freeform 5">
              <a:extLst>
                <a:ext uri="{FF2B5EF4-FFF2-40B4-BE49-F238E27FC236}">
                  <a16:creationId xmlns:a16="http://schemas.microsoft.com/office/drawing/2014/main" id="{3E2CDA38-6528-46DA-BA76-D209AAAC1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id="{5DC3769B-EFC3-437A-92F1-6C4D39695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73" name="Rectangle 49">
            <a:extLst>
              <a:ext uri="{FF2B5EF4-FFF2-40B4-BE49-F238E27FC236}">
                <a16:creationId xmlns:a16="http://schemas.microsoft.com/office/drawing/2014/main" id="{943EBF65-9ED5-48D4-95F1-306DBCF79251}"/>
              </a:ext>
            </a:extLst>
          </p:cNvPr>
          <p:cNvSpPr/>
          <p:nvPr/>
        </p:nvSpPr>
        <p:spPr>
          <a:xfrm>
            <a:off x="7350756" y="6509680"/>
            <a:ext cx="2294739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Workability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Consistency</a:t>
            </a:r>
          </a:p>
        </p:txBody>
      </p:sp>
      <p:sp>
        <p:nvSpPr>
          <p:cNvPr id="74" name="TextBox 20">
            <a:extLst>
              <a:ext uri="{FF2B5EF4-FFF2-40B4-BE49-F238E27FC236}">
                <a16:creationId xmlns:a16="http://schemas.microsoft.com/office/drawing/2014/main" id="{F46FD171-6BD2-4B77-AFDD-A9BC46445DB9}"/>
              </a:ext>
            </a:extLst>
          </p:cNvPr>
          <p:cNvSpPr txBox="1"/>
          <p:nvPr/>
        </p:nvSpPr>
        <p:spPr>
          <a:xfrm>
            <a:off x="7484237" y="7906729"/>
            <a:ext cx="283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pl-PL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Hardened</a:t>
            </a: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state</a:t>
            </a:r>
            <a:endParaRPr lang="pl-PL" sz="200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5" name="Rectangle 52">
            <a:extLst>
              <a:ext uri="{FF2B5EF4-FFF2-40B4-BE49-F238E27FC236}">
                <a16:creationId xmlns:a16="http://schemas.microsoft.com/office/drawing/2014/main" id="{14FE2234-5202-4D65-BACD-B8C037474F83}"/>
              </a:ext>
            </a:extLst>
          </p:cNvPr>
          <p:cNvSpPr/>
          <p:nvPr/>
        </p:nvSpPr>
        <p:spPr>
          <a:xfrm>
            <a:off x="9934016" y="8568083"/>
            <a:ext cx="646716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6" name="Line 7">
            <a:extLst>
              <a:ext uri="{FF2B5EF4-FFF2-40B4-BE49-F238E27FC236}">
                <a16:creationId xmlns:a16="http://schemas.microsoft.com/office/drawing/2014/main" id="{EE579655-BCB1-4AE5-9E8E-DD1C30E8F6B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16336" y="8412146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>
              <a:solidFill>
                <a:srgbClr val="57565A"/>
              </a:solidFill>
            </a:endParaRPr>
          </a:p>
        </p:txBody>
      </p:sp>
      <p:sp>
        <p:nvSpPr>
          <p:cNvPr id="80" name="Rectangle 57">
            <a:extLst>
              <a:ext uri="{FF2B5EF4-FFF2-40B4-BE49-F238E27FC236}">
                <a16:creationId xmlns:a16="http://schemas.microsoft.com/office/drawing/2014/main" id="{57A40421-5EB4-4C47-86EC-A68C11863079}"/>
              </a:ext>
            </a:extLst>
          </p:cNvPr>
          <p:cNvSpPr/>
          <p:nvPr/>
        </p:nvSpPr>
        <p:spPr>
          <a:xfrm>
            <a:off x="7224034" y="8643865"/>
            <a:ext cx="296873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Mechanical testing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Durability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Thermal testing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Chemical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Microscopy and SEM</a:t>
            </a:r>
          </a:p>
        </p:txBody>
      </p:sp>
      <p:sp>
        <p:nvSpPr>
          <p:cNvPr id="81" name="TextBox 20">
            <a:extLst>
              <a:ext uri="{FF2B5EF4-FFF2-40B4-BE49-F238E27FC236}">
                <a16:creationId xmlns:a16="http://schemas.microsoft.com/office/drawing/2014/main" id="{F478CD40-9860-41F9-A6FA-1CC58EB1F0C5}"/>
              </a:ext>
            </a:extLst>
          </p:cNvPr>
          <p:cNvSpPr txBox="1"/>
          <p:nvPr/>
        </p:nvSpPr>
        <p:spPr>
          <a:xfrm>
            <a:off x="7472391" y="10800891"/>
            <a:ext cx="28398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Pilot concrete testing and customized pieces</a:t>
            </a:r>
          </a:p>
        </p:txBody>
      </p:sp>
      <p:sp>
        <p:nvSpPr>
          <p:cNvPr id="82" name="Rectangle 59">
            <a:extLst>
              <a:ext uri="{FF2B5EF4-FFF2-40B4-BE49-F238E27FC236}">
                <a16:creationId xmlns:a16="http://schemas.microsoft.com/office/drawing/2014/main" id="{37C7EEEC-36AB-42E7-8F6E-C9C95BB35D78}"/>
              </a:ext>
            </a:extLst>
          </p:cNvPr>
          <p:cNvSpPr/>
          <p:nvPr/>
        </p:nvSpPr>
        <p:spPr>
          <a:xfrm>
            <a:off x="9948004" y="12116785"/>
            <a:ext cx="646716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3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3" name="Line 7">
            <a:extLst>
              <a:ext uri="{FF2B5EF4-FFF2-40B4-BE49-F238E27FC236}">
                <a16:creationId xmlns:a16="http://schemas.microsoft.com/office/drawing/2014/main" id="{30C64029-DC67-4F27-BCAD-D88F1C52B6B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08560" y="11963362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sp>
        <p:nvSpPr>
          <p:cNvPr id="87" name="Rectangle 64">
            <a:extLst>
              <a:ext uri="{FF2B5EF4-FFF2-40B4-BE49-F238E27FC236}">
                <a16:creationId xmlns:a16="http://schemas.microsoft.com/office/drawing/2014/main" id="{95AEC56E-37D9-46EF-B35F-30527BA69DC8}"/>
              </a:ext>
            </a:extLst>
          </p:cNvPr>
          <p:cNvSpPr/>
          <p:nvPr/>
        </p:nvSpPr>
        <p:spPr>
          <a:xfrm>
            <a:off x="7178386" y="12078294"/>
            <a:ext cx="2968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pl-PL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IMER and CNC</a:t>
            </a:r>
            <a:endParaRPr lang="en-US" b="0" kern="1200" spc="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88" name="Picture 42">
            <a:extLst>
              <a:ext uri="{FF2B5EF4-FFF2-40B4-BE49-F238E27FC236}">
                <a16:creationId xmlns:a16="http://schemas.microsoft.com/office/drawing/2014/main" id="{23F6C54C-2D97-4A62-A493-70D423FC93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957" y="6638605"/>
            <a:ext cx="2098316" cy="2209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2" name="Group 36">
            <a:extLst>
              <a:ext uri="{FF2B5EF4-FFF2-40B4-BE49-F238E27FC236}">
                <a16:creationId xmlns:a16="http://schemas.microsoft.com/office/drawing/2014/main" id="{F0157710-BA2B-48F7-9AA4-5C62A301F2AD}"/>
              </a:ext>
            </a:extLst>
          </p:cNvPr>
          <p:cNvGrpSpPr/>
          <p:nvPr/>
        </p:nvGrpSpPr>
        <p:grpSpPr>
          <a:xfrm>
            <a:off x="9831542" y="6401608"/>
            <a:ext cx="815682" cy="706423"/>
            <a:chOff x="1124349" y="2022814"/>
            <a:chExt cx="600883" cy="601688"/>
          </a:xfrm>
        </p:grpSpPr>
        <p:sp>
          <p:nvSpPr>
            <p:cNvPr id="93" name="Freeform 5">
              <a:extLst>
                <a:ext uri="{FF2B5EF4-FFF2-40B4-BE49-F238E27FC236}">
                  <a16:creationId xmlns:a16="http://schemas.microsoft.com/office/drawing/2014/main" id="{FE923401-EC9E-4C8B-92CC-A3173F82B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id="{D045577C-30FA-4730-A54E-DF3CD5CC2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grpSp>
        <p:nvGrpSpPr>
          <p:cNvPr id="95" name="Group 36">
            <a:extLst>
              <a:ext uri="{FF2B5EF4-FFF2-40B4-BE49-F238E27FC236}">
                <a16:creationId xmlns:a16="http://schemas.microsoft.com/office/drawing/2014/main" id="{9D458416-0034-4FD5-A77F-4F7900823B06}"/>
              </a:ext>
            </a:extLst>
          </p:cNvPr>
          <p:cNvGrpSpPr/>
          <p:nvPr/>
        </p:nvGrpSpPr>
        <p:grpSpPr>
          <a:xfrm>
            <a:off x="9858350" y="12009839"/>
            <a:ext cx="815682" cy="706423"/>
            <a:chOff x="1124349" y="2022814"/>
            <a:chExt cx="600883" cy="601688"/>
          </a:xfrm>
        </p:grpSpPr>
        <p:sp>
          <p:nvSpPr>
            <p:cNvPr id="96" name="Freeform 5">
              <a:extLst>
                <a:ext uri="{FF2B5EF4-FFF2-40B4-BE49-F238E27FC236}">
                  <a16:creationId xmlns:a16="http://schemas.microsoft.com/office/drawing/2014/main" id="{43A174C2-B782-49A3-B433-ED9C4F7C1A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97" name="Freeform 6">
              <a:extLst>
                <a:ext uri="{FF2B5EF4-FFF2-40B4-BE49-F238E27FC236}">
                  <a16:creationId xmlns:a16="http://schemas.microsoft.com/office/drawing/2014/main" id="{222C855B-A90C-4DAF-A9E3-3EECF86A9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77" name="Title 1">
            <a:extLst>
              <a:ext uri="{FF2B5EF4-FFF2-40B4-BE49-F238E27FC236}">
                <a16:creationId xmlns:a16="http://schemas.microsoft.com/office/drawing/2014/main" id="{4A31DD4B-0984-4F6B-BBF0-5109A0D67890}"/>
              </a:ext>
            </a:extLst>
          </p:cNvPr>
          <p:cNvSpPr txBox="1">
            <a:spLocks/>
          </p:cNvSpPr>
          <p:nvPr/>
        </p:nvSpPr>
        <p:spPr bwMode="auto">
          <a:xfrm>
            <a:off x="7311349" y="497173"/>
            <a:ext cx="1025699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spc="0" dirty="0">
                <a:solidFill>
                  <a:srgbClr val="222222"/>
                </a:solidFill>
                <a:latin typeface="Century Gothic"/>
              </a:rPr>
              <a:t>STANDARS </a:t>
            </a:r>
            <a:r>
              <a:rPr lang="en-US" sz="8000" spc="0" dirty="0">
                <a:solidFill>
                  <a:srgbClr val="FF0000"/>
                </a:solidFill>
                <a:latin typeface="Century Gothic"/>
              </a:rPr>
              <a:t>SERVICES</a:t>
            </a:r>
            <a:endParaRPr lang="pl-PL" sz="8000" spc="0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FFC52381-4902-4F3B-B629-BFAB29982C6E}"/>
              </a:ext>
            </a:extLst>
          </p:cNvPr>
          <p:cNvSpPr txBox="1"/>
          <p:nvPr/>
        </p:nvSpPr>
        <p:spPr>
          <a:xfrm>
            <a:off x="7423994" y="2984666"/>
            <a:ext cx="3984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3200" kern="1200" spc="0" dirty="0">
                <a:solidFill>
                  <a:srgbClr val="FF0000"/>
                </a:solidFill>
              </a:rPr>
              <a:t>CONCRETE</a:t>
            </a:r>
            <a:endParaRPr lang="en-US" sz="3200" kern="1200" spc="0" dirty="0">
              <a:solidFill>
                <a:srgbClr val="FF0000"/>
              </a:solidFill>
            </a:endParaRPr>
          </a:p>
        </p:txBody>
      </p:sp>
      <p:pic>
        <p:nvPicPr>
          <p:cNvPr id="79" name="Picture 6" descr="Znalezione obrazy dla zapytania CONCRETE CUBE">
            <a:extLst>
              <a:ext uri="{FF2B5EF4-FFF2-40B4-BE49-F238E27FC236}">
                <a16:creationId xmlns:a16="http://schemas.microsoft.com/office/drawing/2014/main" id="{9C46CD9C-E8B1-4412-BCD7-F454490A7B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DEE2ED"/>
              </a:clrFrom>
              <a:clrTo>
                <a:srgbClr val="DEE2ED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000" b="69800" l="50000" r="87200">
                        <a14:backgroundMark x1="86200" y1="59400" x2="75800" y2="69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345" t="25178" r="8087" b="27350"/>
          <a:stretch/>
        </p:blipFill>
        <p:spPr bwMode="auto">
          <a:xfrm>
            <a:off x="7807049" y="3651529"/>
            <a:ext cx="1382152" cy="1408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TextBox 69">
            <a:extLst>
              <a:ext uri="{FF2B5EF4-FFF2-40B4-BE49-F238E27FC236}">
                <a16:creationId xmlns:a16="http://schemas.microsoft.com/office/drawing/2014/main" id="{DF2107BC-AD6E-4EE8-A6D3-814F7D034F0D}"/>
              </a:ext>
            </a:extLst>
          </p:cNvPr>
          <p:cNvSpPr txBox="1"/>
          <p:nvPr/>
        </p:nvSpPr>
        <p:spPr>
          <a:xfrm>
            <a:off x="13719643" y="2984666"/>
            <a:ext cx="2297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3200" kern="1200" spc="0" dirty="0">
                <a:solidFill>
                  <a:srgbClr val="FF0000"/>
                </a:solidFill>
              </a:rPr>
              <a:t>CEMENT</a:t>
            </a:r>
            <a:endParaRPr lang="en-US" sz="3200" kern="1200" spc="0" dirty="0">
              <a:solidFill>
                <a:srgbClr val="FF0000"/>
              </a:solidFill>
            </a:endParaRPr>
          </a:p>
        </p:txBody>
      </p:sp>
      <p:pic>
        <p:nvPicPr>
          <p:cNvPr id="85" name="Picture 12" descr="Znalezione obrazy dla zapytania CEMENT POWDER">
            <a:extLst>
              <a:ext uri="{FF2B5EF4-FFF2-40B4-BE49-F238E27FC236}">
                <a16:creationId xmlns:a16="http://schemas.microsoft.com/office/drawing/2014/main" id="{652DC19E-B066-45BF-8CCF-EAB14A9B0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5125" y="3651529"/>
            <a:ext cx="1623981" cy="162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" descr="Znalezione obrazy dla zapytania cemex plant cemex rudniki">
            <a:extLst>
              <a:ext uri="{FF2B5EF4-FFF2-40B4-BE49-F238E27FC236}">
                <a16:creationId xmlns:a16="http://schemas.microsoft.com/office/drawing/2014/main" id="{0A9EB0CD-DABE-45CA-9025-8D6352EED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9435" y="6558129"/>
            <a:ext cx="1679463" cy="2394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TextBox 20">
            <a:extLst>
              <a:ext uri="{FF2B5EF4-FFF2-40B4-BE49-F238E27FC236}">
                <a16:creationId xmlns:a16="http://schemas.microsoft.com/office/drawing/2014/main" id="{5A3C706F-649C-4780-9CFC-46922B2EBFA7}"/>
              </a:ext>
            </a:extLst>
          </p:cNvPr>
          <p:cNvSpPr txBox="1"/>
          <p:nvPr/>
        </p:nvSpPr>
        <p:spPr>
          <a:xfrm>
            <a:off x="18566639" y="2616619"/>
            <a:ext cx="2091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Physical Testing</a:t>
            </a:r>
          </a:p>
        </p:txBody>
      </p:sp>
      <p:sp>
        <p:nvSpPr>
          <p:cNvPr id="98" name="Rectangle 12">
            <a:extLst>
              <a:ext uri="{FF2B5EF4-FFF2-40B4-BE49-F238E27FC236}">
                <a16:creationId xmlns:a16="http://schemas.microsoft.com/office/drawing/2014/main" id="{2E55681D-C049-4707-8D86-988A54E23DF6}"/>
              </a:ext>
            </a:extLst>
          </p:cNvPr>
          <p:cNvSpPr/>
          <p:nvPr/>
        </p:nvSpPr>
        <p:spPr>
          <a:xfrm>
            <a:off x="20769152" y="3558908"/>
            <a:ext cx="527709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</a:p>
        </p:txBody>
      </p:sp>
      <p:sp>
        <p:nvSpPr>
          <p:cNvPr id="99" name="Rectangle 17">
            <a:extLst>
              <a:ext uri="{FF2B5EF4-FFF2-40B4-BE49-F238E27FC236}">
                <a16:creationId xmlns:a16="http://schemas.microsoft.com/office/drawing/2014/main" id="{5DBDF339-FF5C-49EE-A29D-9062297FE4A5}"/>
              </a:ext>
            </a:extLst>
          </p:cNvPr>
          <p:cNvSpPr/>
          <p:nvPr/>
        </p:nvSpPr>
        <p:spPr>
          <a:xfrm>
            <a:off x="18291214" y="3620551"/>
            <a:ext cx="25353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ASTM C150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EN 196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Rheology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Particle Size Distribution</a:t>
            </a:r>
          </a:p>
        </p:txBody>
      </p:sp>
      <p:sp>
        <p:nvSpPr>
          <p:cNvPr id="100" name="TextBox 20">
            <a:extLst>
              <a:ext uri="{FF2B5EF4-FFF2-40B4-BE49-F238E27FC236}">
                <a16:creationId xmlns:a16="http://schemas.microsoft.com/office/drawing/2014/main" id="{F0C780C2-592F-4AE2-B3C8-94A4D72A5686}"/>
              </a:ext>
            </a:extLst>
          </p:cNvPr>
          <p:cNvSpPr txBox="1"/>
          <p:nvPr/>
        </p:nvSpPr>
        <p:spPr>
          <a:xfrm>
            <a:off x="18504403" y="5674400"/>
            <a:ext cx="2091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Chemical Testing</a:t>
            </a:r>
          </a:p>
        </p:txBody>
      </p:sp>
      <p:sp>
        <p:nvSpPr>
          <p:cNvPr id="101" name="Rectangle 19">
            <a:extLst>
              <a:ext uri="{FF2B5EF4-FFF2-40B4-BE49-F238E27FC236}">
                <a16:creationId xmlns:a16="http://schemas.microsoft.com/office/drawing/2014/main" id="{7027EC45-4058-4E2F-B6C9-D2EFD66920A8}"/>
              </a:ext>
            </a:extLst>
          </p:cNvPr>
          <p:cNvSpPr/>
          <p:nvPr/>
        </p:nvSpPr>
        <p:spPr>
          <a:xfrm>
            <a:off x="20715638" y="6654613"/>
            <a:ext cx="527710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2" name="Rectangle 24">
            <a:extLst>
              <a:ext uri="{FF2B5EF4-FFF2-40B4-BE49-F238E27FC236}">
                <a16:creationId xmlns:a16="http://schemas.microsoft.com/office/drawing/2014/main" id="{53399B46-131B-47FE-BBCE-AA38A5663BBA}"/>
              </a:ext>
            </a:extLst>
          </p:cNvPr>
          <p:cNvSpPr/>
          <p:nvPr/>
        </p:nvSpPr>
        <p:spPr>
          <a:xfrm>
            <a:off x="18201186" y="6690871"/>
            <a:ext cx="23669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Chloride Determination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Alkalis Analysis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Characterization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Mineralogical Analysis</a:t>
            </a:r>
          </a:p>
        </p:txBody>
      </p:sp>
      <p:sp>
        <p:nvSpPr>
          <p:cNvPr id="103" name="TextBox 20">
            <a:extLst>
              <a:ext uri="{FF2B5EF4-FFF2-40B4-BE49-F238E27FC236}">
                <a16:creationId xmlns:a16="http://schemas.microsoft.com/office/drawing/2014/main" id="{166C5641-CA6C-418B-AD8E-3DBCBC3F48E8}"/>
              </a:ext>
            </a:extLst>
          </p:cNvPr>
          <p:cNvSpPr txBox="1"/>
          <p:nvPr/>
        </p:nvSpPr>
        <p:spPr>
          <a:xfrm>
            <a:off x="18464497" y="9015166"/>
            <a:ext cx="2091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Process Services</a:t>
            </a:r>
          </a:p>
        </p:txBody>
      </p:sp>
      <p:sp>
        <p:nvSpPr>
          <p:cNvPr id="104" name="Rectangle 26">
            <a:extLst>
              <a:ext uri="{FF2B5EF4-FFF2-40B4-BE49-F238E27FC236}">
                <a16:creationId xmlns:a16="http://schemas.microsoft.com/office/drawing/2014/main" id="{64B7D57B-39F1-4695-87A8-6DEE178BA4EC}"/>
              </a:ext>
            </a:extLst>
          </p:cNvPr>
          <p:cNvSpPr/>
          <p:nvPr/>
        </p:nvSpPr>
        <p:spPr>
          <a:xfrm>
            <a:off x="20734052" y="9851606"/>
            <a:ext cx="527709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3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5" name="Rectangle 31">
            <a:extLst>
              <a:ext uri="{FF2B5EF4-FFF2-40B4-BE49-F238E27FC236}">
                <a16:creationId xmlns:a16="http://schemas.microsoft.com/office/drawing/2014/main" id="{E1098165-F86D-4BF9-9FC1-83A405CE8F40}"/>
              </a:ext>
            </a:extLst>
          </p:cNvPr>
          <p:cNvSpPr/>
          <p:nvPr/>
        </p:nvSpPr>
        <p:spPr>
          <a:xfrm>
            <a:off x="18211841" y="9900883"/>
            <a:ext cx="21869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Ball Mill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Alternative Fuels</a:t>
            </a:r>
          </a:p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Burnability</a:t>
            </a:r>
          </a:p>
        </p:txBody>
      </p:sp>
      <p:sp>
        <p:nvSpPr>
          <p:cNvPr id="106" name="TextBox 20">
            <a:extLst>
              <a:ext uri="{FF2B5EF4-FFF2-40B4-BE49-F238E27FC236}">
                <a16:creationId xmlns:a16="http://schemas.microsoft.com/office/drawing/2014/main" id="{E1212FC0-62E6-413A-9AA5-49546D44AD83}"/>
              </a:ext>
            </a:extLst>
          </p:cNvPr>
          <p:cNvSpPr txBox="1"/>
          <p:nvPr/>
        </p:nvSpPr>
        <p:spPr>
          <a:xfrm>
            <a:off x="18502744" y="11633729"/>
            <a:ext cx="2091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Soil</a:t>
            </a:r>
            <a:endParaRPr lang="en-US" sz="200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7" name="Rectangle 34">
            <a:extLst>
              <a:ext uri="{FF2B5EF4-FFF2-40B4-BE49-F238E27FC236}">
                <a16:creationId xmlns:a16="http://schemas.microsoft.com/office/drawing/2014/main" id="{C7E663E5-240F-4A60-9635-598C0EBF9752}"/>
              </a:ext>
            </a:extLst>
          </p:cNvPr>
          <p:cNvSpPr/>
          <p:nvPr/>
        </p:nvSpPr>
        <p:spPr>
          <a:xfrm>
            <a:off x="20703015" y="12265928"/>
            <a:ext cx="527710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4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8" name="Rectangle 46">
            <a:extLst>
              <a:ext uri="{FF2B5EF4-FFF2-40B4-BE49-F238E27FC236}">
                <a16:creationId xmlns:a16="http://schemas.microsoft.com/office/drawing/2014/main" id="{1E67F620-97D5-4097-8E54-E22F6BE9EF23}"/>
              </a:ext>
            </a:extLst>
          </p:cNvPr>
          <p:cNvSpPr/>
          <p:nvPr/>
        </p:nvSpPr>
        <p:spPr>
          <a:xfrm>
            <a:off x="18185422" y="12363035"/>
            <a:ext cx="19680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Plasticity Index</a:t>
            </a:r>
          </a:p>
        </p:txBody>
      </p:sp>
      <p:sp>
        <p:nvSpPr>
          <p:cNvPr id="109" name="Line 7">
            <a:extLst>
              <a:ext uri="{FF2B5EF4-FFF2-40B4-BE49-F238E27FC236}">
                <a16:creationId xmlns:a16="http://schemas.microsoft.com/office/drawing/2014/main" id="{F552A318-685B-40F3-9A1A-CDBFC5FD9F7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487525" y="3423017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10" name="Group 36">
            <a:extLst>
              <a:ext uri="{FF2B5EF4-FFF2-40B4-BE49-F238E27FC236}">
                <a16:creationId xmlns:a16="http://schemas.microsoft.com/office/drawing/2014/main" id="{170C2C39-AD88-48CA-BE37-52AF5FE3DA3A}"/>
              </a:ext>
            </a:extLst>
          </p:cNvPr>
          <p:cNvGrpSpPr/>
          <p:nvPr/>
        </p:nvGrpSpPr>
        <p:grpSpPr>
          <a:xfrm>
            <a:off x="20602731" y="3448990"/>
            <a:ext cx="815682" cy="706423"/>
            <a:chOff x="1124349" y="2022814"/>
            <a:chExt cx="600883" cy="601688"/>
          </a:xfrm>
        </p:grpSpPr>
        <p:sp>
          <p:nvSpPr>
            <p:cNvPr id="111" name="Freeform 5">
              <a:extLst>
                <a:ext uri="{FF2B5EF4-FFF2-40B4-BE49-F238E27FC236}">
                  <a16:creationId xmlns:a16="http://schemas.microsoft.com/office/drawing/2014/main" id="{4706D342-8774-4F5A-AF29-519C587110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12" name="Freeform 6">
              <a:extLst>
                <a:ext uri="{FF2B5EF4-FFF2-40B4-BE49-F238E27FC236}">
                  <a16:creationId xmlns:a16="http://schemas.microsoft.com/office/drawing/2014/main" id="{04F424B4-B138-4E30-962F-138C0AF0B3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13" name="Line 7">
            <a:extLst>
              <a:ext uri="{FF2B5EF4-FFF2-40B4-BE49-F238E27FC236}">
                <a16:creationId xmlns:a16="http://schemas.microsoft.com/office/drawing/2014/main" id="{71F94083-D2DC-4B0D-B4B4-B916ED9E1ED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487525" y="6491219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14" name="Group 36">
            <a:extLst>
              <a:ext uri="{FF2B5EF4-FFF2-40B4-BE49-F238E27FC236}">
                <a16:creationId xmlns:a16="http://schemas.microsoft.com/office/drawing/2014/main" id="{A4D6CB93-837A-4FC8-B9D3-D97FAFDE4DC5}"/>
              </a:ext>
            </a:extLst>
          </p:cNvPr>
          <p:cNvGrpSpPr/>
          <p:nvPr/>
        </p:nvGrpSpPr>
        <p:grpSpPr>
          <a:xfrm>
            <a:off x="20602731" y="6517192"/>
            <a:ext cx="815682" cy="706423"/>
            <a:chOff x="1124349" y="2022814"/>
            <a:chExt cx="600883" cy="601688"/>
          </a:xfrm>
        </p:grpSpPr>
        <p:sp>
          <p:nvSpPr>
            <p:cNvPr id="115" name="Freeform 5">
              <a:extLst>
                <a:ext uri="{FF2B5EF4-FFF2-40B4-BE49-F238E27FC236}">
                  <a16:creationId xmlns:a16="http://schemas.microsoft.com/office/drawing/2014/main" id="{465B2FB0-BE1C-4D12-8331-101D8A69B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16" name="Freeform 6">
              <a:extLst>
                <a:ext uri="{FF2B5EF4-FFF2-40B4-BE49-F238E27FC236}">
                  <a16:creationId xmlns:a16="http://schemas.microsoft.com/office/drawing/2014/main" id="{16C96F77-4980-4068-A933-30C434FDF6F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17" name="Line 7">
            <a:extLst>
              <a:ext uri="{FF2B5EF4-FFF2-40B4-BE49-F238E27FC236}">
                <a16:creationId xmlns:a16="http://schemas.microsoft.com/office/drawing/2014/main" id="{06FC5779-78B7-42B4-9E98-19617FC622F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477357" y="9723052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18" name="Group 36">
            <a:extLst>
              <a:ext uri="{FF2B5EF4-FFF2-40B4-BE49-F238E27FC236}">
                <a16:creationId xmlns:a16="http://schemas.microsoft.com/office/drawing/2014/main" id="{3A866B86-D317-4F79-BD31-75E0927F6D70}"/>
              </a:ext>
            </a:extLst>
          </p:cNvPr>
          <p:cNvGrpSpPr/>
          <p:nvPr/>
        </p:nvGrpSpPr>
        <p:grpSpPr>
          <a:xfrm>
            <a:off x="20592563" y="9749025"/>
            <a:ext cx="815682" cy="706423"/>
            <a:chOff x="1124349" y="2022814"/>
            <a:chExt cx="600883" cy="601688"/>
          </a:xfrm>
        </p:grpSpPr>
        <p:sp>
          <p:nvSpPr>
            <p:cNvPr id="119" name="Freeform 5">
              <a:extLst>
                <a:ext uri="{FF2B5EF4-FFF2-40B4-BE49-F238E27FC236}">
                  <a16:creationId xmlns:a16="http://schemas.microsoft.com/office/drawing/2014/main" id="{71455807-3816-43CF-8444-2C1CFC98C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20" name="Freeform 6">
              <a:extLst>
                <a:ext uri="{FF2B5EF4-FFF2-40B4-BE49-F238E27FC236}">
                  <a16:creationId xmlns:a16="http://schemas.microsoft.com/office/drawing/2014/main" id="{7BCABF45-CAEB-4B04-AA8F-7EAA848B1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21" name="Line 7">
            <a:extLst>
              <a:ext uri="{FF2B5EF4-FFF2-40B4-BE49-F238E27FC236}">
                <a16:creationId xmlns:a16="http://schemas.microsoft.com/office/drawing/2014/main" id="{52E55A27-A757-41A0-A86C-69C65DE9596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477357" y="12117576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22" name="Group 36">
            <a:extLst>
              <a:ext uri="{FF2B5EF4-FFF2-40B4-BE49-F238E27FC236}">
                <a16:creationId xmlns:a16="http://schemas.microsoft.com/office/drawing/2014/main" id="{DD09C72A-7822-4FF9-B509-9C5C5C80CF81}"/>
              </a:ext>
            </a:extLst>
          </p:cNvPr>
          <p:cNvGrpSpPr/>
          <p:nvPr/>
        </p:nvGrpSpPr>
        <p:grpSpPr>
          <a:xfrm>
            <a:off x="20592563" y="12143549"/>
            <a:ext cx="815682" cy="706423"/>
            <a:chOff x="1124349" y="2022814"/>
            <a:chExt cx="600883" cy="601688"/>
          </a:xfrm>
        </p:grpSpPr>
        <p:sp>
          <p:nvSpPr>
            <p:cNvPr id="123" name="Freeform 5">
              <a:extLst>
                <a:ext uri="{FF2B5EF4-FFF2-40B4-BE49-F238E27FC236}">
                  <a16:creationId xmlns:a16="http://schemas.microsoft.com/office/drawing/2014/main" id="{64461F48-29FD-4632-A110-24E8DF4B77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24" name="Freeform 6">
              <a:extLst>
                <a:ext uri="{FF2B5EF4-FFF2-40B4-BE49-F238E27FC236}">
                  <a16:creationId xmlns:a16="http://schemas.microsoft.com/office/drawing/2014/main" id="{98E55621-A9C2-4A0E-9839-A920C8579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25" name="TextBox 51">
            <a:extLst>
              <a:ext uri="{FF2B5EF4-FFF2-40B4-BE49-F238E27FC236}">
                <a16:creationId xmlns:a16="http://schemas.microsoft.com/office/drawing/2014/main" id="{5D5E6C47-BA0A-49CF-8A37-7C6DC99FF112}"/>
              </a:ext>
            </a:extLst>
          </p:cNvPr>
          <p:cNvSpPr txBox="1"/>
          <p:nvPr/>
        </p:nvSpPr>
        <p:spPr>
          <a:xfrm>
            <a:off x="13128880" y="9508230"/>
            <a:ext cx="29822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sz="4800" kern="1200" spc="0" dirty="0">
                <a:solidFill>
                  <a:srgbClr val="EF464F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8</a:t>
            </a:r>
            <a:r>
              <a:rPr lang="pl-PL" sz="3200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pl-PL" sz="2400" b="0" kern="1200" spc="300" dirty="0"/>
              <a:t>RESEARCHERS SPECIALIZED IN THIS CATEGORY</a:t>
            </a:r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C060BC34-B2F3-4C46-8F7B-F13CC16C1F7D}"/>
              </a:ext>
            </a:extLst>
          </p:cNvPr>
          <p:cNvCxnSpPr>
            <a:cxnSpLocks/>
          </p:cNvCxnSpPr>
          <p:nvPr/>
        </p:nvCxnSpPr>
        <p:spPr>
          <a:xfrm>
            <a:off x="12192000" y="3620551"/>
            <a:ext cx="0" cy="9095711"/>
          </a:xfrm>
          <a:prstGeom prst="line">
            <a:avLst/>
          </a:prstGeom>
          <a:ln>
            <a:solidFill>
              <a:srgbClr val="E1444B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64695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4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4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4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4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animBg="1"/>
      <p:bldP spid="75" grpId="0"/>
      <p:bldP spid="76" grpId="0" animBg="1"/>
      <p:bldP spid="82" grpId="0"/>
      <p:bldP spid="83" grpId="0" animBg="1"/>
      <p:bldP spid="98" grpId="0"/>
      <p:bldP spid="101" grpId="0"/>
      <p:bldP spid="104" grpId="0"/>
      <p:bldP spid="107" grpId="0"/>
      <p:bldP spid="109" grpId="0" animBg="1"/>
      <p:bldP spid="113" grpId="0" animBg="1"/>
      <p:bldP spid="117" grpId="0" animBg="1"/>
      <p:bldP spid="1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CAPABILITIES &amp; EXPERTISE</a:t>
            </a:r>
            <a:endParaRPr sz="2500" dirty="0"/>
          </a:p>
        </p:txBody>
      </p:sp>
      <p:sp>
        <p:nvSpPr>
          <p:cNvPr id="77" name="Title 1">
            <a:extLst>
              <a:ext uri="{FF2B5EF4-FFF2-40B4-BE49-F238E27FC236}">
                <a16:creationId xmlns:a16="http://schemas.microsoft.com/office/drawing/2014/main" id="{4A31DD4B-0984-4F6B-BBF0-5109A0D67890}"/>
              </a:ext>
            </a:extLst>
          </p:cNvPr>
          <p:cNvSpPr txBox="1">
            <a:spLocks/>
          </p:cNvSpPr>
          <p:nvPr/>
        </p:nvSpPr>
        <p:spPr bwMode="auto">
          <a:xfrm>
            <a:off x="7311349" y="497173"/>
            <a:ext cx="1025699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spc="0" dirty="0">
                <a:solidFill>
                  <a:srgbClr val="222222"/>
                </a:solidFill>
                <a:latin typeface="Century Gothic"/>
              </a:rPr>
              <a:t>STANDARS </a:t>
            </a:r>
            <a:r>
              <a:rPr lang="en-US" sz="8000" spc="0" dirty="0">
                <a:solidFill>
                  <a:srgbClr val="FF0000"/>
                </a:solidFill>
                <a:latin typeface="Century Gothic"/>
              </a:rPr>
              <a:t>SERVICES</a:t>
            </a:r>
            <a:endParaRPr lang="pl-PL" sz="8000" spc="0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61" name="Rectangle 12">
            <a:extLst>
              <a:ext uri="{FF2B5EF4-FFF2-40B4-BE49-F238E27FC236}">
                <a16:creationId xmlns:a16="http://schemas.microsoft.com/office/drawing/2014/main" id="{B65B96E4-922F-4268-AADA-E56AB2A2A3B8}"/>
              </a:ext>
            </a:extLst>
          </p:cNvPr>
          <p:cNvSpPr/>
          <p:nvPr/>
        </p:nvSpPr>
        <p:spPr>
          <a:xfrm>
            <a:off x="10742624" y="6115430"/>
            <a:ext cx="527709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</a:p>
        </p:txBody>
      </p:sp>
      <p:sp>
        <p:nvSpPr>
          <p:cNvPr id="62" name="Rectangle 19">
            <a:extLst>
              <a:ext uri="{FF2B5EF4-FFF2-40B4-BE49-F238E27FC236}">
                <a16:creationId xmlns:a16="http://schemas.microsoft.com/office/drawing/2014/main" id="{952137AD-D2AA-4AB7-8519-2F2EE959E6EF}"/>
              </a:ext>
            </a:extLst>
          </p:cNvPr>
          <p:cNvSpPr/>
          <p:nvPr/>
        </p:nvSpPr>
        <p:spPr>
          <a:xfrm>
            <a:off x="10689110" y="8003007"/>
            <a:ext cx="527710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3" name="Rectangle 26">
            <a:extLst>
              <a:ext uri="{FF2B5EF4-FFF2-40B4-BE49-F238E27FC236}">
                <a16:creationId xmlns:a16="http://schemas.microsoft.com/office/drawing/2014/main" id="{986009CF-B164-42F6-9760-1B3217CC1E84}"/>
              </a:ext>
            </a:extLst>
          </p:cNvPr>
          <p:cNvSpPr/>
          <p:nvPr/>
        </p:nvSpPr>
        <p:spPr>
          <a:xfrm>
            <a:off x="10717692" y="10190005"/>
            <a:ext cx="527709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3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4" name="Rectangle 34">
            <a:extLst>
              <a:ext uri="{FF2B5EF4-FFF2-40B4-BE49-F238E27FC236}">
                <a16:creationId xmlns:a16="http://schemas.microsoft.com/office/drawing/2014/main" id="{77449431-F15F-4630-B617-9457DD2D0F39}"/>
              </a:ext>
            </a:extLst>
          </p:cNvPr>
          <p:cNvSpPr/>
          <p:nvPr/>
        </p:nvSpPr>
        <p:spPr>
          <a:xfrm>
            <a:off x="10686655" y="12141724"/>
            <a:ext cx="527710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4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6" name="Line 7">
            <a:extLst>
              <a:ext uri="{FF2B5EF4-FFF2-40B4-BE49-F238E27FC236}">
                <a16:creationId xmlns:a16="http://schemas.microsoft.com/office/drawing/2014/main" id="{6242E595-CEB8-47BE-AF27-F3AFD6EC60D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60997" y="5979539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67" name="Group 36">
            <a:extLst>
              <a:ext uri="{FF2B5EF4-FFF2-40B4-BE49-F238E27FC236}">
                <a16:creationId xmlns:a16="http://schemas.microsoft.com/office/drawing/2014/main" id="{6D62F8C9-2D5E-4011-AE62-DBECD8EBFB1D}"/>
              </a:ext>
            </a:extLst>
          </p:cNvPr>
          <p:cNvGrpSpPr/>
          <p:nvPr/>
        </p:nvGrpSpPr>
        <p:grpSpPr>
          <a:xfrm>
            <a:off x="10576203" y="6005512"/>
            <a:ext cx="815682" cy="706423"/>
            <a:chOff x="1124349" y="2022814"/>
            <a:chExt cx="600883" cy="601688"/>
          </a:xfrm>
        </p:grpSpPr>
        <p:sp>
          <p:nvSpPr>
            <p:cNvPr id="89" name="Freeform 5">
              <a:extLst>
                <a:ext uri="{FF2B5EF4-FFF2-40B4-BE49-F238E27FC236}">
                  <a16:creationId xmlns:a16="http://schemas.microsoft.com/office/drawing/2014/main" id="{0E4B5875-A4B2-4527-AD20-2D1D07D66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90" name="Freeform 6">
              <a:extLst>
                <a:ext uri="{FF2B5EF4-FFF2-40B4-BE49-F238E27FC236}">
                  <a16:creationId xmlns:a16="http://schemas.microsoft.com/office/drawing/2014/main" id="{A167A2F0-1F54-47BA-B6A8-4C16700186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26" name="Line 7">
            <a:extLst>
              <a:ext uri="{FF2B5EF4-FFF2-40B4-BE49-F238E27FC236}">
                <a16:creationId xmlns:a16="http://schemas.microsoft.com/office/drawing/2014/main" id="{CAF00280-7AA2-473C-8A1E-18D85BB03AE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60997" y="7839613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27" name="Group 36">
            <a:extLst>
              <a:ext uri="{FF2B5EF4-FFF2-40B4-BE49-F238E27FC236}">
                <a16:creationId xmlns:a16="http://schemas.microsoft.com/office/drawing/2014/main" id="{0CD64D56-D68B-412D-B976-AD04D27DB748}"/>
              </a:ext>
            </a:extLst>
          </p:cNvPr>
          <p:cNvGrpSpPr/>
          <p:nvPr/>
        </p:nvGrpSpPr>
        <p:grpSpPr>
          <a:xfrm>
            <a:off x="10576203" y="7865586"/>
            <a:ext cx="815682" cy="706423"/>
            <a:chOff x="1124349" y="2022814"/>
            <a:chExt cx="600883" cy="601688"/>
          </a:xfrm>
        </p:grpSpPr>
        <p:sp>
          <p:nvSpPr>
            <p:cNvPr id="128" name="Freeform 5">
              <a:extLst>
                <a:ext uri="{FF2B5EF4-FFF2-40B4-BE49-F238E27FC236}">
                  <a16:creationId xmlns:a16="http://schemas.microsoft.com/office/drawing/2014/main" id="{D024A715-CFFA-40EF-A8FA-662A37F8412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29" name="Freeform 6">
              <a:extLst>
                <a:ext uri="{FF2B5EF4-FFF2-40B4-BE49-F238E27FC236}">
                  <a16:creationId xmlns:a16="http://schemas.microsoft.com/office/drawing/2014/main" id="{48172972-676D-463E-9883-EBFE48794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30" name="Line 7">
            <a:extLst>
              <a:ext uri="{FF2B5EF4-FFF2-40B4-BE49-F238E27FC236}">
                <a16:creationId xmlns:a16="http://schemas.microsoft.com/office/drawing/2014/main" id="{F79BAC12-F87B-4B76-818C-6D6FE83AB6B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60997" y="10061451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31" name="Group 36">
            <a:extLst>
              <a:ext uri="{FF2B5EF4-FFF2-40B4-BE49-F238E27FC236}">
                <a16:creationId xmlns:a16="http://schemas.microsoft.com/office/drawing/2014/main" id="{F46F68D6-9F53-44C4-9BDA-4429279C1868}"/>
              </a:ext>
            </a:extLst>
          </p:cNvPr>
          <p:cNvGrpSpPr/>
          <p:nvPr/>
        </p:nvGrpSpPr>
        <p:grpSpPr>
          <a:xfrm>
            <a:off x="10576203" y="10087424"/>
            <a:ext cx="815682" cy="706423"/>
            <a:chOff x="1124349" y="2022814"/>
            <a:chExt cx="600883" cy="601688"/>
          </a:xfrm>
        </p:grpSpPr>
        <p:sp>
          <p:nvSpPr>
            <p:cNvPr id="132" name="Freeform 5">
              <a:extLst>
                <a:ext uri="{FF2B5EF4-FFF2-40B4-BE49-F238E27FC236}">
                  <a16:creationId xmlns:a16="http://schemas.microsoft.com/office/drawing/2014/main" id="{6BB6E2A5-D3B0-4C07-A19B-390721CA3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33" name="Freeform 6">
              <a:extLst>
                <a:ext uri="{FF2B5EF4-FFF2-40B4-BE49-F238E27FC236}">
                  <a16:creationId xmlns:a16="http://schemas.microsoft.com/office/drawing/2014/main" id="{81CAF3A0-8EA9-4F6C-A7E6-921914EB7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34" name="Line 7">
            <a:extLst>
              <a:ext uri="{FF2B5EF4-FFF2-40B4-BE49-F238E27FC236}">
                <a16:creationId xmlns:a16="http://schemas.microsoft.com/office/drawing/2014/main" id="{B4C70024-ACA0-4D6C-AD14-1D32BDB87F8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60997" y="11993372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35" name="Group 36">
            <a:extLst>
              <a:ext uri="{FF2B5EF4-FFF2-40B4-BE49-F238E27FC236}">
                <a16:creationId xmlns:a16="http://schemas.microsoft.com/office/drawing/2014/main" id="{5337FBF0-2238-4E38-8F21-A53343713C60}"/>
              </a:ext>
            </a:extLst>
          </p:cNvPr>
          <p:cNvGrpSpPr/>
          <p:nvPr/>
        </p:nvGrpSpPr>
        <p:grpSpPr>
          <a:xfrm>
            <a:off x="10576203" y="12019345"/>
            <a:ext cx="815682" cy="706423"/>
            <a:chOff x="1124349" y="2022814"/>
            <a:chExt cx="600883" cy="601688"/>
          </a:xfrm>
        </p:grpSpPr>
        <p:sp>
          <p:nvSpPr>
            <p:cNvPr id="136" name="Freeform 5">
              <a:extLst>
                <a:ext uri="{FF2B5EF4-FFF2-40B4-BE49-F238E27FC236}">
                  <a16:creationId xmlns:a16="http://schemas.microsoft.com/office/drawing/2014/main" id="{71A2813B-573E-4E93-98A2-F38BADF84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37" name="Freeform 6">
              <a:extLst>
                <a:ext uri="{FF2B5EF4-FFF2-40B4-BE49-F238E27FC236}">
                  <a16:creationId xmlns:a16="http://schemas.microsoft.com/office/drawing/2014/main" id="{F413BDCC-1EC2-4AE5-90B5-150D47832F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38" name="TextBox 20">
            <a:extLst>
              <a:ext uri="{FF2B5EF4-FFF2-40B4-BE49-F238E27FC236}">
                <a16:creationId xmlns:a16="http://schemas.microsoft.com/office/drawing/2014/main" id="{585071F6-45A7-4AED-B8C8-57946E675930}"/>
              </a:ext>
            </a:extLst>
          </p:cNvPr>
          <p:cNvSpPr txBox="1"/>
          <p:nvPr/>
        </p:nvSpPr>
        <p:spPr>
          <a:xfrm>
            <a:off x="8382962" y="5149479"/>
            <a:ext cx="2091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Mechanical testing</a:t>
            </a:r>
            <a:endParaRPr lang="en-US" sz="200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9" name="TextBox 20">
            <a:extLst>
              <a:ext uri="{FF2B5EF4-FFF2-40B4-BE49-F238E27FC236}">
                <a16:creationId xmlns:a16="http://schemas.microsoft.com/office/drawing/2014/main" id="{F16C972C-D782-48E3-BFAF-7947393CA754}"/>
              </a:ext>
            </a:extLst>
          </p:cNvPr>
          <p:cNvSpPr txBox="1"/>
          <p:nvPr/>
        </p:nvSpPr>
        <p:spPr>
          <a:xfrm>
            <a:off x="8382962" y="6995612"/>
            <a:ext cx="20145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Geometry testing</a:t>
            </a:r>
            <a:endParaRPr lang="en-US" sz="200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0" name="TextBox 20">
            <a:extLst>
              <a:ext uri="{FF2B5EF4-FFF2-40B4-BE49-F238E27FC236}">
                <a16:creationId xmlns:a16="http://schemas.microsoft.com/office/drawing/2014/main" id="{AED6FF5F-E0B3-4A01-9AD6-4FA35B2360AD}"/>
              </a:ext>
            </a:extLst>
          </p:cNvPr>
          <p:cNvSpPr txBox="1"/>
          <p:nvPr/>
        </p:nvSpPr>
        <p:spPr>
          <a:xfrm>
            <a:off x="8382962" y="9209120"/>
            <a:ext cx="2581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Waste benefitiation projects</a:t>
            </a:r>
            <a:endParaRPr lang="en-US" sz="200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1" name="Rectangle 1">
            <a:extLst>
              <a:ext uri="{FF2B5EF4-FFF2-40B4-BE49-F238E27FC236}">
                <a16:creationId xmlns:a16="http://schemas.microsoft.com/office/drawing/2014/main" id="{0D7C75D4-A427-44D1-A4CF-52282A1F0A2B}"/>
              </a:ext>
            </a:extLst>
          </p:cNvPr>
          <p:cNvSpPr/>
          <p:nvPr/>
        </p:nvSpPr>
        <p:spPr>
          <a:xfrm>
            <a:off x="8382962" y="11140532"/>
            <a:ext cx="131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Chemical testing</a:t>
            </a:r>
            <a:endParaRPr lang="en-US" kern="1200" spc="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2" name="Picture 8" descr="Znalezione obrazy dla zapytania AGGREGATES">
            <a:extLst>
              <a:ext uri="{FF2B5EF4-FFF2-40B4-BE49-F238E27FC236}">
                <a16:creationId xmlns:a16="http://schemas.microsoft.com/office/drawing/2014/main" id="{3B3DDDFA-4851-4CC5-8A55-A2F24A567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89" b="97778" l="1778" r="95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466" y="5520109"/>
            <a:ext cx="2944563" cy="294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" name="TextBox 109">
            <a:extLst>
              <a:ext uri="{FF2B5EF4-FFF2-40B4-BE49-F238E27FC236}">
                <a16:creationId xmlns:a16="http://schemas.microsoft.com/office/drawing/2014/main" id="{61A47D35-6575-4A3E-A95E-92E422C30450}"/>
              </a:ext>
            </a:extLst>
          </p:cNvPr>
          <p:cNvSpPr txBox="1"/>
          <p:nvPr/>
        </p:nvSpPr>
        <p:spPr>
          <a:xfrm>
            <a:off x="2854643" y="8820399"/>
            <a:ext cx="29445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4400" kern="1200" spc="0" dirty="0">
                <a:solidFill>
                  <a:srgbClr val="EF464F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r>
              <a:rPr lang="en-US" sz="3200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sz="2400" b="0" kern="1200" spc="300" dirty="0">
                <a:ea typeface="Open Sans" panose="020B0606030504020204" pitchFamily="34" charset="0"/>
                <a:cs typeface="Open Sans" panose="020B0606030504020204" pitchFamily="34" charset="0"/>
              </a:rPr>
              <a:t>RESEARCHER</a:t>
            </a:r>
            <a:r>
              <a:rPr lang="en-US" sz="2400" b="0" kern="1200" spc="300" dirty="0">
                <a:ea typeface="Open Sans" panose="020B0606030504020204" pitchFamily="34" charset="0"/>
                <a:cs typeface="Open Sans" panose="020B0606030504020204" pitchFamily="34" charset="0"/>
              </a:rPr>
              <a:t>S</a:t>
            </a:r>
            <a:r>
              <a:rPr lang="pl-PL" sz="2400" b="0" kern="1200" spc="300" dirty="0">
                <a:ea typeface="Open Sans" panose="020B0606030504020204" pitchFamily="34" charset="0"/>
                <a:cs typeface="Open Sans" panose="020B0606030504020204" pitchFamily="34" charset="0"/>
              </a:rPr>
              <a:t> SPECIALIZED IN THIS CATEGORY</a:t>
            </a:r>
          </a:p>
        </p:txBody>
      </p:sp>
      <p:sp>
        <p:nvSpPr>
          <p:cNvPr id="144" name="TextBox 78">
            <a:extLst>
              <a:ext uri="{FF2B5EF4-FFF2-40B4-BE49-F238E27FC236}">
                <a16:creationId xmlns:a16="http://schemas.microsoft.com/office/drawing/2014/main" id="{18E34C3B-82AF-4E88-85CE-CF3297CADE7F}"/>
              </a:ext>
            </a:extLst>
          </p:cNvPr>
          <p:cNvSpPr txBox="1"/>
          <p:nvPr/>
        </p:nvSpPr>
        <p:spPr>
          <a:xfrm>
            <a:off x="7657030" y="2522825"/>
            <a:ext cx="3051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3200" kern="1200" spc="0" dirty="0">
                <a:solidFill>
                  <a:srgbClr val="FF0000"/>
                </a:solidFill>
              </a:rPr>
              <a:t>AGGREGATES</a:t>
            </a:r>
            <a:endParaRPr lang="en-US" sz="3200" kern="1200" spc="0" dirty="0">
              <a:solidFill>
                <a:srgbClr val="FF0000"/>
              </a:solidFill>
            </a:endParaRPr>
          </a:p>
        </p:txBody>
      </p:sp>
      <p:pic>
        <p:nvPicPr>
          <p:cNvPr id="145" name="Picture 8" descr="Znalezione obrazy dla zapytania AGGREGATES">
            <a:extLst>
              <a:ext uri="{FF2B5EF4-FFF2-40B4-BE49-F238E27FC236}">
                <a16:creationId xmlns:a16="http://schemas.microsoft.com/office/drawing/2014/main" id="{4FC0D755-875A-418B-A44A-DA6118600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89" b="97778" l="1778" r="95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2984" y="3147722"/>
            <a:ext cx="1339599" cy="133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" name="Rectangle 12">
            <a:extLst>
              <a:ext uri="{FF2B5EF4-FFF2-40B4-BE49-F238E27FC236}">
                <a16:creationId xmlns:a16="http://schemas.microsoft.com/office/drawing/2014/main" id="{324A0031-EBC6-469D-8AF2-F2827888D0CA}"/>
              </a:ext>
            </a:extLst>
          </p:cNvPr>
          <p:cNvSpPr/>
          <p:nvPr/>
        </p:nvSpPr>
        <p:spPr>
          <a:xfrm>
            <a:off x="21093931" y="5970476"/>
            <a:ext cx="527709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</a:p>
        </p:txBody>
      </p:sp>
      <p:sp>
        <p:nvSpPr>
          <p:cNvPr id="147" name="Rectangle 19">
            <a:extLst>
              <a:ext uri="{FF2B5EF4-FFF2-40B4-BE49-F238E27FC236}">
                <a16:creationId xmlns:a16="http://schemas.microsoft.com/office/drawing/2014/main" id="{CDF29712-8311-4739-8C23-F45F93DD02AE}"/>
              </a:ext>
            </a:extLst>
          </p:cNvPr>
          <p:cNvSpPr/>
          <p:nvPr/>
        </p:nvSpPr>
        <p:spPr>
          <a:xfrm>
            <a:off x="21040417" y="7858053"/>
            <a:ext cx="527710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8" name="Rectangle 26">
            <a:extLst>
              <a:ext uri="{FF2B5EF4-FFF2-40B4-BE49-F238E27FC236}">
                <a16:creationId xmlns:a16="http://schemas.microsoft.com/office/drawing/2014/main" id="{492A551A-233A-4938-A4F4-FE60ABE832CE}"/>
              </a:ext>
            </a:extLst>
          </p:cNvPr>
          <p:cNvSpPr/>
          <p:nvPr/>
        </p:nvSpPr>
        <p:spPr>
          <a:xfrm>
            <a:off x="21068999" y="10045051"/>
            <a:ext cx="527709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3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9" name="Rectangle 34">
            <a:extLst>
              <a:ext uri="{FF2B5EF4-FFF2-40B4-BE49-F238E27FC236}">
                <a16:creationId xmlns:a16="http://schemas.microsoft.com/office/drawing/2014/main" id="{717CA7AD-C92C-4B5B-8312-1119304EA5B2}"/>
              </a:ext>
            </a:extLst>
          </p:cNvPr>
          <p:cNvSpPr/>
          <p:nvPr/>
        </p:nvSpPr>
        <p:spPr>
          <a:xfrm>
            <a:off x="21037962" y="11996770"/>
            <a:ext cx="527710" cy="461665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</a:t>
            </a:r>
            <a:r>
              <a:rPr lang="pl-PL" sz="2400" b="0" kern="1200" spc="0" dirty="0">
                <a:solidFill>
                  <a:schemeClr val="tx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4</a:t>
            </a:r>
            <a:endParaRPr lang="en-US" sz="2400" b="0" kern="1200" spc="0" dirty="0">
              <a:solidFill>
                <a:schemeClr val="tx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0" name="Line 7">
            <a:extLst>
              <a:ext uri="{FF2B5EF4-FFF2-40B4-BE49-F238E27FC236}">
                <a16:creationId xmlns:a16="http://schemas.microsoft.com/office/drawing/2014/main" id="{BB3F0B67-B785-4AB9-8E17-B771E389A26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812304" y="5834585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51" name="Group 36">
            <a:extLst>
              <a:ext uri="{FF2B5EF4-FFF2-40B4-BE49-F238E27FC236}">
                <a16:creationId xmlns:a16="http://schemas.microsoft.com/office/drawing/2014/main" id="{AD526896-C431-4E5E-9083-F233031AE83D}"/>
              </a:ext>
            </a:extLst>
          </p:cNvPr>
          <p:cNvGrpSpPr/>
          <p:nvPr/>
        </p:nvGrpSpPr>
        <p:grpSpPr>
          <a:xfrm>
            <a:off x="20927510" y="5860558"/>
            <a:ext cx="815682" cy="706423"/>
            <a:chOff x="1124349" y="2022814"/>
            <a:chExt cx="600883" cy="601688"/>
          </a:xfrm>
        </p:grpSpPr>
        <p:sp>
          <p:nvSpPr>
            <p:cNvPr id="152" name="Freeform 5">
              <a:extLst>
                <a:ext uri="{FF2B5EF4-FFF2-40B4-BE49-F238E27FC236}">
                  <a16:creationId xmlns:a16="http://schemas.microsoft.com/office/drawing/2014/main" id="{E27E8ADB-53BE-458F-BFF5-39439DDA2D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53" name="Freeform 6">
              <a:extLst>
                <a:ext uri="{FF2B5EF4-FFF2-40B4-BE49-F238E27FC236}">
                  <a16:creationId xmlns:a16="http://schemas.microsoft.com/office/drawing/2014/main" id="{2F2D7596-4889-472E-A417-1B6F2B6574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54" name="Line 7">
            <a:extLst>
              <a:ext uri="{FF2B5EF4-FFF2-40B4-BE49-F238E27FC236}">
                <a16:creationId xmlns:a16="http://schemas.microsoft.com/office/drawing/2014/main" id="{1DE0D8EB-2F64-4278-8099-9B2C059E77B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812304" y="7694659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55" name="Group 36">
            <a:extLst>
              <a:ext uri="{FF2B5EF4-FFF2-40B4-BE49-F238E27FC236}">
                <a16:creationId xmlns:a16="http://schemas.microsoft.com/office/drawing/2014/main" id="{D2E24DC8-7D9C-4F19-8AE7-C14B5F4DCC13}"/>
              </a:ext>
            </a:extLst>
          </p:cNvPr>
          <p:cNvGrpSpPr/>
          <p:nvPr/>
        </p:nvGrpSpPr>
        <p:grpSpPr>
          <a:xfrm>
            <a:off x="20927510" y="7720632"/>
            <a:ext cx="815682" cy="706423"/>
            <a:chOff x="1124349" y="2022814"/>
            <a:chExt cx="600883" cy="601688"/>
          </a:xfrm>
        </p:grpSpPr>
        <p:sp>
          <p:nvSpPr>
            <p:cNvPr id="156" name="Freeform 5">
              <a:extLst>
                <a:ext uri="{FF2B5EF4-FFF2-40B4-BE49-F238E27FC236}">
                  <a16:creationId xmlns:a16="http://schemas.microsoft.com/office/drawing/2014/main" id="{0B94E290-DF93-4CA7-B20D-9DA71E7244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57" name="Freeform 6">
              <a:extLst>
                <a:ext uri="{FF2B5EF4-FFF2-40B4-BE49-F238E27FC236}">
                  <a16:creationId xmlns:a16="http://schemas.microsoft.com/office/drawing/2014/main" id="{69E75A1D-EC81-4CE2-AA4D-3045FA419A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58" name="Line 7">
            <a:extLst>
              <a:ext uri="{FF2B5EF4-FFF2-40B4-BE49-F238E27FC236}">
                <a16:creationId xmlns:a16="http://schemas.microsoft.com/office/drawing/2014/main" id="{85A373D4-63F0-436E-BDE3-744B7B34BBC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812304" y="9916497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59" name="Group 36">
            <a:extLst>
              <a:ext uri="{FF2B5EF4-FFF2-40B4-BE49-F238E27FC236}">
                <a16:creationId xmlns:a16="http://schemas.microsoft.com/office/drawing/2014/main" id="{D619E605-1CC4-469E-A3EF-BB1B8CE520A5}"/>
              </a:ext>
            </a:extLst>
          </p:cNvPr>
          <p:cNvGrpSpPr/>
          <p:nvPr/>
        </p:nvGrpSpPr>
        <p:grpSpPr>
          <a:xfrm>
            <a:off x="20927510" y="9942470"/>
            <a:ext cx="815682" cy="706423"/>
            <a:chOff x="1124349" y="2022814"/>
            <a:chExt cx="600883" cy="601688"/>
          </a:xfrm>
        </p:grpSpPr>
        <p:sp>
          <p:nvSpPr>
            <p:cNvPr id="160" name="Freeform 5">
              <a:extLst>
                <a:ext uri="{FF2B5EF4-FFF2-40B4-BE49-F238E27FC236}">
                  <a16:creationId xmlns:a16="http://schemas.microsoft.com/office/drawing/2014/main" id="{116338AA-2641-4033-BF5D-F93251B50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61" name="Freeform 6">
              <a:extLst>
                <a:ext uri="{FF2B5EF4-FFF2-40B4-BE49-F238E27FC236}">
                  <a16:creationId xmlns:a16="http://schemas.microsoft.com/office/drawing/2014/main" id="{6E615747-9122-4258-AD14-B3829A959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62" name="Line 7">
            <a:extLst>
              <a:ext uri="{FF2B5EF4-FFF2-40B4-BE49-F238E27FC236}">
                <a16:creationId xmlns:a16="http://schemas.microsoft.com/office/drawing/2014/main" id="{19A3E1AF-DC82-4020-AB64-DA8D12D2280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7812304" y="11848418"/>
            <a:ext cx="3984133" cy="509"/>
          </a:xfrm>
          <a:prstGeom prst="line">
            <a:avLst/>
          </a:prstGeom>
          <a:noFill/>
          <a:ln w="88900" cap="rnd">
            <a:solidFill>
              <a:srgbClr val="EF464F"/>
            </a:solidFill>
            <a:prstDash val="solid"/>
            <a:round/>
            <a:headEnd/>
            <a:tailEnd type="triangle" w="med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  <a:defRPr/>
            </a:pPr>
            <a:endParaRPr lang="en-US" b="0" spc="0" dirty="0">
              <a:solidFill>
                <a:srgbClr val="57565A"/>
              </a:solidFill>
            </a:endParaRPr>
          </a:p>
        </p:txBody>
      </p:sp>
      <p:grpSp>
        <p:nvGrpSpPr>
          <p:cNvPr id="163" name="Group 36">
            <a:extLst>
              <a:ext uri="{FF2B5EF4-FFF2-40B4-BE49-F238E27FC236}">
                <a16:creationId xmlns:a16="http://schemas.microsoft.com/office/drawing/2014/main" id="{C47D7A91-B25C-47A0-9AF5-B86EE4415908}"/>
              </a:ext>
            </a:extLst>
          </p:cNvPr>
          <p:cNvGrpSpPr/>
          <p:nvPr/>
        </p:nvGrpSpPr>
        <p:grpSpPr>
          <a:xfrm>
            <a:off x="20927510" y="11874391"/>
            <a:ext cx="815682" cy="706423"/>
            <a:chOff x="1124349" y="2022814"/>
            <a:chExt cx="600883" cy="601688"/>
          </a:xfrm>
        </p:grpSpPr>
        <p:sp>
          <p:nvSpPr>
            <p:cNvPr id="164" name="Freeform 5">
              <a:extLst>
                <a:ext uri="{FF2B5EF4-FFF2-40B4-BE49-F238E27FC236}">
                  <a16:creationId xmlns:a16="http://schemas.microsoft.com/office/drawing/2014/main" id="{CB3EECF5-2CE7-4038-BC18-46750E99D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49" y="2022814"/>
              <a:ext cx="300442" cy="601688"/>
            </a:xfrm>
            <a:custGeom>
              <a:avLst/>
              <a:gdLst>
                <a:gd name="T0" fmla="*/ 129 w 129"/>
                <a:gd name="T1" fmla="*/ 258 h 258"/>
                <a:gd name="T2" fmla="*/ 0 w 129"/>
                <a:gd name="T3" fmla="*/ 129 h 258"/>
                <a:gd name="T4" fmla="*/ 129 w 129"/>
                <a:gd name="T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129" y="258"/>
                  </a:moveTo>
                  <a:cubicBezTo>
                    <a:pt x="57" y="258"/>
                    <a:pt x="0" y="200"/>
                    <a:pt x="0" y="129"/>
                  </a:cubicBezTo>
                  <a:cubicBezTo>
                    <a:pt x="0" y="57"/>
                    <a:pt x="57" y="0"/>
                    <a:pt x="129" y="0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  <p:sp>
          <p:nvSpPr>
            <p:cNvPr id="165" name="Freeform 6">
              <a:extLst>
                <a:ext uri="{FF2B5EF4-FFF2-40B4-BE49-F238E27FC236}">
                  <a16:creationId xmlns:a16="http://schemas.microsoft.com/office/drawing/2014/main" id="{103C5385-5877-4C31-8F06-8041BAA999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4790" y="2022814"/>
              <a:ext cx="300442" cy="601688"/>
            </a:xfrm>
            <a:custGeom>
              <a:avLst/>
              <a:gdLst>
                <a:gd name="T0" fmla="*/ 0 w 129"/>
                <a:gd name="T1" fmla="*/ 0 h 258"/>
                <a:gd name="T2" fmla="*/ 129 w 129"/>
                <a:gd name="T3" fmla="*/ 129 h 258"/>
                <a:gd name="T4" fmla="*/ 0 w 129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58">
                  <a:moveTo>
                    <a:pt x="0" y="0"/>
                  </a:moveTo>
                  <a:cubicBezTo>
                    <a:pt x="71" y="0"/>
                    <a:pt x="129" y="57"/>
                    <a:pt x="129" y="129"/>
                  </a:cubicBezTo>
                  <a:cubicBezTo>
                    <a:pt x="129" y="200"/>
                    <a:pt x="71" y="258"/>
                    <a:pt x="0" y="258"/>
                  </a:cubicBezTo>
                </a:path>
              </a:pathLst>
            </a:custGeom>
            <a:noFill/>
            <a:ln w="88900" cap="rnd">
              <a:solidFill>
                <a:srgbClr val="EF464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1219170" hangingPunct="1">
                <a:lnSpc>
                  <a:spcPct val="100000"/>
                </a:lnSpc>
                <a:spcBef>
                  <a:spcPts val="0"/>
                </a:spcBef>
                <a:defRPr/>
              </a:pPr>
              <a:endParaRPr lang="en-US" b="0" spc="0">
                <a:solidFill>
                  <a:srgbClr val="57565A"/>
                </a:solidFill>
              </a:endParaRPr>
            </a:p>
          </p:txBody>
        </p:sp>
      </p:grpSp>
      <p:sp>
        <p:nvSpPr>
          <p:cNvPr id="166" name="TextBox 20">
            <a:extLst>
              <a:ext uri="{FF2B5EF4-FFF2-40B4-BE49-F238E27FC236}">
                <a16:creationId xmlns:a16="http://schemas.microsoft.com/office/drawing/2014/main" id="{B4B9DC41-96DD-4B27-999B-3D3738C10854}"/>
              </a:ext>
            </a:extLst>
          </p:cNvPr>
          <p:cNvSpPr txBox="1"/>
          <p:nvPr/>
        </p:nvSpPr>
        <p:spPr>
          <a:xfrm>
            <a:off x="18535104" y="5279374"/>
            <a:ext cx="2091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spc="0" dirty="0" err="1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Deformulation</a:t>
            </a:r>
            <a:endParaRPr lang="en-US" sz="2000" spc="0" dirty="0">
              <a:solidFill>
                <a:srgbClr val="000000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7" name="TextBox 20">
            <a:extLst>
              <a:ext uri="{FF2B5EF4-FFF2-40B4-BE49-F238E27FC236}">
                <a16:creationId xmlns:a16="http://schemas.microsoft.com/office/drawing/2014/main" id="{2A6304CD-9C13-4FF6-B87B-C3400D6CDDC1}"/>
              </a:ext>
            </a:extLst>
          </p:cNvPr>
          <p:cNvSpPr txBox="1"/>
          <p:nvPr/>
        </p:nvSpPr>
        <p:spPr>
          <a:xfrm>
            <a:off x="18535104" y="6807162"/>
            <a:ext cx="3238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Structural Elucidation: polymers</a:t>
            </a:r>
          </a:p>
        </p:txBody>
      </p:sp>
      <p:sp>
        <p:nvSpPr>
          <p:cNvPr id="168" name="TextBox 20">
            <a:extLst>
              <a:ext uri="{FF2B5EF4-FFF2-40B4-BE49-F238E27FC236}">
                <a16:creationId xmlns:a16="http://schemas.microsoft.com/office/drawing/2014/main" id="{D9D2C75E-005C-4CBF-A601-6B03D92E3747}"/>
              </a:ext>
            </a:extLst>
          </p:cNvPr>
          <p:cNvSpPr txBox="1"/>
          <p:nvPr/>
        </p:nvSpPr>
        <p:spPr>
          <a:xfrm>
            <a:off x="18571594" y="8450881"/>
            <a:ext cx="32478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Hydrophobic Admixtures: air </a:t>
            </a:r>
            <a:r>
              <a:rPr lang="en-US" sz="2000" spc="0" dirty="0" err="1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entrainers</a:t>
            </a:r>
            <a:r>
              <a:rPr lang="en-US" sz="2000" spc="0" dirty="0">
                <a:solidFill>
                  <a:srgbClr val="000000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, curing agents, waterproofing</a:t>
            </a:r>
          </a:p>
        </p:txBody>
      </p:sp>
      <p:sp>
        <p:nvSpPr>
          <p:cNvPr id="169" name="Rectangle 1">
            <a:extLst>
              <a:ext uri="{FF2B5EF4-FFF2-40B4-BE49-F238E27FC236}">
                <a16:creationId xmlns:a16="http://schemas.microsoft.com/office/drawing/2014/main" id="{C2240FA5-A25A-48C2-8A51-6ED537D8497A}"/>
              </a:ext>
            </a:extLst>
          </p:cNvPr>
          <p:cNvSpPr/>
          <p:nvPr/>
        </p:nvSpPr>
        <p:spPr>
          <a:xfrm>
            <a:off x="18571594" y="11295445"/>
            <a:ext cx="19672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en-US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PCE synthesis</a:t>
            </a:r>
          </a:p>
        </p:txBody>
      </p:sp>
      <p:pic>
        <p:nvPicPr>
          <p:cNvPr id="170" name="Picture 4" descr="Znalezione obrazy dla zapytania cemex admixtures">
            <a:extLst>
              <a:ext uri="{FF2B5EF4-FFF2-40B4-BE49-F238E27FC236}">
                <a16:creationId xmlns:a16="http://schemas.microsoft.com/office/drawing/2014/main" id="{A270FBC9-3AC9-455F-B5BA-121902AC48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04"/>
          <a:stretch/>
        </p:blipFill>
        <p:spPr bwMode="auto">
          <a:xfrm>
            <a:off x="13259229" y="6041323"/>
            <a:ext cx="3741107" cy="22395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1" name="TextBox 109">
            <a:extLst>
              <a:ext uri="{FF2B5EF4-FFF2-40B4-BE49-F238E27FC236}">
                <a16:creationId xmlns:a16="http://schemas.microsoft.com/office/drawing/2014/main" id="{ACCF87C9-ED40-4DEF-9CDD-EE8A65D0257A}"/>
              </a:ext>
            </a:extLst>
          </p:cNvPr>
          <p:cNvSpPr txBox="1"/>
          <p:nvPr/>
        </p:nvSpPr>
        <p:spPr>
          <a:xfrm>
            <a:off x="13548329" y="8874883"/>
            <a:ext cx="29445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ts val="0"/>
              </a:spcBef>
            </a:pPr>
            <a:r>
              <a:rPr lang="pl-PL" sz="4400" kern="1200" spc="0" dirty="0">
                <a:solidFill>
                  <a:srgbClr val="EF464F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5</a:t>
            </a:r>
            <a:r>
              <a:rPr lang="pl-PL" sz="3200" b="0" kern="1200" spc="0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pl-PL" sz="2400" b="0" kern="1200" spc="300" dirty="0"/>
              <a:t>RESEARCHERS SPECIALIZED IN THIS CATEGORY</a:t>
            </a:r>
          </a:p>
        </p:txBody>
      </p:sp>
      <p:sp>
        <p:nvSpPr>
          <p:cNvPr id="172" name="TextBox 79">
            <a:extLst>
              <a:ext uri="{FF2B5EF4-FFF2-40B4-BE49-F238E27FC236}">
                <a16:creationId xmlns:a16="http://schemas.microsoft.com/office/drawing/2014/main" id="{AD4B2973-6089-4C3B-8B0A-602850F4E692}"/>
              </a:ext>
            </a:extLst>
          </p:cNvPr>
          <p:cNvSpPr txBox="1"/>
          <p:nvPr/>
        </p:nvSpPr>
        <p:spPr>
          <a:xfrm>
            <a:off x="14028888" y="2581339"/>
            <a:ext cx="2971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pl-PL" sz="3200" kern="1200" spc="0" dirty="0">
                <a:solidFill>
                  <a:srgbClr val="FF0000"/>
                </a:solidFill>
              </a:rPr>
              <a:t>ADMIXTURES</a:t>
            </a:r>
            <a:endParaRPr lang="en-US" sz="3200" kern="1200" spc="0" dirty="0">
              <a:solidFill>
                <a:srgbClr val="FF0000"/>
              </a:solidFill>
            </a:endParaRPr>
          </a:p>
        </p:txBody>
      </p:sp>
      <p:pic>
        <p:nvPicPr>
          <p:cNvPr id="173" name="Picture 10" descr="Znalezione obrazy dla zapytania FIOLKA LABORATORYJNA">
            <a:extLst>
              <a:ext uri="{FF2B5EF4-FFF2-40B4-BE49-F238E27FC236}">
                <a16:creationId xmlns:a16="http://schemas.microsoft.com/office/drawing/2014/main" id="{E1DDF7EF-30F9-4769-AA3A-162C76986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8" b="99668" l="9631" r="89754">
                        <a14:foregroundMark x1="53484" y1="664" x2="37500" y2="42193"/>
                        <a14:foregroundMark x1="30533" y1="80399" x2="30943" y2="996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8430" y="3398193"/>
            <a:ext cx="953519" cy="117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4" name="Łącznik prosty 173">
            <a:extLst>
              <a:ext uri="{FF2B5EF4-FFF2-40B4-BE49-F238E27FC236}">
                <a16:creationId xmlns:a16="http://schemas.microsoft.com/office/drawing/2014/main" id="{86456307-4910-498A-84A4-CA0809023699}"/>
              </a:ext>
            </a:extLst>
          </p:cNvPr>
          <p:cNvCxnSpPr>
            <a:cxnSpLocks/>
          </p:cNvCxnSpPr>
          <p:nvPr/>
        </p:nvCxnSpPr>
        <p:spPr>
          <a:xfrm>
            <a:off x="12583886" y="3359020"/>
            <a:ext cx="0" cy="9366748"/>
          </a:xfrm>
          <a:prstGeom prst="line">
            <a:avLst/>
          </a:prstGeom>
          <a:ln>
            <a:solidFill>
              <a:srgbClr val="E1444B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7799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4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4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4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6" grpId="0" animBg="1"/>
      <p:bldP spid="126" grpId="0" animBg="1"/>
      <p:bldP spid="130" grpId="0" animBg="1"/>
      <p:bldP spid="134" grpId="0" animBg="1"/>
      <p:bldP spid="146" grpId="0"/>
      <p:bldP spid="147" grpId="0"/>
      <p:bldP spid="148" grpId="0"/>
      <p:bldP spid="149" grpId="0"/>
      <p:bldP spid="150" grpId="0" animBg="1"/>
      <p:bldP spid="154" grpId="0" animBg="1"/>
      <p:bldP spid="158" grpId="0" animBg="1"/>
      <p:bldP spid="1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AC045AA-C678-49B7-9E5D-65738645CC65}"/>
              </a:ext>
            </a:extLst>
          </p:cNvPr>
          <p:cNvSpPr txBox="1">
            <a:spLocks/>
          </p:cNvSpPr>
          <p:nvPr/>
        </p:nvSpPr>
        <p:spPr bwMode="auto">
          <a:xfrm>
            <a:off x="7311349" y="497173"/>
            <a:ext cx="1025699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0" spc="0" dirty="0">
                <a:solidFill>
                  <a:srgbClr val="222222"/>
                </a:solidFill>
                <a:latin typeface="Century Gothic"/>
              </a:rPr>
              <a:t>CONTACT </a:t>
            </a:r>
            <a:r>
              <a:rPr lang="en-US" sz="8000" spc="0" dirty="0">
                <a:solidFill>
                  <a:srgbClr val="FF0000"/>
                </a:solidFill>
                <a:latin typeface="Century Gothic"/>
              </a:rPr>
              <a:t>US</a:t>
            </a:r>
            <a:endParaRPr lang="pl-PL" sz="8000" spc="0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5" name="Shape 226">
            <a:extLst>
              <a:ext uri="{FF2B5EF4-FFF2-40B4-BE49-F238E27FC236}">
                <a16:creationId xmlns:a16="http://schemas.microsoft.com/office/drawing/2014/main" id="{6AD4BD1B-06FA-4632-BBE7-CE46C872AC68}"/>
              </a:ext>
            </a:extLst>
          </p:cNvPr>
          <p:cNvSpPr/>
          <p:nvPr/>
        </p:nvSpPr>
        <p:spPr>
          <a:xfrm rot="16200000">
            <a:off x="-2625437" y="6866963"/>
            <a:ext cx="8926848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Autofit/>
          </a:bodyPr>
          <a:lstStyle>
            <a:lvl1pPr>
              <a:lnSpc>
                <a:spcPct val="120000"/>
              </a:lnSpc>
              <a:defRPr sz="2300" spc="100">
                <a:solidFill>
                  <a:srgbClr val="E1444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sz="2500" dirty="0"/>
              <a:t>—</a:t>
            </a:r>
            <a:r>
              <a:rPr lang="en-US" sz="2500" dirty="0"/>
              <a:t>CONTACT INFORMATION</a:t>
            </a:r>
            <a:endParaRPr sz="2500" dirty="0"/>
          </a:p>
        </p:txBody>
      </p:sp>
      <p:sp>
        <p:nvSpPr>
          <p:cNvPr id="6" name="TextBox 78">
            <a:extLst>
              <a:ext uri="{FF2B5EF4-FFF2-40B4-BE49-F238E27FC236}">
                <a16:creationId xmlns:a16="http://schemas.microsoft.com/office/drawing/2014/main" id="{49F50526-2F1A-427C-B7B5-57602A18FACA}"/>
              </a:ext>
            </a:extLst>
          </p:cNvPr>
          <p:cNvSpPr txBox="1"/>
          <p:nvPr/>
        </p:nvSpPr>
        <p:spPr>
          <a:xfrm>
            <a:off x="8910951" y="3579937"/>
            <a:ext cx="7057793" cy="9264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en-US" sz="3200" kern="1200" spc="0" dirty="0">
                <a:solidFill>
                  <a:srgbClr val="FF0000"/>
                </a:solidFill>
              </a:rPr>
              <a:t>WHEN:</a:t>
            </a:r>
          </a:p>
          <a:p>
            <a:pPr marL="457200" indent="-457200" algn="ctr" defTabSz="121917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3200" kern="1200" spc="0" dirty="0">
              <a:solidFill>
                <a:srgbClr val="FF0000"/>
              </a:solidFill>
            </a:endParaRPr>
          </a:p>
          <a:p>
            <a:pPr marL="457200" indent="-457200" algn="l" defTabSz="121917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0" kern="1200" spc="300" dirty="0">
                <a:solidFill>
                  <a:schemeClr val="tx1"/>
                </a:solidFill>
              </a:rPr>
              <a:t>IN DOUBT</a:t>
            </a:r>
          </a:p>
          <a:p>
            <a:pPr marL="457200" indent="-457200" algn="l" defTabSz="121917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0" kern="1200" spc="300" dirty="0">
                <a:solidFill>
                  <a:schemeClr val="tx1"/>
                </a:solidFill>
              </a:rPr>
              <a:t>NEED ASSISTANCE</a:t>
            </a:r>
          </a:p>
          <a:p>
            <a:pPr marL="457200" indent="-457200" algn="l" defTabSz="121917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0" kern="1200" spc="300" dirty="0">
                <a:solidFill>
                  <a:schemeClr val="tx1"/>
                </a:solidFill>
              </a:rPr>
              <a:t>NEED GUIDANCE</a:t>
            </a:r>
          </a:p>
          <a:p>
            <a:pPr marL="457200" indent="-457200" algn="l" defTabSz="121917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0" kern="1200" spc="300" dirty="0">
                <a:solidFill>
                  <a:schemeClr val="tx1"/>
                </a:solidFill>
              </a:rPr>
              <a:t>NEED A SOLUTION</a:t>
            </a:r>
          </a:p>
          <a:p>
            <a:pPr marL="457200" indent="-457200" algn="l" defTabSz="121917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b="0" kern="1200" spc="300" dirty="0">
                <a:solidFill>
                  <a:schemeClr val="tx1"/>
                </a:solidFill>
              </a:rPr>
              <a:t>NEED AN ENGINEERING SUPPORT</a:t>
            </a:r>
          </a:p>
          <a:p>
            <a:pPr marL="457200" indent="-457200" algn="l" defTabSz="1219170" hangingPunct="1">
              <a:lnSpc>
                <a:spcPct val="100000"/>
              </a:lnSpc>
              <a:spcBef>
                <a:spcPts val="0"/>
              </a:spcBef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marL="342900" indent="-342900" algn="ctr" defTabSz="1219170" hangingPunct="1">
              <a:lnSpc>
                <a:spcPct val="100000"/>
              </a:lnSpc>
              <a:spcBef>
                <a:spcPts val="0"/>
              </a:spcBef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</a:pPr>
            <a:r>
              <a:rPr lang="en-US" sz="2400" kern="1200" spc="300" dirty="0">
                <a:solidFill>
                  <a:schemeClr val="tx1"/>
                </a:solidFill>
              </a:rPr>
              <a:t>GIVE US A </a:t>
            </a:r>
            <a:r>
              <a:rPr lang="en-US" sz="2400" kern="1200" spc="300" dirty="0">
                <a:solidFill>
                  <a:srgbClr val="E1444B"/>
                </a:solidFill>
              </a:rPr>
              <a:t>CALL</a:t>
            </a:r>
            <a:r>
              <a:rPr lang="en-US" sz="2400" kern="1200" spc="300" dirty="0">
                <a:solidFill>
                  <a:schemeClr val="tx1"/>
                </a:solidFill>
              </a:rPr>
              <a:t>:</a:t>
            </a: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en-US" b="0" dirty="0"/>
              <a:t>Office : +41(32366)7857, Mobile:+41794643506</a:t>
            </a: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marL="342900" indent="-342900" algn="ctr" defTabSz="1219170" hangingPunct="1">
              <a:lnSpc>
                <a:spcPct val="100000"/>
              </a:lnSpc>
              <a:spcBef>
                <a:spcPts val="0"/>
              </a:spcBef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</a:pPr>
            <a:r>
              <a:rPr lang="en-US" sz="2400" kern="1200" spc="300" dirty="0">
                <a:solidFill>
                  <a:schemeClr val="tx1"/>
                </a:solidFill>
              </a:rPr>
              <a:t>OR </a:t>
            </a:r>
            <a:r>
              <a:rPr lang="en-US" sz="2400" kern="1200" spc="300" dirty="0">
                <a:solidFill>
                  <a:srgbClr val="E1444B"/>
                </a:solidFill>
              </a:rPr>
              <a:t>WRITE</a:t>
            </a:r>
            <a:r>
              <a:rPr lang="en-US" sz="2400" kern="1200" spc="300" dirty="0">
                <a:solidFill>
                  <a:schemeClr val="tx1"/>
                </a:solidFill>
              </a:rPr>
              <a:t>:</a:t>
            </a: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r>
              <a:rPr lang="en-US" b="0" dirty="0"/>
              <a:t>javier.cruzc@cemex.com</a:t>
            </a: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2400" b="0" kern="1200" spc="300" dirty="0">
              <a:solidFill>
                <a:schemeClr val="tx1"/>
              </a:solidFill>
            </a:endParaRPr>
          </a:p>
          <a:p>
            <a:pPr marL="457200" indent="-457200" algn="l" defTabSz="121917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200" kern="1200" spc="0" dirty="0">
              <a:solidFill>
                <a:srgbClr val="FF0000"/>
              </a:solidFill>
            </a:endParaRPr>
          </a:p>
          <a:p>
            <a:pPr algn="l" defTabSz="1219170" hangingPunct="1">
              <a:lnSpc>
                <a:spcPct val="100000"/>
              </a:lnSpc>
              <a:spcBef>
                <a:spcPts val="0"/>
              </a:spcBef>
            </a:pPr>
            <a:endParaRPr lang="en-US" sz="3200" kern="1200" spc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85487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05">
            <a:extLst>
              <a:ext uri="{FF2B5EF4-FFF2-40B4-BE49-F238E27FC236}">
                <a16:creationId xmlns:a16="http://schemas.microsoft.com/office/drawing/2014/main" id="{7177A160-20CA-4813-AEE5-166414369854}"/>
              </a:ext>
            </a:extLst>
          </p:cNvPr>
          <p:cNvSpPr/>
          <p:nvPr/>
        </p:nvSpPr>
        <p:spPr>
          <a:xfrm>
            <a:off x="6068268" y="12776093"/>
            <a:ext cx="12207346" cy="1785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lc="http://schemas.openxmlformats.org/drawingml/2006/lockedCanvas" val="1"/>
            </a:ext>
          </a:extLst>
        </p:spPr>
        <p:txBody>
          <a:bodyPr wrap="square" lIns="45718" tIns="45718" rIns="45718" bIns="45718" anchor="t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1pPr>
            <a:lvl2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2pPr>
            <a:lvl3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3pPr>
            <a:lvl4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4pPr>
            <a:lvl5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5pPr>
            <a:lvl6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6pPr>
            <a:lvl7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7pPr>
            <a:lvl8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8pPr>
            <a:lvl9pPr marL="0" marR="0" indent="0" algn="r" defTabSz="1828636" rtl="0" fontAlgn="auto" latinLnBrk="0" hangingPunct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50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defRPr>
            </a:lvl9pPr>
          </a:lstStyle>
          <a:p>
            <a:pPr algn="ctr" defTabSz="914400">
              <a:defRPr b="0" spc="-45"/>
            </a:pPr>
            <a:r>
              <a:rPr lang="es-ES" dirty="0">
                <a:solidFill>
                  <a:schemeClr val="bg1"/>
                </a:solidFill>
                <a:ea typeface="+mn-lt"/>
                <a:cs typeface="+mn-lt"/>
              </a:rPr>
              <a:t>Copyright © 2020 CEMEX Innovation Holding Ltd., Switzerland, All Rights Reserved</a:t>
            </a:r>
            <a:endParaRPr lang="es-ES" dirty="0">
              <a:solidFill>
                <a:schemeClr val="bg1"/>
              </a:solidFill>
            </a:endParaRPr>
          </a:p>
          <a:p>
            <a:pPr algn="l" defTabSz="914400">
              <a:lnSpc>
                <a:spcPct val="100000"/>
              </a:lnSpc>
              <a:spcBef>
                <a:spcPts val="0"/>
              </a:spcBef>
              <a:defRPr b="0" spc="-45"/>
            </a:pPr>
            <a:endParaRPr lang="es-ES" sz="8000" spc="-36" dirty="0">
              <a:solidFill>
                <a:srgbClr val="E1444B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11470651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01_Menu Slides">
  <a:themeElements>
    <a:clrScheme name="01_Menu Slides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900DF"/>
      </a:accent1>
      <a:accent2>
        <a:srgbClr val="FF154C"/>
      </a:accent2>
      <a:accent3>
        <a:srgbClr val="D50984"/>
      </a:accent3>
      <a:accent4>
        <a:srgbClr val="FF6000"/>
      </a:accent4>
      <a:accent5>
        <a:srgbClr val="101A2E"/>
      </a:accent5>
      <a:accent6>
        <a:srgbClr val="AC25FF"/>
      </a:accent6>
      <a:hlink>
        <a:srgbClr val="0000FF"/>
      </a:hlink>
      <a:folHlink>
        <a:srgbClr val="FF00FF"/>
      </a:folHlink>
    </a:clrScheme>
    <a:fontScheme name="01_Menu Slides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01_Menu Slid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6" tIns="91436" rIns="91436" bIns="91436" numCol="1" spcCol="38100" rtlCol="0" anchor="ctr">
        <a:spAutoFit/>
      </a:bodyPr>
      <a:lstStyle>
        <a:defPPr marL="0" marR="0" indent="0" algn="r" defTabSz="1828636" rtl="0" fontAlgn="auto" latinLnBrk="0" hangingPunct="0">
          <a:lnSpc>
            <a:spcPct val="150000"/>
          </a:lnSpc>
          <a:spcBef>
            <a:spcPts val="2000"/>
          </a:spcBef>
          <a:spcAft>
            <a:spcPts val="0"/>
          </a:spcAft>
          <a:buClrTx/>
          <a:buSzTx/>
          <a:buFontTx/>
          <a:buNone/>
          <a:tabLst/>
          <a:defRPr kumimoji="0" sz="2000" b="1" i="0" u="none" strike="noStrike" cap="none" spc="50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6" tIns="91436" rIns="91436" bIns="91436" numCol="1" spcCol="38100" rtlCol="0" anchor="t">
        <a:spAutoFit/>
      </a:bodyPr>
      <a:lstStyle>
        <a:defPPr marL="0" marR="0" indent="0" algn="r" defTabSz="1828636" rtl="0" fontAlgn="auto" latinLnBrk="0" hangingPunct="0">
          <a:lnSpc>
            <a:spcPct val="150000"/>
          </a:lnSpc>
          <a:spcBef>
            <a:spcPts val="2000"/>
          </a:spcBef>
          <a:spcAft>
            <a:spcPts val="0"/>
          </a:spcAft>
          <a:buClrTx/>
          <a:buSzTx/>
          <a:buFontTx/>
          <a:buNone/>
          <a:tabLst/>
          <a:defRPr kumimoji="0" sz="2000" b="1" i="0" u="none" strike="noStrike" cap="none" spc="50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01_Menu Slides">
  <a:themeElements>
    <a:clrScheme name="01_Menu Slides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900DF"/>
      </a:accent1>
      <a:accent2>
        <a:srgbClr val="FF154C"/>
      </a:accent2>
      <a:accent3>
        <a:srgbClr val="D50984"/>
      </a:accent3>
      <a:accent4>
        <a:srgbClr val="FF6000"/>
      </a:accent4>
      <a:accent5>
        <a:srgbClr val="101A2E"/>
      </a:accent5>
      <a:accent6>
        <a:srgbClr val="AC25FF"/>
      </a:accent6>
      <a:hlink>
        <a:srgbClr val="0000FF"/>
      </a:hlink>
      <a:folHlink>
        <a:srgbClr val="FF00FF"/>
      </a:folHlink>
    </a:clrScheme>
    <a:fontScheme name="01_Menu Slides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01_Menu Slid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6" tIns="91436" rIns="91436" bIns="91436" numCol="1" spcCol="38100" rtlCol="0" anchor="ctr">
        <a:spAutoFit/>
      </a:bodyPr>
      <a:lstStyle>
        <a:defPPr marL="0" marR="0" indent="0" algn="r" defTabSz="1828636" rtl="0" fontAlgn="auto" latinLnBrk="0" hangingPunct="0">
          <a:lnSpc>
            <a:spcPct val="150000"/>
          </a:lnSpc>
          <a:spcBef>
            <a:spcPts val="2000"/>
          </a:spcBef>
          <a:spcAft>
            <a:spcPts val="0"/>
          </a:spcAft>
          <a:buClrTx/>
          <a:buSzTx/>
          <a:buFontTx/>
          <a:buNone/>
          <a:tabLst/>
          <a:defRPr kumimoji="0" sz="2000" b="1" i="0" u="none" strike="noStrike" cap="none" spc="50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6" tIns="91436" rIns="91436" bIns="91436" numCol="1" spcCol="38100" rtlCol="0" anchor="t">
        <a:spAutoFit/>
      </a:bodyPr>
      <a:lstStyle>
        <a:defPPr marL="0" marR="0" indent="0" algn="r" defTabSz="1828636" rtl="0" fontAlgn="auto" latinLnBrk="0" hangingPunct="0">
          <a:lnSpc>
            <a:spcPct val="150000"/>
          </a:lnSpc>
          <a:spcBef>
            <a:spcPts val="2000"/>
          </a:spcBef>
          <a:spcAft>
            <a:spcPts val="0"/>
          </a:spcAft>
          <a:buClrTx/>
          <a:buSzTx/>
          <a:buFontTx/>
          <a:buNone/>
          <a:tabLst/>
          <a:defRPr kumimoji="0" sz="2000" b="1" i="0" u="none" strike="noStrike" cap="none" spc="50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665F272CBF274D8B80312D559980DF" ma:contentTypeVersion="12" ma:contentTypeDescription="Create a new document." ma:contentTypeScope="" ma:versionID="26ba3dbfe0a443c8943aed17f5f54e7c">
  <xsd:schema xmlns:xsd="http://www.w3.org/2001/XMLSchema" xmlns:xs="http://www.w3.org/2001/XMLSchema" xmlns:p="http://schemas.microsoft.com/office/2006/metadata/properties" xmlns:ns2="6b420205-f67b-4564-815b-bb0605cce178" xmlns:ns3="c08c7290-9d1d-47be-9d31-b51802777427" targetNamespace="http://schemas.microsoft.com/office/2006/metadata/properties" ma:root="true" ma:fieldsID="ba4ba2e28b8a6edd799b0dadcaedefd6" ns2:_="" ns3:_="">
    <xsd:import namespace="6b420205-f67b-4564-815b-bb0605cce178"/>
    <xsd:import namespace="c08c7290-9d1d-47be-9d31-b518027774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420205-f67b-4564-815b-bb0605cce1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8c7290-9d1d-47be-9d31-b5180277742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6B9707F-0EB0-4DCD-8574-E7E9CC00B33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416AB23-328F-4088-9FCD-0372E6DCDD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420205-f67b-4564-815b-bb0605cce178"/>
    <ds:schemaRef ds:uri="c08c7290-9d1d-47be-9d31-b518027774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4BFA728-4E52-4C7A-91C9-B90B24D33C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4113</TotalTime>
  <Words>719</Words>
  <Application>Microsoft Office PowerPoint</Application>
  <PresentationFormat>Niestandardowy</PresentationFormat>
  <Paragraphs>213</Paragraphs>
  <Slides>11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21" baseType="lpstr">
      <vt:lpstr>Arial</vt:lpstr>
      <vt:lpstr>Calibri</vt:lpstr>
      <vt:lpstr>Century Gothic</vt:lpstr>
      <vt:lpstr>Helvetica</vt:lpstr>
      <vt:lpstr>Open Sans</vt:lpstr>
      <vt:lpstr>PT Sans</vt:lpstr>
      <vt:lpstr>Roboto</vt:lpstr>
      <vt:lpstr>Roboto Black</vt:lpstr>
      <vt:lpstr>Wingdings</vt:lpstr>
      <vt:lpstr>01_Menu Slides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Carlos Enrique Terrado</dc:creator>
  <cp:lastModifiedBy>Barbara Miechowicz</cp:lastModifiedBy>
  <cp:revision>135</cp:revision>
  <dcterms:modified xsi:type="dcterms:W3CDTF">2020-06-19T10:50:17Z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0x0101002B665F272CBF274D8B80312D559980DF</vt:lpwstr>
  </property>
</Properties>
</file>