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797675" cy="9926638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43026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1pPr>
    <a:lvl2pPr marL="0" marR="0" indent="0" algn="ctr" defTabSz="43026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2pPr>
    <a:lvl3pPr marL="0" marR="0" indent="0" algn="ctr" defTabSz="43026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3pPr>
    <a:lvl4pPr marL="0" marR="0" indent="0" algn="ctr" defTabSz="43026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4pPr>
    <a:lvl5pPr marL="0" marR="0" indent="0" algn="ctr" defTabSz="43026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5pPr>
    <a:lvl6pPr marL="0" marR="0" indent="0" algn="ctr" defTabSz="43026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6pPr>
    <a:lvl7pPr marL="0" marR="0" indent="0" algn="ctr" defTabSz="43026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7pPr>
    <a:lvl8pPr marL="0" marR="0" indent="0" algn="ctr" defTabSz="43026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8pPr>
    <a:lvl9pPr marL="0" marR="0" indent="0" algn="ctr" defTabSz="43026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/>
      <a:tcStyle>
        <a:tcBdr/>
        <a:fill>
          <a:solidFill>
            <a:srgbClr val="E6F0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/>
      <a:tcStyle>
        <a:tcBdr/>
        <a:fill>
          <a:solidFill>
            <a:srgbClr val="EAF8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9D1E1"/>
          </a:solidFill>
        </a:fill>
      </a:tcStyle>
    </a:wholeTbl>
    <a:band2H>
      <a:tcTxStyle/>
      <a:tcStyle>
        <a:tcBdr/>
        <a:fill>
          <a:solidFill>
            <a:srgbClr val="FCE9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2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06357" y="4715153"/>
            <a:ext cx="4984962" cy="44669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336730" latinLnBrk="0">
      <a:lnSpc>
        <a:spcPct val="117999"/>
      </a:lnSpc>
      <a:defRPr sz="1600">
        <a:latin typeface="+mn-lt"/>
        <a:ea typeface="+mn-ea"/>
        <a:cs typeface="+mn-cs"/>
        <a:sym typeface="Helvetica Neue"/>
      </a:defRPr>
    </a:lvl1pPr>
    <a:lvl2pPr indent="228600" defTabSz="336730" latinLnBrk="0">
      <a:lnSpc>
        <a:spcPct val="117999"/>
      </a:lnSpc>
      <a:defRPr sz="1600">
        <a:latin typeface="+mn-lt"/>
        <a:ea typeface="+mn-ea"/>
        <a:cs typeface="+mn-cs"/>
        <a:sym typeface="Helvetica Neue"/>
      </a:defRPr>
    </a:lvl2pPr>
    <a:lvl3pPr indent="457200" defTabSz="336730" latinLnBrk="0">
      <a:lnSpc>
        <a:spcPct val="117999"/>
      </a:lnSpc>
      <a:defRPr sz="1600">
        <a:latin typeface="+mn-lt"/>
        <a:ea typeface="+mn-ea"/>
        <a:cs typeface="+mn-cs"/>
        <a:sym typeface="Helvetica Neue"/>
      </a:defRPr>
    </a:lvl3pPr>
    <a:lvl4pPr indent="685800" defTabSz="336730" latinLnBrk="0">
      <a:lnSpc>
        <a:spcPct val="117999"/>
      </a:lnSpc>
      <a:defRPr sz="1600">
        <a:latin typeface="+mn-lt"/>
        <a:ea typeface="+mn-ea"/>
        <a:cs typeface="+mn-cs"/>
        <a:sym typeface="Helvetica Neue"/>
      </a:defRPr>
    </a:lvl4pPr>
    <a:lvl5pPr indent="914400" defTabSz="336730" latinLnBrk="0">
      <a:lnSpc>
        <a:spcPct val="117999"/>
      </a:lnSpc>
      <a:defRPr sz="1600">
        <a:latin typeface="+mn-lt"/>
        <a:ea typeface="+mn-ea"/>
        <a:cs typeface="+mn-cs"/>
        <a:sym typeface="Helvetica Neue"/>
      </a:defRPr>
    </a:lvl5pPr>
    <a:lvl6pPr indent="1143000" defTabSz="336730" latinLnBrk="0">
      <a:lnSpc>
        <a:spcPct val="117999"/>
      </a:lnSpc>
      <a:defRPr sz="1600">
        <a:latin typeface="+mn-lt"/>
        <a:ea typeface="+mn-ea"/>
        <a:cs typeface="+mn-cs"/>
        <a:sym typeface="Helvetica Neue"/>
      </a:defRPr>
    </a:lvl6pPr>
    <a:lvl7pPr indent="1371600" defTabSz="336730" latinLnBrk="0">
      <a:lnSpc>
        <a:spcPct val="117999"/>
      </a:lnSpc>
      <a:defRPr sz="1600">
        <a:latin typeface="+mn-lt"/>
        <a:ea typeface="+mn-ea"/>
        <a:cs typeface="+mn-cs"/>
        <a:sym typeface="Helvetica Neue"/>
      </a:defRPr>
    </a:lvl7pPr>
    <a:lvl8pPr indent="1600200" defTabSz="336730" latinLnBrk="0">
      <a:lnSpc>
        <a:spcPct val="117999"/>
      </a:lnSpc>
      <a:defRPr sz="1600">
        <a:latin typeface="+mn-lt"/>
        <a:ea typeface="+mn-ea"/>
        <a:cs typeface="+mn-cs"/>
        <a:sym typeface="Helvetica Neue"/>
      </a:defRPr>
    </a:lvl8pPr>
    <a:lvl9pPr indent="1828800" defTabSz="336730" latinLnBrk="0">
      <a:lnSpc>
        <a:spcPct val="117999"/>
      </a:lnSpc>
      <a:defRPr sz="16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967383" y="1151929"/>
            <a:ext cx="7971235" cy="232172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967383" y="3545085"/>
            <a:ext cx="7971235" cy="794743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600"/>
            </a:lvl1pPr>
            <a:lvl2pPr marL="0" indent="0" algn="ctr">
              <a:spcBef>
                <a:spcPts val="0"/>
              </a:spcBef>
              <a:buSzTx/>
              <a:buNone/>
              <a:defRPr sz="2600"/>
            </a:lvl2pPr>
            <a:lvl3pPr marL="0" indent="0" algn="ctr">
              <a:spcBef>
                <a:spcPts val="0"/>
              </a:spcBef>
              <a:buSzTx/>
              <a:buNone/>
              <a:defRPr sz="2600"/>
            </a:lvl3pPr>
            <a:lvl4pPr marL="0" indent="0" algn="ctr">
              <a:spcBef>
                <a:spcPts val="0"/>
              </a:spcBef>
              <a:buSzTx/>
              <a:buNone/>
              <a:defRPr sz="2600"/>
            </a:lvl4pPr>
            <a:lvl5pPr marL="0" indent="0" algn="ctr">
              <a:spcBef>
                <a:spcPts val="0"/>
              </a:spcBef>
              <a:buSzTx/>
              <a:buNone/>
              <a:defRPr sz="2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idx="13"/>
          </p:nvPr>
        </p:nvSpPr>
        <p:spPr>
          <a:xfrm>
            <a:off x="1238250" y="473273"/>
            <a:ext cx="7429500" cy="415230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967383" y="4723805"/>
            <a:ext cx="7971235" cy="1000126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967383" y="5732858"/>
            <a:ext cx="7971235" cy="794743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600"/>
            </a:lvl1pPr>
            <a:lvl2pPr marL="0" indent="0" algn="ctr">
              <a:spcBef>
                <a:spcPts val="0"/>
              </a:spcBef>
              <a:buSzTx/>
              <a:buNone/>
              <a:defRPr sz="2600"/>
            </a:lvl2pPr>
            <a:lvl3pPr marL="0" indent="0" algn="ctr">
              <a:spcBef>
                <a:spcPts val="0"/>
              </a:spcBef>
              <a:buSzTx/>
              <a:buNone/>
              <a:defRPr sz="2600"/>
            </a:lvl3pPr>
            <a:lvl4pPr marL="0" indent="0" algn="ctr">
              <a:spcBef>
                <a:spcPts val="0"/>
              </a:spcBef>
              <a:buSzTx/>
              <a:buNone/>
              <a:defRPr sz="2600"/>
            </a:lvl4pPr>
            <a:lvl5pPr marL="0" indent="0" algn="ctr">
              <a:spcBef>
                <a:spcPts val="0"/>
              </a:spcBef>
              <a:buSzTx/>
              <a:buNone/>
              <a:defRPr sz="2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967383" y="2268141"/>
            <a:ext cx="7971235" cy="232171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half" idx="13"/>
          </p:nvPr>
        </p:nvSpPr>
        <p:spPr>
          <a:xfrm>
            <a:off x="5117455" y="446483"/>
            <a:ext cx="4063008" cy="577750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725537" y="446483"/>
            <a:ext cx="4063008" cy="2803924"/>
          </a:xfrm>
          <a:prstGeom prst="rect">
            <a:avLst/>
          </a:prstGeom>
        </p:spPr>
        <p:txBody>
          <a:bodyPr anchor="b"/>
          <a:lstStyle>
            <a:lvl1pPr>
              <a:defRPr sz="42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725537" y="3321844"/>
            <a:ext cx="4063008" cy="289322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600"/>
            </a:lvl1pPr>
            <a:lvl2pPr marL="0" indent="0" algn="ctr">
              <a:spcBef>
                <a:spcPts val="0"/>
              </a:spcBef>
              <a:buSzTx/>
              <a:buNone/>
              <a:defRPr sz="2600"/>
            </a:lvl2pPr>
            <a:lvl3pPr marL="0" indent="0" algn="ctr">
              <a:spcBef>
                <a:spcPts val="0"/>
              </a:spcBef>
              <a:buSzTx/>
              <a:buNone/>
              <a:defRPr sz="2600"/>
            </a:lvl3pPr>
            <a:lvl4pPr marL="0" indent="0" algn="ctr">
              <a:spcBef>
                <a:spcPts val="0"/>
              </a:spcBef>
              <a:buSzTx/>
              <a:buNone/>
              <a:defRPr sz="2600"/>
            </a:lvl4pPr>
            <a:lvl5pPr marL="0" indent="0" algn="ctr">
              <a:spcBef>
                <a:spcPts val="0"/>
              </a:spcBef>
              <a:buSzTx/>
              <a:buNone/>
              <a:defRPr sz="2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half" idx="13"/>
          </p:nvPr>
        </p:nvSpPr>
        <p:spPr>
          <a:xfrm>
            <a:off x="5117455" y="1821656"/>
            <a:ext cx="4063008" cy="442019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half" idx="1"/>
          </p:nvPr>
        </p:nvSpPr>
        <p:spPr>
          <a:xfrm>
            <a:off x="725537" y="1821656"/>
            <a:ext cx="4063008" cy="4420195"/>
          </a:xfrm>
          <a:prstGeom prst="rect">
            <a:avLst/>
          </a:prstGeom>
        </p:spPr>
        <p:txBody>
          <a:bodyPr/>
          <a:lstStyle>
            <a:lvl1pPr marL="241080" indent="-241080">
              <a:spcBef>
                <a:spcPts val="2200"/>
              </a:spcBef>
              <a:defRPr sz="1900"/>
            </a:lvl1pPr>
            <a:lvl2pPr marL="482160" indent="-241080">
              <a:spcBef>
                <a:spcPts val="2200"/>
              </a:spcBef>
              <a:defRPr sz="1900"/>
            </a:lvl2pPr>
            <a:lvl3pPr marL="723241" indent="-241080">
              <a:spcBef>
                <a:spcPts val="2200"/>
              </a:spcBef>
              <a:defRPr sz="1900"/>
            </a:lvl3pPr>
            <a:lvl4pPr marL="964323" indent="-241080">
              <a:spcBef>
                <a:spcPts val="2200"/>
              </a:spcBef>
              <a:defRPr sz="1900"/>
            </a:lvl4pPr>
            <a:lvl5pPr marL="1205402" indent="-241080">
              <a:spcBef>
                <a:spcPts val="2200"/>
              </a:spcBef>
              <a:defRPr sz="19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xfrm>
            <a:off x="4815598" y="6536532"/>
            <a:ext cx="269648" cy="266701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725537" y="892970"/>
            <a:ext cx="8454926" cy="5072064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5117455" y="3580805"/>
            <a:ext cx="4063008" cy="265211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5117455" y="625077"/>
            <a:ext cx="4063008" cy="265211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half" idx="15"/>
          </p:nvPr>
        </p:nvSpPr>
        <p:spPr>
          <a:xfrm>
            <a:off x="725537" y="625077"/>
            <a:ext cx="4063008" cy="560784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"/>
          </p:nvPr>
        </p:nvSpPr>
        <p:spPr>
          <a:xfrm>
            <a:off x="967383" y="4473773"/>
            <a:ext cx="7971235" cy="362216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1600" i="1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3"/>
          </p:nvPr>
        </p:nvSpPr>
        <p:spPr>
          <a:xfrm>
            <a:off x="967382" y="2979432"/>
            <a:ext cx="7971236" cy="470514"/>
          </a:xfrm>
          <a:prstGeom prst="rect">
            <a:avLst/>
          </a:prstGeom>
        </p:spPr>
        <p:txBody>
          <a:bodyPr/>
          <a:lstStyle/>
          <a:p>
            <a:pPr marL="0" indent="0" algn="ctr">
              <a:spcBef>
                <a:spcPts val="0"/>
              </a:spcBef>
              <a:buSzTx/>
              <a:buNone/>
              <a:defRPr sz="2300"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0"/>
            <a:ext cx="9906000" cy="6858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25537" y="178594"/>
            <a:ext cx="8454926" cy="15180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25537" y="1821656"/>
            <a:ext cx="8454926" cy="44201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4815598" y="6536532"/>
            <a:ext cx="269648" cy="26264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1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4107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1pPr>
      <a:lvl2pPr marL="0" marR="0" indent="0" algn="ctr" defTabSz="4107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2pPr>
      <a:lvl3pPr marL="0" marR="0" indent="0" algn="ctr" defTabSz="4107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3pPr>
      <a:lvl4pPr marL="0" marR="0" indent="0" algn="ctr" defTabSz="4107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4pPr>
      <a:lvl5pPr marL="0" marR="0" indent="0" algn="ctr" defTabSz="4107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5pPr>
      <a:lvl6pPr marL="0" marR="0" indent="0" algn="ctr" defTabSz="4107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6pPr>
      <a:lvl7pPr marL="0" marR="0" indent="0" algn="ctr" defTabSz="4107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7pPr>
      <a:lvl8pPr marL="0" marR="0" indent="0" algn="ctr" defTabSz="4107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8pPr>
      <a:lvl9pPr marL="0" marR="0" indent="0" algn="ctr" defTabSz="4107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9pPr>
    </p:titleStyle>
    <p:bodyStyle>
      <a:lvl1pPr marL="312512" marR="0" indent="-312512" algn="l" defTabSz="410730" rtl="0" latinLnBrk="0">
        <a:lnSpc>
          <a:spcPct val="100000"/>
        </a:lnSpc>
        <a:spcBef>
          <a:spcPts val="2900"/>
        </a:spcBef>
        <a:spcAft>
          <a:spcPts val="0"/>
        </a:spcAft>
        <a:buClrTx/>
        <a:buSzPct val="145000"/>
        <a:buFontTx/>
        <a:buChar char="•"/>
        <a:tabLst/>
        <a:defRPr sz="2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625024" marR="0" indent="-312512" algn="l" defTabSz="410730" rtl="0" latinLnBrk="0">
        <a:lnSpc>
          <a:spcPct val="100000"/>
        </a:lnSpc>
        <a:spcBef>
          <a:spcPts val="2900"/>
        </a:spcBef>
        <a:spcAft>
          <a:spcPts val="0"/>
        </a:spcAft>
        <a:buClrTx/>
        <a:buSzPct val="145000"/>
        <a:buFontTx/>
        <a:buChar char="•"/>
        <a:tabLst/>
        <a:defRPr sz="2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937535" marR="0" indent="-312512" algn="l" defTabSz="410730" rtl="0" latinLnBrk="0">
        <a:lnSpc>
          <a:spcPct val="100000"/>
        </a:lnSpc>
        <a:spcBef>
          <a:spcPts val="2900"/>
        </a:spcBef>
        <a:spcAft>
          <a:spcPts val="0"/>
        </a:spcAft>
        <a:buClrTx/>
        <a:buSzPct val="145000"/>
        <a:buFontTx/>
        <a:buChar char="•"/>
        <a:tabLst/>
        <a:defRPr sz="2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1250048" marR="0" indent="-312512" algn="l" defTabSz="410730" rtl="0" latinLnBrk="0">
        <a:lnSpc>
          <a:spcPct val="100000"/>
        </a:lnSpc>
        <a:spcBef>
          <a:spcPts val="2900"/>
        </a:spcBef>
        <a:spcAft>
          <a:spcPts val="0"/>
        </a:spcAft>
        <a:buClrTx/>
        <a:buSzPct val="145000"/>
        <a:buFontTx/>
        <a:buChar char="•"/>
        <a:tabLst/>
        <a:defRPr sz="2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1562559" marR="0" indent="-312512" algn="l" defTabSz="410730" rtl="0" latinLnBrk="0">
        <a:lnSpc>
          <a:spcPct val="100000"/>
        </a:lnSpc>
        <a:spcBef>
          <a:spcPts val="2900"/>
        </a:spcBef>
        <a:spcAft>
          <a:spcPts val="0"/>
        </a:spcAft>
        <a:buClrTx/>
        <a:buSzPct val="145000"/>
        <a:buFontTx/>
        <a:buChar char="•"/>
        <a:tabLst/>
        <a:defRPr sz="2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1875071" marR="0" indent="-312512" algn="l" defTabSz="410730" rtl="0" latinLnBrk="0">
        <a:lnSpc>
          <a:spcPct val="100000"/>
        </a:lnSpc>
        <a:spcBef>
          <a:spcPts val="2900"/>
        </a:spcBef>
        <a:spcAft>
          <a:spcPts val="0"/>
        </a:spcAft>
        <a:buClrTx/>
        <a:buSzPct val="145000"/>
        <a:buFontTx/>
        <a:buChar char="•"/>
        <a:tabLst/>
        <a:defRPr sz="2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2187583" marR="0" indent="-312511" algn="l" defTabSz="410730" rtl="0" latinLnBrk="0">
        <a:lnSpc>
          <a:spcPct val="100000"/>
        </a:lnSpc>
        <a:spcBef>
          <a:spcPts val="2900"/>
        </a:spcBef>
        <a:spcAft>
          <a:spcPts val="0"/>
        </a:spcAft>
        <a:buClrTx/>
        <a:buSzPct val="145000"/>
        <a:buFontTx/>
        <a:buChar char="•"/>
        <a:tabLst/>
        <a:defRPr sz="2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2500096" marR="0" indent="-312511" algn="l" defTabSz="410730" rtl="0" latinLnBrk="0">
        <a:lnSpc>
          <a:spcPct val="100000"/>
        </a:lnSpc>
        <a:spcBef>
          <a:spcPts val="2900"/>
        </a:spcBef>
        <a:spcAft>
          <a:spcPts val="0"/>
        </a:spcAft>
        <a:buClrTx/>
        <a:buSzPct val="145000"/>
        <a:buFontTx/>
        <a:buChar char="•"/>
        <a:tabLst/>
        <a:defRPr sz="2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2812607" marR="0" indent="-312511" algn="l" defTabSz="410730" rtl="0" latinLnBrk="0">
        <a:lnSpc>
          <a:spcPct val="100000"/>
        </a:lnSpc>
        <a:spcBef>
          <a:spcPts val="2900"/>
        </a:spcBef>
        <a:spcAft>
          <a:spcPts val="0"/>
        </a:spcAft>
        <a:buClrTx/>
        <a:buSzPct val="145000"/>
        <a:buFontTx/>
        <a:buChar char="•"/>
        <a:tabLst/>
        <a:defRPr sz="2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43026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0" algn="ctr" defTabSz="43026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0" algn="ctr" defTabSz="43026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0" algn="ctr" defTabSz="43026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0" algn="ctr" defTabSz="43026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0" algn="ctr" defTabSz="43026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0" algn="ctr" defTabSz="43026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0" algn="ctr" defTabSz="43026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0" algn="ctr" defTabSz="43026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pasted-image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3586" y="1507235"/>
            <a:ext cx="2869698" cy="191313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9" name="net-04.png"/>
          <p:cNvPicPr>
            <a:picLocks noChangeAspect="1"/>
          </p:cNvPicPr>
          <p:nvPr/>
        </p:nvPicPr>
        <p:blipFill>
          <a:blip r:embed="rId3">
            <a:alphaModFix amt="55000"/>
          </a:blip>
          <a:srcRect r="2592"/>
          <a:stretch>
            <a:fillRect/>
          </a:stretch>
        </p:blipFill>
        <p:spPr>
          <a:xfrm>
            <a:off x="192189" y="34726"/>
            <a:ext cx="9345856" cy="6788379"/>
          </a:xfrm>
          <a:prstGeom prst="rect">
            <a:avLst/>
          </a:prstGeom>
          <a:ln w="12700">
            <a:miter lim="400000"/>
          </a:ln>
        </p:spPr>
      </p:pic>
      <p:pic>
        <p:nvPicPr>
          <p:cNvPr id="120" name="image1.png" descr="Imag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472" y="2390121"/>
            <a:ext cx="558746" cy="82889"/>
          </a:xfrm>
          <a:prstGeom prst="rect">
            <a:avLst/>
          </a:prstGeom>
          <a:ln w="12700">
            <a:miter lim="400000"/>
          </a:ln>
        </p:spPr>
      </p:pic>
      <p:pic>
        <p:nvPicPr>
          <p:cNvPr id="121" name="image2.png" descr="A close up of a sign&#10;&#10;Description automatically generated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5257" y="5242073"/>
            <a:ext cx="2006355" cy="590872"/>
          </a:xfrm>
          <a:prstGeom prst="rect">
            <a:avLst/>
          </a:prstGeom>
          <a:ln w="12700">
            <a:miter lim="400000"/>
          </a:ln>
        </p:spPr>
      </p:pic>
      <p:pic>
        <p:nvPicPr>
          <p:cNvPr id="122" name="image3.png" descr="A picture containing crossword, text&#10;&#10;Description automatically generated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8397" y="1828592"/>
            <a:ext cx="1356438" cy="928606"/>
          </a:xfrm>
          <a:prstGeom prst="rect">
            <a:avLst/>
          </a:prstGeom>
          <a:ln w="12700">
            <a:miter lim="400000"/>
          </a:ln>
        </p:spPr>
      </p:pic>
      <p:sp>
        <p:nvSpPr>
          <p:cNvPr id="123" name="Shape 123"/>
          <p:cNvSpPr/>
          <p:nvPr/>
        </p:nvSpPr>
        <p:spPr>
          <a:xfrm>
            <a:off x="788809" y="2752888"/>
            <a:ext cx="1575614" cy="71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defTabSz="584200">
              <a:defRPr sz="1000">
                <a:latin typeface="Helvetica Light"/>
                <a:ea typeface="Helvetica Light"/>
                <a:cs typeface="Helvetica Light"/>
                <a:sym typeface="Helvetica Light"/>
              </a:defRPr>
            </a:pPr>
            <a:r>
              <a:t>DISCOVER WHAT WE HAVE TO OFFER FOR YOUR NEXT</a:t>
            </a:r>
            <a:br/>
            <a:r>
              <a:rPr b="1">
                <a:latin typeface="+mj-lt"/>
                <a:ea typeface="+mj-ea"/>
                <a:cs typeface="+mj-cs"/>
                <a:sym typeface="Helvetica"/>
              </a:rPr>
              <a:t>BIM PROJECT</a:t>
            </a:r>
          </a:p>
        </p:txBody>
      </p:sp>
      <p:sp>
        <p:nvSpPr>
          <p:cNvPr id="124" name="Shape 124"/>
          <p:cNvSpPr/>
          <p:nvPr/>
        </p:nvSpPr>
        <p:spPr>
          <a:xfrm>
            <a:off x="4261629" y="6201379"/>
            <a:ext cx="1207132" cy="1975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584200">
              <a:lnSpc>
                <a:spcPts val="700"/>
              </a:lnSpc>
              <a:defRPr sz="9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www.cemex.ae</a:t>
            </a:r>
          </a:p>
        </p:txBody>
      </p:sp>
      <p:sp>
        <p:nvSpPr>
          <p:cNvPr id="125" name="Shape 125"/>
          <p:cNvSpPr/>
          <p:nvPr/>
        </p:nvSpPr>
        <p:spPr>
          <a:xfrm>
            <a:off x="3467935" y="6519251"/>
            <a:ext cx="2794519" cy="1787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 defTabSz="584200">
              <a:lnSpc>
                <a:spcPts val="700"/>
              </a:lnSpc>
              <a:defRPr sz="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Copyright © 2020 CEMEX Trademarks Holding Ltd. All rights reserved.</a:t>
            </a:r>
          </a:p>
        </p:txBody>
      </p:sp>
      <p:sp>
        <p:nvSpPr>
          <p:cNvPr id="126" name="Shape 126"/>
          <p:cNvSpPr/>
          <p:nvPr/>
        </p:nvSpPr>
        <p:spPr>
          <a:xfrm flipH="1">
            <a:off x="3135296" y="0"/>
            <a:ext cx="1" cy="6858000"/>
          </a:xfrm>
          <a:prstGeom prst="line">
            <a:avLst/>
          </a:prstGeom>
          <a:ln w="3175">
            <a:solidFill>
              <a:srgbClr val="D9D9D9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27" name="Shape 127"/>
          <p:cNvSpPr/>
          <p:nvPr/>
        </p:nvSpPr>
        <p:spPr>
          <a:xfrm flipH="1">
            <a:off x="6581312" y="0"/>
            <a:ext cx="1" cy="6858000"/>
          </a:xfrm>
          <a:prstGeom prst="line">
            <a:avLst/>
          </a:prstGeom>
          <a:ln w="3175">
            <a:solidFill>
              <a:srgbClr val="D9D9D9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3447177" y="2758893"/>
            <a:ext cx="2794518" cy="25298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000">
                <a:latin typeface="Helvetica Light"/>
                <a:ea typeface="Helvetica Light"/>
                <a:cs typeface="Helvetica Light"/>
                <a:sym typeface="Helvetica Light"/>
              </a:defRPr>
            </a:pPr>
            <a:r>
              <a:t>CEMEX has acknowledged the wave of digital transformation in the AEC (Architectural, Engineering and Construction) Industry through </a:t>
            </a:r>
            <a:r>
              <a:rPr b="1">
                <a:latin typeface="+mj-lt"/>
                <a:ea typeface="+mj-ea"/>
                <a:cs typeface="+mj-cs"/>
                <a:sym typeface="Helvetica"/>
              </a:rPr>
              <a:t>BIM</a:t>
            </a:r>
            <a:r>
              <a:t> (Building Information Modeling). BIM is considered the centerpiece of the construction industry’s digital transformation and it is becoming part of our customer working environment. </a:t>
            </a:r>
          </a:p>
          <a:p>
            <a:pPr>
              <a:defRPr sz="10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  <a:p>
            <a:pPr>
              <a:defRPr sz="1000">
                <a:latin typeface="Helvetica Light"/>
                <a:ea typeface="Helvetica Light"/>
                <a:cs typeface="Helvetica Light"/>
                <a:sym typeface="Helvetica Light"/>
              </a:defRPr>
            </a:pPr>
            <a:r>
              <a:t>This new methodology relies in 3D modeling coupled with data management across the construction project supply-chain and lifecycle. CEMEX has released proprietary digital tools for different application fields, to enhance customers experience with our products and construction solutions in the BIM environment.</a:t>
            </a:r>
          </a:p>
        </p:txBody>
      </p:sp>
      <p:pic>
        <p:nvPicPr>
          <p:cNvPr id="129" name="image4.jpg" descr="Image result for promptis cemex"/>
          <p:cNvPicPr>
            <a:picLocks noChangeAspect="1"/>
          </p:cNvPicPr>
          <p:nvPr/>
        </p:nvPicPr>
        <p:blipFill>
          <a:blip r:embed="rId7"/>
          <a:srcRect l="8062" t="46793" r="48783" b="29024"/>
          <a:stretch>
            <a:fillRect/>
          </a:stretch>
        </p:blipFill>
        <p:spPr>
          <a:xfrm>
            <a:off x="1018014" y="4762043"/>
            <a:ext cx="1117149" cy="357864"/>
          </a:xfrm>
          <a:prstGeom prst="rect">
            <a:avLst/>
          </a:prstGeom>
          <a:ln w="12700">
            <a:miter lim="400000"/>
          </a:ln>
        </p:spPr>
      </p:pic>
      <p:pic>
        <p:nvPicPr>
          <p:cNvPr id="130" name="image4.jpg" descr="Image result for promptis cemex"/>
          <p:cNvPicPr>
            <a:picLocks noChangeAspect="1"/>
          </p:cNvPicPr>
          <p:nvPr/>
        </p:nvPicPr>
        <p:blipFill>
          <a:blip r:embed="rId7"/>
          <a:srcRect l="51943" t="27104" r="4901" b="48713"/>
          <a:stretch>
            <a:fillRect/>
          </a:stretch>
        </p:blipFill>
        <p:spPr>
          <a:xfrm>
            <a:off x="1018014" y="5677025"/>
            <a:ext cx="1117149" cy="357864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Shape 131"/>
          <p:cNvSpPr/>
          <p:nvPr/>
        </p:nvSpPr>
        <p:spPr>
          <a:xfrm>
            <a:off x="300094" y="3979781"/>
            <a:ext cx="2553044" cy="5449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0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t>Fiber reinforced concrete of </a:t>
            </a:r>
          </a:p>
          <a:p>
            <a:pPr>
              <a:defRPr sz="10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t>ultra-high performance that can</a:t>
            </a:r>
          </a:p>
          <a:p>
            <a:pPr>
              <a:defRPr sz="10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t>replace steel reinforcement in concrete.</a:t>
            </a:r>
          </a:p>
        </p:txBody>
      </p:sp>
      <p:sp>
        <p:nvSpPr>
          <p:cNvPr id="132" name="Shape 132"/>
          <p:cNvSpPr/>
          <p:nvPr/>
        </p:nvSpPr>
        <p:spPr>
          <a:xfrm>
            <a:off x="603458" y="5051159"/>
            <a:ext cx="1946316" cy="5449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10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Rapid Hardening concrete that allows workability for up to 90 minutes.</a:t>
            </a:r>
          </a:p>
        </p:txBody>
      </p:sp>
      <p:sp>
        <p:nvSpPr>
          <p:cNvPr id="133" name="Shape 133"/>
          <p:cNvSpPr/>
          <p:nvPr/>
        </p:nvSpPr>
        <p:spPr>
          <a:xfrm>
            <a:off x="573438" y="5996832"/>
            <a:ext cx="2006355" cy="5449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10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100% Ready Mix Concrete solution for Thermal Insulation, it eliminates thermal bridges thus.</a:t>
            </a:r>
          </a:p>
        </p:txBody>
      </p:sp>
      <p:pic>
        <p:nvPicPr>
          <p:cNvPr id="134" name="image5.png" descr="Image result for resilia reinforced by design"/>
          <p:cNvPicPr>
            <a:picLocks noChangeAspect="1"/>
          </p:cNvPicPr>
          <p:nvPr/>
        </p:nvPicPr>
        <p:blipFill>
          <a:blip r:embed="rId8"/>
          <a:srcRect l="20317" t="24843" r="18666" b="30848"/>
          <a:stretch>
            <a:fillRect/>
          </a:stretch>
        </p:blipFill>
        <p:spPr>
          <a:xfrm>
            <a:off x="1083985" y="3668038"/>
            <a:ext cx="985408" cy="357794"/>
          </a:xfrm>
          <a:prstGeom prst="rect">
            <a:avLst/>
          </a:prstGeom>
          <a:ln w="12700">
            <a:miter lim="400000"/>
          </a:ln>
        </p:spPr>
      </p:pic>
      <p:pic>
        <p:nvPicPr>
          <p:cNvPr id="135" name="image6.png" descr="Image result for buildingsmart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30013" y="6129482"/>
            <a:ext cx="1403706" cy="296939"/>
          </a:xfrm>
          <a:prstGeom prst="rect">
            <a:avLst/>
          </a:prstGeom>
          <a:ln w="12700">
            <a:miter lim="400000"/>
          </a:ln>
        </p:spPr>
      </p:pic>
      <p:sp>
        <p:nvSpPr>
          <p:cNvPr id="136" name="Shape 136"/>
          <p:cNvSpPr/>
          <p:nvPr/>
        </p:nvSpPr>
        <p:spPr>
          <a:xfrm>
            <a:off x="4380048" y="5507765"/>
            <a:ext cx="928777" cy="7111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9356" tIns="39356" rIns="39356" bIns="39356" anchor="ctr">
            <a:spAutoFit/>
          </a:bodyPr>
          <a:lstStyle/>
          <a:p>
            <a:pPr defTabSz="452602">
              <a:defRPr sz="1100" b="1">
                <a:latin typeface="Myriad Pro Condensed"/>
                <a:ea typeface="Myriad Pro Condensed"/>
                <a:cs typeface="Myriad Pro Condensed"/>
                <a:sym typeface="Myriad Pro Condensed"/>
              </a:defRPr>
            </a:pPr>
            <a:r>
              <a:t>Contact details</a:t>
            </a:r>
          </a:p>
          <a:p>
            <a:pPr defTabSz="452602">
              <a:defRPr sz="1100">
                <a:latin typeface="Myriad Pro Condensed"/>
                <a:ea typeface="Myriad Pro Condensed"/>
                <a:cs typeface="Myriad Pro Condensed"/>
                <a:sym typeface="Myriad Pro Condensed"/>
              </a:defRPr>
            </a:pPr>
            <a:r>
              <a:t>p: 032 366 78 00</a:t>
            </a:r>
          </a:p>
          <a:p>
            <a:pPr defTabSz="452602">
              <a:defRPr sz="1100">
                <a:latin typeface="Myriad Pro Condensed"/>
                <a:ea typeface="Myriad Pro Condensed"/>
                <a:cs typeface="Myriad Pro Condensed"/>
                <a:sym typeface="Myriad Pro Condensed"/>
              </a:defRPr>
            </a:pPr>
            <a:r>
              <a:t>e: abc@cemex.com</a:t>
            </a:r>
          </a:p>
          <a:p>
            <a:pPr defTabSz="452602">
              <a:defRPr sz="1100">
                <a:latin typeface="Myriad Pro Condensed"/>
                <a:ea typeface="Myriad Pro Condensed"/>
                <a:cs typeface="Myriad Pro Condensed"/>
                <a:sym typeface="Myriad Pro Condensed"/>
              </a:defRPr>
            </a:pPr>
            <a:r>
              <a:t>a: adress</a:t>
            </a:r>
          </a:p>
        </p:txBody>
      </p:sp>
      <p:sp>
        <p:nvSpPr>
          <p:cNvPr id="137" name="Shape 137"/>
          <p:cNvSpPr/>
          <p:nvPr/>
        </p:nvSpPr>
        <p:spPr>
          <a:xfrm>
            <a:off x="7062287" y="2673082"/>
            <a:ext cx="2539158" cy="3180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500">
                <a:latin typeface="Myriad Pro Condensed"/>
                <a:ea typeface="Myriad Pro Condensed"/>
                <a:cs typeface="Myriad Pro Condensed"/>
                <a:sym typeface="Myriad Pro Condensed"/>
              </a:defRPr>
            </a:lvl1pPr>
          </a:lstStyle>
          <a:p>
            <a:r>
              <a:rPr sz="1400" dirty="0"/>
              <a:t>Building Information Modeling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/>
          <p:nvPr/>
        </p:nvSpPr>
        <p:spPr>
          <a:xfrm>
            <a:off x="9039356" y="5693026"/>
            <a:ext cx="602591" cy="552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52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</a:path>
            </a:pathLst>
          </a:custGeom>
          <a:ln w="3175">
            <a:solidFill>
              <a:srgbClr val="7B99C6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145" name="Group 145"/>
          <p:cNvGrpSpPr/>
          <p:nvPr/>
        </p:nvGrpSpPr>
        <p:grpSpPr>
          <a:xfrm>
            <a:off x="818916" y="5680938"/>
            <a:ext cx="704821" cy="618020"/>
            <a:chOff x="0" y="0"/>
            <a:chExt cx="704820" cy="618019"/>
          </a:xfrm>
        </p:grpSpPr>
        <p:sp>
          <p:nvSpPr>
            <p:cNvPr id="141" name="Shape 141"/>
            <p:cNvSpPr/>
            <p:nvPr/>
          </p:nvSpPr>
          <p:spPr>
            <a:xfrm>
              <a:off x="341994" y="107632"/>
              <a:ext cx="291650" cy="510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43" y="17780"/>
                    <a:pt x="86" y="13959"/>
                    <a:pt x="129" y="10139"/>
                  </a:cubicBezTo>
                  <a:lnTo>
                    <a:pt x="10414" y="0"/>
                  </a:lnTo>
                  <a:lnTo>
                    <a:pt x="21600" y="7641"/>
                  </a:lnTo>
                  <a:lnTo>
                    <a:pt x="21600" y="16531"/>
                  </a:lnTo>
                  <a:lnTo>
                    <a:pt x="12214" y="18735"/>
                  </a:lnTo>
                  <a:lnTo>
                    <a:pt x="3471" y="20865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000000"/>
            </a:solidFill>
            <a:ln w="12700" cap="flat">
              <a:solidFill>
                <a:srgbClr val="0000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584200">
                <a:defRPr sz="22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42" name="Shape 142"/>
            <p:cNvSpPr/>
            <p:nvPr/>
          </p:nvSpPr>
          <p:spPr>
            <a:xfrm>
              <a:off x="32285" y="277267"/>
              <a:ext cx="304502" cy="340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4251"/>
                  </a:moveTo>
                  <a:lnTo>
                    <a:pt x="257" y="0"/>
                  </a:lnTo>
                  <a:cubicBezTo>
                    <a:pt x="171" y="4557"/>
                    <a:pt x="86" y="9115"/>
                    <a:pt x="0" y="13672"/>
                  </a:cubicBezTo>
                  <a:lnTo>
                    <a:pt x="21600" y="21600"/>
                  </a:lnTo>
                  <a:lnTo>
                    <a:pt x="21600" y="4251"/>
                  </a:lnTo>
                  <a:close/>
                </a:path>
              </a:pathLst>
            </a:custGeom>
            <a:noFill/>
            <a:ln w="12700" cap="flat">
              <a:solidFill>
                <a:srgbClr val="0000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584200">
                <a:defRPr sz="22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43" name="Shape 143"/>
            <p:cNvSpPr/>
            <p:nvPr/>
          </p:nvSpPr>
          <p:spPr>
            <a:xfrm>
              <a:off x="-1" y="-1"/>
              <a:ext cx="704822" cy="296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7053"/>
                  </a:moveTo>
                  <a:lnTo>
                    <a:pt x="9842" y="21600"/>
                  </a:lnTo>
                  <a:lnTo>
                    <a:pt x="14471" y="3158"/>
                  </a:lnTo>
                  <a:lnTo>
                    <a:pt x="20430" y="19200"/>
                  </a:lnTo>
                  <a:lnTo>
                    <a:pt x="21600" y="19074"/>
                  </a:lnTo>
                  <a:lnTo>
                    <a:pt x="14843" y="379"/>
                  </a:lnTo>
                  <a:lnTo>
                    <a:pt x="5161" y="0"/>
                  </a:lnTo>
                  <a:lnTo>
                    <a:pt x="0" y="17053"/>
                  </a:lnTo>
                  <a:close/>
                </a:path>
              </a:pathLst>
            </a:custGeom>
            <a:noFill/>
            <a:ln w="12700" cap="flat">
              <a:solidFill>
                <a:srgbClr val="0000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584200">
                <a:defRPr sz="22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44" name="Shape 144"/>
            <p:cNvSpPr/>
            <p:nvPr/>
          </p:nvSpPr>
          <p:spPr>
            <a:xfrm rot="10800000" flipH="1">
              <a:off x="82302" y="342632"/>
              <a:ext cx="124704" cy="1576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1" h="21600" extrusionOk="0">
                  <a:moveTo>
                    <a:pt x="0" y="21600"/>
                  </a:moveTo>
                  <a:lnTo>
                    <a:pt x="21524" y="18024"/>
                  </a:lnTo>
                  <a:cubicBezTo>
                    <a:pt x="21600" y="13104"/>
                    <a:pt x="21017" y="4920"/>
                    <a:pt x="21093" y="0"/>
                  </a:cubicBezTo>
                  <a:lnTo>
                    <a:pt x="0" y="6480"/>
                  </a:lnTo>
                  <a:cubicBezTo>
                    <a:pt x="0" y="11520"/>
                    <a:pt x="0" y="16560"/>
                    <a:pt x="0" y="21600"/>
                  </a:cubicBezTo>
                  <a:close/>
                </a:path>
              </a:pathLst>
            </a:custGeom>
            <a:noFill/>
            <a:ln w="12700" cap="flat">
              <a:solidFill>
                <a:srgbClr val="0000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584200">
                <a:defRPr sz="22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46" name="Shape 146"/>
          <p:cNvSpPr/>
          <p:nvPr/>
        </p:nvSpPr>
        <p:spPr>
          <a:xfrm>
            <a:off x="8918364" y="2499136"/>
            <a:ext cx="631414" cy="705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8862"/>
                </a:lnTo>
                <a:lnTo>
                  <a:pt x="21600" y="8862"/>
                </a:lnTo>
                <a:lnTo>
                  <a:pt x="21600" y="21600"/>
                </a:lnTo>
                <a:lnTo>
                  <a:pt x="3591" y="21600"/>
                </a:lnTo>
              </a:path>
            </a:pathLst>
          </a:custGeom>
          <a:ln w="3175">
            <a:solidFill>
              <a:srgbClr val="7B9AC8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7" name="Shape 147"/>
          <p:cNvSpPr/>
          <p:nvPr/>
        </p:nvSpPr>
        <p:spPr>
          <a:xfrm>
            <a:off x="4587104" y="290004"/>
            <a:ext cx="892970" cy="54213"/>
          </a:xfrm>
          <a:prstGeom prst="rect">
            <a:avLst/>
          </a:prstGeom>
          <a:solidFill>
            <a:srgbClr val="F5C35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8" name="Shape 148"/>
          <p:cNvSpPr/>
          <p:nvPr/>
        </p:nvSpPr>
        <p:spPr>
          <a:xfrm>
            <a:off x="1065973" y="276149"/>
            <a:ext cx="892971" cy="54213"/>
          </a:xfrm>
          <a:prstGeom prst="rect">
            <a:avLst/>
          </a:prstGeom>
          <a:solidFill>
            <a:srgbClr val="4274B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9" name="Shape 149"/>
          <p:cNvSpPr/>
          <p:nvPr/>
        </p:nvSpPr>
        <p:spPr>
          <a:xfrm>
            <a:off x="8028354" y="303858"/>
            <a:ext cx="892970" cy="54213"/>
          </a:xfrm>
          <a:prstGeom prst="rect">
            <a:avLst/>
          </a:prstGeom>
          <a:solidFill>
            <a:srgbClr val="7B9AC8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0" name="Shape 150"/>
          <p:cNvSpPr/>
          <p:nvPr/>
        </p:nvSpPr>
        <p:spPr>
          <a:xfrm>
            <a:off x="422199" y="1219980"/>
            <a:ext cx="2144299" cy="2"/>
          </a:xfrm>
          <a:prstGeom prst="line">
            <a:avLst/>
          </a:prstGeom>
          <a:ln w="25400">
            <a:solidFill>
              <a:srgbClr val="4274B5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51" name="Shape 151"/>
          <p:cNvSpPr/>
          <p:nvPr/>
        </p:nvSpPr>
        <p:spPr>
          <a:xfrm>
            <a:off x="7393761" y="1275402"/>
            <a:ext cx="2144298" cy="2"/>
          </a:xfrm>
          <a:prstGeom prst="line">
            <a:avLst/>
          </a:prstGeom>
          <a:ln w="25400">
            <a:solidFill>
              <a:srgbClr val="7B9AC8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52" name="Shape 152"/>
          <p:cNvSpPr/>
          <p:nvPr/>
        </p:nvSpPr>
        <p:spPr>
          <a:xfrm>
            <a:off x="5296887" y="1038930"/>
            <a:ext cx="1222141" cy="1222141"/>
          </a:xfrm>
          <a:prstGeom prst="rect">
            <a:avLst/>
          </a:prstGeom>
          <a:solidFill>
            <a:srgbClr val="F5C355">
              <a:alpha val="15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3" name="Shape 153"/>
          <p:cNvSpPr/>
          <p:nvPr/>
        </p:nvSpPr>
        <p:spPr>
          <a:xfrm>
            <a:off x="7063023" y="1831222"/>
            <a:ext cx="1222140" cy="1222140"/>
          </a:xfrm>
          <a:prstGeom prst="rect">
            <a:avLst/>
          </a:prstGeom>
          <a:solidFill>
            <a:srgbClr val="7B9AC8">
              <a:alpha val="15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4" name="Shape 154"/>
          <p:cNvSpPr/>
          <p:nvPr/>
        </p:nvSpPr>
        <p:spPr>
          <a:xfrm>
            <a:off x="1638703" y="1831222"/>
            <a:ext cx="1222140" cy="1222140"/>
          </a:xfrm>
          <a:prstGeom prst="rect">
            <a:avLst/>
          </a:prstGeom>
          <a:solidFill>
            <a:srgbClr val="4274B5">
              <a:alpha val="15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5" name="Shape 155"/>
          <p:cNvSpPr/>
          <p:nvPr/>
        </p:nvSpPr>
        <p:spPr>
          <a:xfrm>
            <a:off x="4107696" y="3012667"/>
            <a:ext cx="43543" cy="371059"/>
          </a:xfrm>
          <a:prstGeom prst="rect">
            <a:avLst/>
          </a:prstGeom>
          <a:solidFill>
            <a:srgbClr val="F5C35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6" name="Shape 156"/>
          <p:cNvSpPr/>
          <p:nvPr/>
        </p:nvSpPr>
        <p:spPr>
          <a:xfrm>
            <a:off x="4410814" y="3755051"/>
            <a:ext cx="43543" cy="467981"/>
          </a:xfrm>
          <a:prstGeom prst="rect">
            <a:avLst/>
          </a:prstGeom>
          <a:solidFill>
            <a:srgbClr val="F5C35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7" name="Shape 157"/>
          <p:cNvSpPr/>
          <p:nvPr/>
        </p:nvSpPr>
        <p:spPr>
          <a:xfrm>
            <a:off x="4492137" y="4636854"/>
            <a:ext cx="463247" cy="463248"/>
          </a:xfrm>
          <a:prstGeom prst="rect">
            <a:avLst/>
          </a:prstGeom>
          <a:solidFill>
            <a:srgbClr val="F5C355">
              <a:alpha val="15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8" name="Shape 158"/>
          <p:cNvSpPr/>
          <p:nvPr/>
        </p:nvSpPr>
        <p:spPr>
          <a:xfrm>
            <a:off x="3720584" y="3208062"/>
            <a:ext cx="709287" cy="765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345" y="0"/>
                </a:moveTo>
                <a:lnTo>
                  <a:pt x="0" y="0"/>
                </a:lnTo>
                <a:lnTo>
                  <a:pt x="0" y="21600"/>
                </a:lnTo>
                <a:lnTo>
                  <a:pt x="21600" y="21600"/>
                </a:lnTo>
              </a:path>
            </a:pathLst>
          </a:custGeom>
          <a:ln w="3175">
            <a:solidFill>
              <a:srgbClr val="F5C355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9" name="Shape 159"/>
          <p:cNvSpPr/>
          <p:nvPr/>
        </p:nvSpPr>
        <p:spPr>
          <a:xfrm>
            <a:off x="3893125" y="1576228"/>
            <a:ext cx="1040265" cy="821533"/>
          </a:xfrm>
          <a:prstGeom prst="rect">
            <a:avLst/>
          </a:prstGeom>
          <a:ln w="12700">
            <a:solidFill>
              <a:srgbClr val="F5C355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162" name="Group 162"/>
          <p:cNvGrpSpPr/>
          <p:nvPr/>
        </p:nvGrpSpPr>
        <p:grpSpPr>
          <a:xfrm>
            <a:off x="4682607" y="2327941"/>
            <a:ext cx="117591" cy="117593"/>
            <a:chOff x="0" y="0"/>
            <a:chExt cx="117590" cy="117591"/>
          </a:xfrm>
        </p:grpSpPr>
        <p:sp>
          <p:nvSpPr>
            <p:cNvPr id="160" name="Shape 160"/>
            <p:cNvSpPr/>
            <p:nvPr/>
          </p:nvSpPr>
          <p:spPr>
            <a:xfrm>
              <a:off x="0" y="0"/>
              <a:ext cx="117591" cy="117592"/>
            </a:xfrm>
            <a:prstGeom prst="ellipse">
              <a:avLst/>
            </a:prstGeom>
            <a:solidFill>
              <a:srgbClr val="F5C35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5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61" name="Shape 161"/>
            <p:cNvSpPr/>
            <p:nvPr/>
          </p:nvSpPr>
          <p:spPr>
            <a:xfrm>
              <a:off x="31689" y="31689"/>
              <a:ext cx="54213" cy="5421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5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63" name="Shape 163"/>
          <p:cNvSpPr/>
          <p:nvPr/>
        </p:nvSpPr>
        <p:spPr>
          <a:xfrm>
            <a:off x="4697014" y="2388317"/>
            <a:ext cx="2" cy="603750"/>
          </a:xfrm>
          <a:prstGeom prst="line">
            <a:avLst/>
          </a:prstGeom>
          <a:ln w="3175">
            <a:solidFill>
              <a:srgbClr val="F5C355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64" name="Shape 164"/>
          <p:cNvSpPr/>
          <p:nvPr/>
        </p:nvSpPr>
        <p:spPr>
          <a:xfrm>
            <a:off x="845247" y="379664"/>
            <a:ext cx="1334429" cy="2720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1600" b="1" cap="all"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Cemex  tool </a:t>
            </a:r>
          </a:p>
        </p:txBody>
      </p:sp>
      <p:sp>
        <p:nvSpPr>
          <p:cNvPr id="165" name="Shape 165"/>
          <p:cNvSpPr/>
          <p:nvPr/>
        </p:nvSpPr>
        <p:spPr>
          <a:xfrm>
            <a:off x="3978511" y="1247693"/>
            <a:ext cx="2144297" cy="2"/>
          </a:xfrm>
          <a:prstGeom prst="line">
            <a:avLst/>
          </a:prstGeom>
          <a:ln w="25400">
            <a:solidFill>
              <a:srgbClr val="F5C355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grpSp>
        <p:nvGrpSpPr>
          <p:cNvPr id="168" name="Group 168"/>
          <p:cNvGrpSpPr/>
          <p:nvPr/>
        </p:nvGrpSpPr>
        <p:grpSpPr>
          <a:xfrm>
            <a:off x="8867278" y="2383494"/>
            <a:ext cx="117591" cy="117591"/>
            <a:chOff x="0" y="0"/>
            <a:chExt cx="117590" cy="117590"/>
          </a:xfrm>
        </p:grpSpPr>
        <p:sp>
          <p:nvSpPr>
            <p:cNvPr id="166" name="Shape 166"/>
            <p:cNvSpPr/>
            <p:nvPr/>
          </p:nvSpPr>
          <p:spPr>
            <a:xfrm>
              <a:off x="0" y="0"/>
              <a:ext cx="117591" cy="117591"/>
            </a:xfrm>
            <a:prstGeom prst="ellipse">
              <a:avLst/>
            </a:prstGeom>
            <a:solidFill>
              <a:srgbClr val="7B98C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5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67" name="Shape 167"/>
            <p:cNvSpPr/>
            <p:nvPr/>
          </p:nvSpPr>
          <p:spPr>
            <a:xfrm>
              <a:off x="31689" y="31689"/>
              <a:ext cx="54213" cy="5421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5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69" name="Shape 169"/>
          <p:cNvSpPr/>
          <p:nvPr/>
        </p:nvSpPr>
        <p:spPr>
          <a:xfrm>
            <a:off x="7927316" y="3547248"/>
            <a:ext cx="43542" cy="238979"/>
          </a:xfrm>
          <a:prstGeom prst="rect">
            <a:avLst/>
          </a:prstGeom>
          <a:solidFill>
            <a:srgbClr val="7B99C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0" name="Shape 170"/>
          <p:cNvSpPr/>
          <p:nvPr/>
        </p:nvSpPr>
        <p:spPr>
          <a:xfrm>
            <a:off x="7652318" y="4104868"/>
            <a:ext cx="43543" cy="371058"/>
          </a:xfrm>
          <a:prstGeom prst="rect">
            <a:avLst/>
          </a:prstGeom>
          <a:solidFill>
            <a:srgbClr val="7B99C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1" name="Shape 171"/>
          <p:cNvSpPr/>
          <p:nvPr/>
        </p:nvSpPr>
        <p:spPr>
          <a:xfrm>
            <a:off x="8135011" y="4693687"/>
            <a:ext cx="463247" cy="463247"/>
          </a:xfrm>
          <a:prstGeom prst="rect">
            <a:avLst/>
          </a:prstGeom>
          <a:solidFill>
            <a:srgbClr val="7B99C6">
              <a:alpha val="15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2" name="Shape 172"/>
          <p:cNvSpPr/>
          <p:nvPr/>
        </p:nvSpPr>
        <p:spPr>
          <a:xfrm flipV="1">
            <a:off x="8641078" y="3298923"/>
            <a:ext cx="2" cy="238979"/>
          </a:xfrm>
          <a:prstGeom prst="line">
            <a:avLst/>
          </a:prstGeom>
          <a:ln w="3175">
            <a:solidFill>
              <a:srgbClr val="7B9AC8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73" name="Shape 173"/>
          <p:cNvSpPr/>
          <p:nvPr/>
        </p:nvSpPr>
        <p:spPr>
          <a:xfrm>
            <a:off x="7263085" y="3656155"/>
            <a:ext cx="671010" cy="632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524"/>
                </a:lnTo>
                <a:lnTo>
                  <a:pt x="12628" y="21600"/>
                </a:lnTo>
              </a:path>
            </a:pathLst>
          </a:custGeom>
          <a:ln w="3175">
            <a:solidFill>
              <a:srgbClr val="7B99C6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4" name="Shape 174"/>
          <p:cNvSpPr/>
          <p:nvPr/>
        </p:nvSpPr>
        <p:spPr>
          <a:xfrm>
            <a:off x="7265920" y="4499317"/>
            <a:ext cx="708171" cy="12104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75" y="0"/>
                </a:moveTo>
                <a:lnTo>
                  <a:pt x="21600" y="12275"/>
                </a:lnTo>
                <a:lnTo>
                  <a:pt x="0" y="12275"/>
                </a:lnTo>
                <a:lnTo>
                  <a:pt x="0" y="21600"/>
                </a:lnTo>
                <a:lnTo>
                  <a:pt x="11799" y="21600"/>
                </a:lnTo>
              </a:path>
            </a:pathLst>
          </a:custGeom>
          <a:ln w="3175">
            <a:solidFill>
              <a:srgbClr val="7B99C6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5" name="Shape 175"/>
          <p:cNvSpPr/>
          <p:nvPr/>
        </p:nvSpPr>
        <p:spPr>
          <a:xfrm>
            <a:off x="7652318" y="5510012"/>
            <a:ext cx="43543" cy="371059"/>
          </a:xfrm>
          <a:prstGeom prst="rect">
            <a:avLst/>
          </a:prstGeom>
          <a:solidFill>
            <a:srgbClr val="7B99C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6" name="Shape 176"/>
          <p:cNvSpPr/>
          <p:nvPr/>
        </p:nvSpPr>
        <p:spPr>
          <a:xfrm>
            <a:off x="4107696" y="5874563"/>
            <a:ext cx="43543" cy="467983"/>
          </a:xfrm>
          <a:prstGeom prst="rect">
            <a:avLst/>
          </a:prstGeom>
          <a:solidFill>
            <a:srgbClr val="F5C35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7" name="Shape 177"/>
          <p:cNvSpPr/>
          <p:nvPr/>
        </p:nvSpPr>
        <p:spPr>
          <a:xfrm>
            <a:off x="3715546" y="4290512"/>
            <a:ext cx="935514" cy="1817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1600" y="2680"/>
                </a:lnTo>
                <a:lnTo>
                  <a:pt x="0" y="2680"/>
                </a:lnTo>
                <a:lnTo>
                  <a:pt x="0" y="21600"/>
                </a:lnTo>
                <a:lnTo>
                  <a:pt x="9803" y="21600"/>
                </a:lnTo>
              </a:path>
            </a:pathLst>
          </a:custGeom>
          <a:ln w="3175">
            <a:solidFill>
              <a:srgbClr val="F5C355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8" name="Shape 178"/>
          <p:cNvSpPr/>
          <p:nvPr/>
        </p:nvSpPr>
        <p:spPr>
          <a:xfrm>
            <a:off x="791089" y="3312185"/>
            <a:ext cx="43543" cy="371059"/>
          </a:xfrm>
          <a:prstGeom prst="rect">
            <a:avLst/>
          </a:prstGeom>
          <a:solidFill>
            <a:srgbClr val="4274B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9" name="Shape 179"/>
          <p:cNvSpPr/>
          <p:nvPr/>
        </p:nvSpPr>
        <p:spPr>
          <a:xfrm>
            <a:off x="408572" y="4202317"/>
            <a:ext cx="43543" cy="238979"/>
          </a:xfrm>
          <a:prstGeom prst="rect">
            <a:avLst/>
          </a:prstGeom>
          <a:solidFill>
            <a:srgbClr val="4274B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0" name="Shape 180"/>
          <p:cNvSpPr/>
          <p:nvPr/>
        </p:nvSpPr>
        <p:spPr>
          <a:xfrm>
            <a:off x="726310" y="4852542"/>
            <a:ext cx="43543" cy="467983"/>
          </a:xfrm>
          <a:prstGeom prst="rect">
            <a:avLst/>
          </a:prstGeom>
          <a:solidFill>
            <a:srgbClr val="4274B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1" name="Shape 181"/>
          <p:cNvSpPr/>
          <p:nvPr/>
        </p:nvSpPr>
        <p:spPr>
          <a:xfrm>
            <a:off x="1652634" y="5640849"/>
            <a:ext cx="463248" cy="463248"/>
          </a:xfrm>
          <a:prstGeom prst="rect">
            <a:avLst/>
          </a:prstGeom>
          <a:solidFill>
            <a:srgbClr val="4274B5">
              <a:alpha val="15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2" name="Shape 182"/>
          <p:cNvSpPr/>
          <p:nvPr/>
        </p:nvSpPr>
        <p:spPr>
          <a:xfrm>
            <a:off x="1280744" y="2556933"/>
            <a:ext cx="2" cy="690403"/>
          </a:xfrm>
          <a:prstGeom prst="line">
            <a:avLst/>
          </a:prstGeom>
          <a:ln w="3175">
            <a:solidFill>
              <a:srgbClr val="4274B5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83" name="Shape 183"/>
          <p:cNvSpPr/>
          <p:nvPr/>
        </p:nvSpPr>
        <p:spPr>
          <a:xfrm>
            <a:off x="266929" y="3499692"/>
            <a:ext cx="540280" cy="8137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6889" y="21600"/>
                </a:lnTo>
              </a:path>
            </a:pathLst>
          </a:custGeom>
          <a:ln w="3175">
            <a:solidFill>
              <a:srgbClr val="4274B5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4" name="Shape 184"/>
          <p:cNvSpPr/>
          <p:nvPr/>
        </p:nvSpPr>
        <p:spPr>
          <a:xfrm>
            <a:off x="266531" y="4492306"/>
            <a:ext cx="901271" cy="6554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1600" y="5939"/>
                </a:lnTo>
                <a:lnTo>
                  <a:pt x="0" y="5939"/>
                </a:lnTo>
                <a:lnTo>
                  <a:pt x="0" y="21600"/>
                </a:lnTo>
                <a:lnTo>
                  <a:pt x="11701" y="21600"/>
                </a:lnTo>
              </a:path>
            </a:pathLst>
          </a:custGeom>
          <a:ln w="3175">
            <a:solidFill>
              <a:srgbClr val="4274B5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15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5" name="Shape 185"/>
          <p:cNvSpPr/>
          <p:nvPr/>
        </p:nvSpPr>
        <p:spPr>
          <a:xfrm>
            <a:off x="763230" y="6246010"/>
            <a:ext cx="392473" cy="1"/>
          </a:xfrm>
          <a:prstGeom prst="line">
            <a:avLst/>
          </a:prstGeom>
          <a:ln w="3175">
            <a:solidFill>
              <a:srgbClr val="000000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86" name="Shape 186"/>
          <p:cNvSpPr/>
          <p:nvPr/>
        </p:nvSpPr>
        <p:spPr>
          <a:xfrm>
            <a:off x="430339" y="6070889"/>
            <a:ext cx="533231" cy="1"/>
          </a:xfrm>
          <a:prstGeom prst="line">
            <a:avLst/>
          </a:prstGeom>
          <a:ln w="3175">
            <a:solidFill>
              <a:srgbClr val="000000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87" name="Shape 187"/>
          <p:cNvSpPr/>
          <p:nvPr/>
        </p:nvSpPr>
        <p:spPr>
          <a:xfrm>
            <a:off x="430340" y="5885860"/>
            <a:ext cx="595582" cy="1"/>
          </a:xfrm>
          <a:prstGeom prst="line">
            <a:avLst/>
          </a:prstGeom>
          <a:ln w="3175">
            <a:solidFill>
              <a:srgbClr val="000000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88" name="Shape 188"/>
          <p:cNvSpPr/>
          <p:nvPr/>
        </p:nvSpPr>
        <p:spPr>
          <a:xfrm>
            <a:off x="1348665" y="585934"/>
            <a:ext cx="289498" cy="2644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 algn="r">
              <a:defRPr sz="1400"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for</a:t>
            </a:r>
          </a:p>
        </p:txBody>
      </p:sp>
      <p:sp>
        <p:nvSpPr>
          <p:cNvPr id="189" name="Shape 189"/>
          <p:cNvSpPr/>
          <p:nvPr/>
        </p:nvSpPr>
        <p:spPr>
          <a:xfrm>
            <a:off x="838920" y="3296503"/>
            <a:ext cx="1512823" cy="4077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584200">
              <a:lnSpc>
                <a:spcPts val="800"/>
              </a:lnSpc>
              <a:defRPr sz="8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t>SPECIFY THE </a:t>
            </a:r>
            <a:r>
              <a:rPr b="1">
                <a:latin typeface="+mn-lt"/>
                <a:ea typeface="+mn-ea"/>
                <a:cs typeface="+mn-cs"/>
                <a:sym typeface="Helvetica Neue"/>
              </a:rPr>
              <a:t>PHYSICAL</a:t>
            </a:r>
            <a:br>
              <a:rPr b="1">
                <a:latin typeface="+mn-lt"/>
                <a:ea typeface="+mn-ea"/>
                <a:cs typeface="+mn-cs"/>
                <a:sym typeface="Helvetica Neue"/>
              </a:rPr>
            </a:br>
            <a:r>
              <a:rPr b="1">
                <a:latin typeface="+mn-lt"/>
                <a:ea typeface="+mn-ea"/>
                <a:cs typeface="+mn-cs"/>
                <a:sym typeface="Helvetica Neue"/>
              </a:rPr>
              <a:t>AND STRUCTURAL NEEDS </a:t>
            </a:r>
            <a:r>
              <a:t>OF YOUR PROJECT</a:t>
            </a:r>
          </a:p>
        </p:txBody>
      </p:sp>
      <p:sp>
        <p:nvSpPr>
          <p:cNvPr id="190" name="Shape 190"/>
          <p:cNvSpPr/>
          <p:nvPr/>
        </p:nvSpPr>
        <p:spPr>
          <a:xfrm>
            <a:off x="483534" y="4127287"/>
            <a:ext cx="1852130" cy="4081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584200">
              <a:lnSpc>
                <a:spcPts val="800"/>
              </a:lnSpc>
              <a:defRPr sz="8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t>RUN CEMEX’S SPECIAL PLUG-IN TO GENERATE A </a:t>
            </a:r>
            <a:r>
              <a:rPr b="1">
                <a:latin typeface="+mn-lt"/>
                <a:ea typeface="+mn-ea"/>
                <a:cs typeface="+mn-cs"/>
                <a:sym typeface="Helvetica Neue"/>
              </a:rPr>
              <a:t>UNIQUE AND CUSTOMISED SOLUTION</a:t>
            </a:r>
          </a:p>
        </p:txBody>
      </p:sp>
      <p:sp>
        <p:nvSpPr>
          <p:cNvPr id="191" name="Shape 191"/>
          <p:cNvSpPr/>
          <p:nvPr/>
        </p:nvSpPr>
        <p:spPr>
          <a:xfrm>
            <a:off x="804449" y="4820417"/>
            <a:ext cx="1757037" cy="5093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584200">
              <a:lnSpc>
                <a:spcPts val="800"/>
              </a:lnSpc>
              <a:defRPr sz="8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t>AND HAVE YOUR </a:t>
            </a:r>
            <a:r>
              <a:rPr b="1">
                <a:latin typeface="+mn-lt"/>
                <a:ea typeface="+mn-ea"/>
                <a:cs typeface="+mn-cs"/>
                <a:sym typeface="Helvetica Neue"/>
              </a:rPr>
              <a:t>CEMEX OBJECT</a:t>
            </a:r>
            <a:br>
              <a:rPr b="1">
                <a:latin typeface="+mn-lt"/>
                <a:ea typeface="+mn-ea"/>
                <a:cs typeface="+mn-cs"/>
                <a:sym typeface="Helvetica Neue"/>
              </a:rPr>
            </a:br>
            <a:r>
              <a:t>IN YOUR REVIT LIBRARY</a:t>
            </a:r>
            <a:br/>
            <a:r>
              <a:t>READY TO BE ADDED TO</a:t>
            </a:r>
            <a:br/>
            <a:r>
              <a:t>YOUR PROJECT</a:t>
            </a:r>
          </a:p>
        </p:txBody>
      </p:sp>
      <p:sp>
        <p:nvSpPr>
          <p:cNvPr id="192" name="Shape 192"/>
          <p:cNvSpPr/>
          <p:nvPr/>
        </p:nvSpPr>
        <p:spPr>
          <a:xfrm>
            <a:off x="2065960" y="4984560"/>
            <a:ext cx="1" cy="710983"/>
          </a:xfrm>
          <a:prstGeom prst="line">
            <a:avLst/>
          </a:prstGeom>
          <a:ln w="3175">
            <a:solidFill>
              <a:srgbClr val="000000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93" name="Shape 193"/>
          <p:cNvSpPr/>
          <p:nvPr/>
        </p:nvSpPr>
        <p:spPr>
          <a:xfrm>
            <a:off x="1701892" y="5708623"/>
            <a:ext cx="1207133" cy="9157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 defTabSz="584200">
              <a:lnSpc>
                <a:spcPts val="800"/>
              </a:lnSpc>
              <a:defRPr sz="8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CEMEX’s Objects provide performance-based information that can be used to run Multiphysics analysis such as structural, thermal efficiency and acoustic performance.</a:t>
            </a:r>
          </a:p>
        </p:txBody>
      </p:sp>
      <p:sp>
        <p:nvSpPr>
          <p:cNvPr id="194" name="Shape 194"/>
          <p:cNvSpPr/>
          <p:nvPr/>
        </p:nvSpPr>
        <p:spPr>
          <a:xfrm>
            <a:off x="266534" y="5747204"/>
            <a:ext cx="498664" cy="1916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r" defTabSz="584200">
              <a:lnSpc>
                <a:spcPts val="700"/>
              </a:lnSpc>
              <a:defRPr sz="7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WOOD</a:t>
            </a:r>
          </a:p>
        </p:txBody>
      </p:sp>
      <p:sp>
        <p:nvSpPr>
          <p:cNvPr id="195" name="Shape 195"/>
          <p:cNvSpPr/>
          <p:nvPr/>
        </p:nvSpPr>
        <p:spPr>
          <a:xfrm>
            <a:off x="266041" y="5923227"/>
            <a:ext cx="498664" cy="1916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r" defTabSz="584200">
              <a:lnSpc>
                <a:spcPts val="700"/>
              </a:lnSpc>
              <a:defRPr sz="7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GLASS</a:t>
            </a:r>
          </a:p>
        </p:txBody>
      </p:sp>
      <p:sp>
        <p:nvSpPr>
          <p:cNvPr id="196" name="Shape 196"/>
          <p:cNvSpPr/>
          <p:nvPr/>
        </p:nvSpPr>
        <p:spPr>
          <a:xfrm>
            <a:off x="4158269" y="3010922"/>
            <a:ext cx="1948139" cy="4081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584200">
              <a:lnSpc>
                <a:spcPts val="800"/>
              </a:lnSpc>
              <a:defRPr sz="8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t>IMPORT THE SOLICITATION VALUES</a:t>
            </a:r>
            <a:endParaRPr b="1">
              <a:latin typeface="+mn-lt"/>
              <a:ea typeface="+mn-ea"/>
              <a:cs typeface="+mn-cs"/>
              <a:sym typeface="Helvetica Neue"/>
            </a:endParaRPr>
          </a:p>
          <a:p>
            <a:pPr algn="l" defTabSz="584200">
              <a:lnSpc>
                <a:spcPts val="800"/>
              </a:lnSpc>
              <a:defRPr sz="8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t>FROM YOUR STRUCTURAL SOFTWARE</a:t>
            </a:r>
            <a:endParaRPr b="1">
              <a:latin typeface="+mn-lt"/>
              <a:ea typeface="+mn-ea"/>
              <a:cs typeface="+mn-cs"/>
              <a:sym typeface="Helvetica Neue"/>
            </a:endParaRPr>
          </a:p>
          <a:p>
            <a:pPr algn="l" defTabSz="584200">
              <a:lnSpc>
                <a:spcPts val="800"/>
              </a:lnSpc>
              <a:defRPr sz="8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t>TO </a:t>
            </a:r>
            <a:r>
              <a:rPr b="1">
                <a:latin typeface="+mn-lt"/>
                <a:ea typeface="+mn-ea"/>
                <a:cs typeface="+mn-cs"/>
                <a:sym typeface="Helvetica Neue"/>
              </a:rPr>
              <a:t>CEMEX ADD-ON </a:t>
            </a:r>
          </a:p>
        </p:txBody>
      </p:sp>
      <p:sp>
        <p:nvSpPr>
          <p:cNvPr id="197" name="Shape 197"/>
          <p:cNvSpPr/>
          <p:nvPr/>
        </p:nvSpPr>
        <p:spPr>
          <a:xfrm>
            <a:off x="4457077" y="3745974"/>
            <a:ext cx="1852131" cy="5093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584200">
              <a:lnSpc>
                <a:spcPts val="800"/>
              </a:lnSpc>
              <a:defRPr sz="8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t>SELECT THE TYPE OF </a:t>
            </a:r>
            <a:endParaRPr b="1">
              <a:latin typeface="+mn-lt"/>
              <a:ea typeface="+mn-ea"/>
              <a:cs typeface="+mn-cs"/>
              <a:sym typeface="Helvetica Neue"/>
            </a:endParaRPr>
          </a:p>
          <a:p>
            <a:pPr algn="l" defTabSz="584200">
              <a:lnSpc>
                <a:spcPts val="800"/>
              </a:lnSpc>
              <a:defRPr sz="800" b="1">
                <a:latin typeface="+mn-lt"/>
                <a:ea typeface="+mn-ea"/>
                <a:cs typeface="+mn-cs"/>
                <a:sym typeface="Helvetica Neue"/>
              </a:defRPr>
            </a:pPr>
            <a:r>
              <a:t>FIBER-REINFORCED CONCRETE</a:t>
            </a:r>
          </a:p>
          <a:p>
            <a:pPr algn="l" defTabSz="584200">
              <a:lnSpc>
                <a:spcPts val="800"/>
              </a:lnSpc>
              <a:defRPr sz="8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t>YOU WANT TO APPLY TO</a:t>
            </a:r>
            <a:br/>
            <a:r>
              <a:t>RUN THE CALCULATIONS</a:t>
            </a:r>
          </a:p>
        </p:txBody>
      </p:sp>
      <p:sp>
        <p:nvSpPr>
          <p:cNvPr id="198" name="Shape 198"/>
          <p:cNvSpPr/>
          <p:nvPr/>
        </p:nvSpPr>
        <p:spPr>
          <a:xfrm>
            <a:off x="6309207" y="3940557"/>
            <a:ext cx="1" cy="894625"/>
          </a:xfrm>
          <a:prstGeom prst="line">
            <a:avLst/>
          </a:prstGeom>
          <a:ln w="3175">
            <a:solidFill>
              <a:srgbClr val="000000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99" name="Shape 199"/>
          <p:cNvSpPr/>
          <p:nvPr/>
        </p:nvSpPr>
        <p:spPr>
          <a:xfrm flipH="1">
            <a:off x="5239508" y="4835181"/>
            <a:ext cx="1069700" cy="1"/>
          </a:xfrm>
          <a:prstGeom prst="line">
            <a:avLst/>
          </a:prstGeom>
          <a:ln w="3175">
            <a:solidFill>
              <a:srgbClr val="000000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00" name="Shape 200"/>
          <p:cNvSpPr/>
          <p:nvPr/>
        </p:nvSpPr>
        <p:spPr>
          <a:xfrm flipH="1">
            <a:off x="6178841" y="3940557"/>
            <a:ext cx="130369" cy="1"/>
          </a:xfrm>
          <a:prstGeom prst="line">
            <a:avLst/>
          </a:prstGeom>
          <a:ln w="3175">
            <a:solidFill>
              <a:srgbClr val="000000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01" name="Shape 201"/>
          <p:cNvSpPr/>
          <p:nvPr/>
        </p:nvSpPr>
        <p:spPr>
          <a:xfrm>
            <a:off x="4635944" y="4950209"/>
            <a:ext cx="1717963" cy="5093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 defTabSz="584200">
              <a:lnSpc>
                <a:spcPts val="800"/>
              </a:lnSpc>
              <a:defRPr sz="8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is CEMEX’s fiber-reinforced concrete of ultra-high performance to replace steel reinforcement in concrete structures.</a:t>
            </a:r>
          </a:p>
        </p:txBody>
      </p:sp>
      <p:sp>
        <p:nvSpPr>
          <p:cNvPr id="202" name="Shape 202"/>
          <p:cNvSpPr/>
          <p:nvPr/>
        </p:nvSpPr>
        <p:spPr>
          <a:xfrm>
            <a:off x="4156535" y="5863410"/>
            <a:ext cx="1686541" cy="5093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584200">
              <a:lnSpc>
                <a:spcPts val="800"/>
              </a:lnSpc>
              <a:defRPr sz="8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t>AND HAVE VISIBILITY OF ALL THE </a:t>
            </a:r>
            <a:r>
              <a:rPr b="1">
                <a:latin typeface="+mn-lt"/>
                <a:ea typeface="+mn-ea"/>
                <a:cs typeface="+mn-cs"/>
                <a:sym typeface="Helvetica Neue"/>
              </a:rPr>
              <a:t>VALUES AND DIAGRAMS </a:t>
            </a:r>
            <a:r>
              <a:t>WITH THE POSSIBILITY TO PRINT A COMPLETE REPORT</a:t>
            </a:r>
          </a:p>
        </p:txBody>
      </p:sp>
      <p:sp>
        <p:nvSpPr>
          <p:cNvPr id="203" name="Shape 203"/>
          <p:cNvSpPr/>
          <p:nvPr/>
        </p:nvSpPr>
        <p:spPr>
          <a:xfrm>
            <a:off x="7958414" y="3518234"/>
            <a:ext cx="1263714" cy="3061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584200">
              <a:lnSpc>
                <a:spcPts val="800"/>
              </a:lnSpc>
              <a:defRPr sz="8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t>ON THE </a:t>
            </a:r>
            <a:r>
              <a:rPr b="1">
                <a:latin typeface="+mn-lt"/>
                <a:ea typeface="+mn-ea"/>
                <a:cs typeface="+mn-cs"/>
                <a:sym typeface="Helvetica Neue"/>
              </a:rPr>
              <a:t>GANTT CHART </a:t>
            </a:r>
            <a:r>
              <a:t>OF YOUR PROJECT</a:t>
            </a:r>
          </a:p>
        </p:txBody>
      </p:sp>
      <p:sp>
        <p:nvSpPr>
          <p:cNvPr id="204" name="Shape 204"/>
          <p:cNvSpPr/>
          <p:nvPr/>
        </p:nvSpPr>
        <p:spPr>
          <a:xfrm>
            <a:off x="7685927" y="4091191"/>
            <a:ext cx="1997574" cy="4081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584200">
              <a:lnSpc>
                <a:spcPts val="800"/>
              </a:lnSpc>
              <a:defRPr sz="8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t>SPECIFY YOUR CONCRETE-</a:t>
            </a:r>
            <a:br/>
            <a:r>
              <a:t>RELATED TASKS USING </a:t>
            </a:r>
            <a:endParaRPr b="1">
              <a:latin typeface="+mn-lt"/>
              <a:ea typeface="+mn-ea"/>
              <a:cs typeface="+mn-cs"/>
              <a:sym typeface="Helvetica Neue"/>
            </a:endParaRPr>
          </a:p>
          <a:p>
            <a:pPr algn="l" defTabSz="584200">
              <a:lnSpc>
                <a:spcPts val="800"/>
              </a:lnSpc>
              <a:defRPr sz="800" b="1">
                <a:latin typeface="+mn-lt"/>
                <a:ea typeface="+mn-ea"/>
                <a:cs typeface="+mn-cs"/>
                <a:sym typeface="Helvetica Neue"/>
              </a:defRPr>
            </a:pPr>
            <a:r>
              <a:t>CEMEX’S VALUE-ADDED PRODUCTS</a:t>
            </a:r>
          </a:p>
        </p:txBody>
      </p:sp>
      <p:sp>
        <p:nvSpPr>
          <p:cNvPr id="205" name="Shape 205"/>
          <p:cNvSpPr/>
          <p:nvPr/>
        </p:nvSpPr>
        <p:spPr>
          <a:xfrm>
            <a:off x="8212342" y="4743698"/>
            <a:ext cx="1528302" cy="7125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 defTabSz="584200">
              <a:lnSpc>
                <a:spcPts val="800"/>
              </a:lnSpc>
              <a:defRPr sz="8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CEMEX’s Value-Added Products provide self-leveling, self-curing, rapid hardening and other unique performances to optimize tasks during construction.</a:t>
            </a:r>
          </a:p>
        </p:txBody>
      </p:sp>
      <p:sp>
        <p:nvSpPr>
          <p:cNvPr id="206" name="Shape 206"/>
          <p:cNvSpPr/>
          <p:nvPr/>
        </p:nvSpPr>
        <p:spPr>
          <a:xfrm>
            <a:off x="9071047" y="4482817"/>
            <a:ext cx="1" cy="291965"/>
          </a:xfrm>
          <a:prstGeom prst="line">
            <a:avLst/>
          </a:prstGeom>
          <a:ln w="3175">
            <a:solidFill>
              <a:srgbClr val="000000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07" name="Shape 207"/>
          <p:cNvSpPr/>
          <p:nvPr/>
        </p:nvSpPr>
        <p:spPr>
          <a:xfrm>
            <a:off x="7698685" y="5496444"/>
            <a:ext cx="2027208" cy="4077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584200">
              <a:lnSpc>
                <a:spcPts val="800"/>
              </a:lnSpc>
              <a:defRPr sz="8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t>AND HAVE AUTOMATICALLY REFLECTED ON YOUR TIMELINE THE </a:t>
            </a:r>
            <a:r>
              <a:rPr b="1">
                <a:latin typeface="+mn-lt"/>
                <a:ea typeface="+mn-ea"/>
                <a:cs typeface="+mn-cs"/>
                <a:sym typeface="Helvetica Neue"/>
              </a:rPr>
              <a:t>SAVINGS</a:t>
            </a:r>
            <a:r>
              <a:t> GENERATED BY CEMEX PRODUCTS</a:t>
            </a:r>
          </a:p>
        </p:txBody>
      </p:sp>
      <p:grpSp>
        <p:nvGrpSpPr>
          <p:cNvPr id="214" name="Group 214"/>
          <p:cNvGrpSpPr/>
          <p:nvPr/>
        </p:nvGrpSpPr>
        <p:grpSpPr>
          <a:xfrm>
            <a:off x="5863183" y="5788571"/>
            <a:ext cx="424461" cy="512962"/>
            <a:chOff x="0" y="0"/>
            <a:chExt cx="424459" cy="512961"/>
          </a:xfrm>
        </p:grpSpPr>
        <p:sp>
          <p:nvSpPr>
            <p:cNvPr id="208" name="Shape 208"/>
            <p:cNvSpPr/>
            <p:nvPr/>
          </p:nvSpPr>
          <p:spPr>
            <a:xfrm>
              <a:off x="0" y="0"/>
              <a:ext cx="344819" cy="428616"/>
            </a:xfrm>
            <a:prstGeom prst="rect">
              <a:avLst/>
            </a:prstGeom>
            <a:solidFill>
              <a:srgbClr val="FFFFFF"/>
            </a:solidFill>
            <a:ln w="19050" cap="flat">
              <a:solidFill>
                <a:srgbClr val="0000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584200">
                <a:defRPr sz="22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09" name="Shape 209"/>
            <p:cNvSpPr/>
            <p:nvPr/>
          </p:nvSpPr>
          <p:spPr>
            <a:xfrm>
              <a:off x="79641" y="84345"/>
              <a:ext cx="344819" cy="428617"/>
            </a:xfrm>
            <a:prstGeom prst="rect">
              <a:avLst/>
            </a:prstGeom>
            <a:solidFill>
              <a:srgbClr val="FFFFFF"/>
            </a:solidFill>
            <a:ln w="19050" cap="flat">
              <a:solidFill>
                <a:srgbClr val="0000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584200">
                <a:defRPr sz="22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10" name="Shape 210"/>
            <p:cNvSpPr/>
            <p:nvPr/>
          </p:nvSpPr>
          <p:spPr>
            <a:xfrm>
              <a:off x="177667" y="178299"/>
              <a:ext cx="167151" cy="1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211" name="Shape 211"/>
            <p:cNvSpPr/>
            <p:nvPr/>
          </p:nvSpPr>
          <p:spPr>
            <a:xfrm>
              <a:off x="177667" y="242037"/>
              <a:ext cx="167151" cy="1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212" name="Shape 212"/>
            <p:cNvSpPr/>
            <p:nvPr/>
          </p:nvSpPr>
          <p:spPr>
            <a:xfrm>
              <a:off x="178345" y="307579"/>
              <a:ext cx="137312" cy="1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213" name="Shape 213"/>
            <p:cNvSpPr/>
            <p:nvPr/>
          </p:nvSpPr>
          <p:spPr>
            <a:xfrm>
              <a:off x="177667" y="372878"/>
              <a:ext cx="98102" cy="1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pic>
        <p:nvPicPr>
          <p:cNvPr id="215" name="image15.png" descr="A close up of a logo&#10;&#10;Description automatically generated"/>
          <p:cNvPicPr>
            <a:picLocks noChangeAspect="1"/>
          </p:cNvPicPr>
          <p:nvPr/>
        </p:nvPicPr>
        <p:blipFill>
          <a:blip r:embed="rId2"/>
          <a:srcRect l="19223" t="28955" r="18977" b="30704"/>
          <a:stretch>
            <a:fillRect/>
          </a:stretch>
        </p:blipFill>
        <p:spPr>
          <a:xfrm>
            <a:off x="4669290" y="4733633"/>
            <a:ext cx="769140" cy="251024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18" name="Group 218"/>
          <p:cNvGrpSpPr/>
          <p:nvPr/>
        </p:nvGrpSpPr>
        <p:grpSpPr>
          <a:xfrm>
            <a:off x="1285082" y="2474216"/>
            <a:ext cx="117591" cy="117591"/>
            <a:chOff x="0" y="0"/>
            <a:chExt cx="117590" cy="117590"/>
          </a:xfrm>
        </p:grpSpPr>
        <p:sp>
          <p:nvSpPr>
            <p:cNvPr id="216" name="Shape 216"/>
            <p:cNvSpPr/>
            <p:nvPr/>
          </p:nvSpPr>
          <p:spPr>
            <a:xfrm>
              <a:off x="0" y="0"/>
              <a:ext cx="117591" cy="117591"/>
            </a:xfrm>
            <a:prstGeom prst="ellipse">
              <a:avLst/>
            </a:prstGeom>
            <a:solidFill>
              <a:srgbClr val="7B98C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5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17" name="Shape 217"/>
            <p:cNvSpPr/>
            <p:nvPr/>
          </p:nvSpPr>
          <p:spPr>
            <a:xfrm>
              <a:off x="31689" y="31689"/>
              <a:ext cx="54213" cy="5421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5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19" name="Shape 219"/>
          <p:cNvSpPr/>
          <p:nvPr/>
        </p:nvSpPr>
        <p:spPr>
          <a:xfrm>
            <a:off x="264566" y="6111855"/>
            <a:ext cx="498665" cy="2805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r" defTabSz="584200">
              <a:lnSpc>
                <a:spcPts val="700"/>
              </a:lnSpc>
              <a:defRPr sz="7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CEMEX OBJECT</a:t>
            </a:r>
          </a:p>
        </p:txBody>
      </p:sp>
      <p:sp>
        <p:nvSpPr>
          <p:cNvPr id="220" name="Shape 220"/>
          <p:cNvSpPr/>
          <p:nvPr/>
        </p:nvSpPr>
        <p:spPr>
          <a:xfrm>
            <a:off x="4407861" y="392419"/>
            <a:ext cx="1334429" cy="2720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1600" b="1" cap="all"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Cemex  tool </a:t>
            </a:r>
          </a:p>
        </p:txBody>
      </p:sp>
      <p:sp>
        <p:nvSpPr>
          <p:cNvPr id="221" name="Shape 221"/>
          <p:cNvSpPr/>
          <p:nvPr/>
        </p:nvSpPr>
        <p:spPr>
          <a:xfrm>
            <a:off x="4892369" y="585934"/>
            <a:ext cx="289498" cy="2644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 algn="r">
              <a:defRPr sz="1400"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for</a:t>
            </a:r>
          </a:p>
        </p:txBody>
      </p:sp>
      <p:sp>
        <p:nvSpPr>
          <p:cNvPr id="222" name="Shape 222"/>
          <p:cNvSpPr/>
          <p:nvPr/>
        </p:nvSpPr>
        <p:spPr>
          <a:xfrm>
            <a:off x="7859961" y="392644"/>
            <a:ext cx="1334429" cy="2720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1600" b="1" cap="all"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Cemex  tool </a:t>
            </a:r>
          </a:p>
        </p:txBody>
      </p:sp>
      <p:sp>
        <p:nvSpPr>
          <p:cNvPr id="223" name="Shape 223"/>
          <p:cNvSpPr/>
          <p:nvPr/>
        </p:nvSpPr>
        <p:spPr>
          <a:xfrm>
            <a:off x="8363380" y="598914"/>
            <a:ext cx="289498" cy="2644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 algn="r">
              <a:defRPr sz="1400"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for</a:t>
            </a:r>
          </a:p>
        </p:txBody>
      </p:sp>
      <p:pic>
        <p:nvPicPr>
          <p:cNvPr id="224" name="autodesk-revit-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513" y="874267"/>
            <a:ext cx="1157891" cy="297544"/>
          </a:xfrm>
          <a:prstGeom prst="rect">
            <a:avLst/>
          </a:prstGeom>
          <a:ln w="12700">
            <a:miter lim="400000"/>
          </a:ln>
        </p:spPr>
      </p:pic>
      <p:pic>
        <p:nvPicPr>
          <p:cNvPr id="225" name="navisworks-no-year-lockup-stacked-scree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0092" y="838079"/>
            <a:ext cx="1454167" cy="369920"/>
          </a:xfrm>
          <a:prstGeom prst="rect">
            <a:avLst/>
          </a:prstGeom>
          <a:ln w="12700">
            <a:miter lim="400000"/>
          </a:ln>
        </p:spPr>
      </p:pic>
      <p:pic>
        <p:nvPicPr>
          <p:cNvPr id="226" name="image9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2363" y="826220"/>
            <a:ext cx="1485425" cy="393638"/>
          </a:xfrm>
          <a:prstGeom prst="rect">
            <a:avLst/>
          </a:prstGeom>
          <a:ln w="12700">
            <a:miter lim="400000"/>
          </a:ln>
        </p:spPr>
      </p:pic>
      <p:pic>
        <p:nvPicPr>
          <p:cNvPr id="227" name="image1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7838" y="1402288"/>
            <a:ext cx="2342021" cy="1274694"/>
          </a:xfrm>
          <a:prstGeom prst="rect">
            <a:avLst/>
          </a:prstGeom>
          <a:ln w="12700">
            <a:miter lim="400000"/>
          </a:ln>
        </p:spPr>
      </p:pic>
      <p:pic>
        <p:nvPicPr>
          <p:cNvPr id="228" name="image11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9462" y="1387810"/>
            <a:ext cx="2385553" cy="1292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29" name="image7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61569" y="1386085"/>
            <a:ext cx="2384712" cy="1295625"/>
          </a:xfrm>
          <a:prstGeom prst="rect">
            <a:avLst/>
          </a:prstGeom>
          <a:ln w="12700">
            <a:miter lim="400000"/>
          </a:ln>
        </p:spPr>
      </p:pic>
      <p:pic>
        <p:nvPicPr>
          <p:cNvPr id="230" name="pasted-image.pd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70313" y="2893305"/>
            <a:ext cx="1738332" cy="556161"/>
          </a:xfrm>
          <a:prstGeom prst="rect">
            <a:avLst/>
          </a:prstGeom>
          <a:ln w="12700">
            <a:miter lim="400000"/>
          </a:ln>
        </p:spPr>
      </p:pic>
      <p:pic>
        <p:nvPicPr>
          <p:cNvPr id="231" name="pasted-image.pd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68684" y="6013186"/>
            <a:ext cx="1717963" cy="40032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34" name="Group 234"/>
          <p:cNvGrpSpPr/>
          <p:nvPr/>
        </p:nvGrpSpPr>
        <p:grpSpPr>
          <a:xfrm>
            <a:off x="8953457" y="6194983"/>
            <a:ext cx="117591" cy="117593"/>
            <a:chOff x="0" y="0"/>
            <a:chExt cx="117590" cy="117591"/>
          </a:xfrm>
        </p:grpSpPr>
        <p:sp>
          <p:nvSpPr>
            <p:cNvPr id="232" name="Shape 232"/>
            <p:cNvSpPr/>
            <p:nvPr/>
          </p:nvSpPr>
          <p:spPr>
            <a:xfrm>
              <a:off x="0" y="0"/>
              <a:ext cx="117591" cy="117592"/>
            </a:xfrm>
            <a:prstGeom prst="ellipse">
              <a:avLst/>
            </a:prstGeom>
            <a:solidFill>
              <a:srgbClr val="7B98C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5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33" name="Shape 233"/>
            <p:cNvSpPr/>
            <p:nvPr/>
          </p:nvSpPr>
          <p:spPr>
            <a:xfrm>
              <a:off x="31689" y="31689"/>
              <a:ext cx="54213" cy="5421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500">
                  <a:solidFill>
                    <a:srgbClr val="FFFFFF"/>
                  </a:solidFill>
                </a:defRPr>
              </a:pPr>
              <a:endParaRPr/>
            </a:p>
          </p:txBody>
        </p:sp>
      </p:grpSp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3026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3026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3026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3026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334</Words>
  <Application>Microsoft Office PowerPoint</Application>
  <PresentationFormat>A4 Paper (210x297 mm)</PresentationFormat>
  <Paragraphs>42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Helvetica</vt:lpstr>
      <vt:lpstr>Helvetica Light</vt:lpstr>
      <vt:lpstr>Helvetica Neue</vt:lpstr>
      <vt:lpstr>Helvetica Neue Light</vt:lpstr>
      <vt:lpstr>Helvetica Neue Medium</vt:lpstr>
      <vt:lpstr>Helvetica Neue Thin</vt:lpstr>
      <vt:lpstr>Myriad Pro</vt:lpstr>
      <vt:lpstr>Myriad Pro Condensed</vt:lpstr>
      <vt:lpstr>White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Azucena Zaldumbide Aguayo</cp:lastModifiedBy>
  <cp:revision>1</cp:revision>
  <cp:lastPrinted>2020-02-07T15:59:59Z</cp:lastPrinted>
  <dcterms:modified xsi:type="dcterms:W3CDTF">2020-02-07T16:01:53Z</dcterms:modified>
</cp:coreProperties>
</file>