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76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E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FBC852-3B41-45BA-A54A-D967BDA8BA7A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B265E-B1B7-48A4-BF6F-31E9CE320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81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44579F-3B30-4F5C-88DD-CB010DBD2549}" type="slidenum">
              <a:rPr lang="en-US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4450" y="733425"/>
            <a:ext cx="6662738" cy="3748088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0621" y="4725493"/>
            <a:ext cx="4967653" cy="448249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886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9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0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8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ocess&amp;IT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23A0B31C-0F70-426F-B180-0204D3C5BAD5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1713890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23A0B31C-0F70-426F-B180-0204D3C5BAD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8BC6AF38-CD1E-4928-B0E9-BA66D55FB29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3A600AD-F541-4793-8207-D1215956AA8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D9669A2-AE0E-4628-B0AF-5A9820FAC0F3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B31A331-C7BB-4042-B201-864455669FD5}"/>
              </a:ext>
            </a:extLst>
          </p:cNvPr>
          <p:cNvSpPr/>
          <p:nvPr/>
        </p:nvSpPr>
        <p:spPr>
          <a:xfrm>
            <a:off x="10634786" y="3027963"/>
            <a:ext cx="1558642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Heydar </a:t>
            </a:r>
            <a:r>
              <a:rPr lang="en-US" sz="600" kern="1200" baseline="0" noProof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Aliyev </a:t>
            </a: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Center, </a:t>
            </a: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Tahoma" charset="0"/>
                <a:cs typeface="Tahoma" charset="0"/>
              </a:rPr>
              <a:t>Azerbaijan</a:t>
            </a: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 </a:t>
            </a:r>
            <a:endParaRPr lang="en-GB" sz="600" kern="1200" dirty="0">
              <a:solidFill>
                <a:schemeClr val="bg1">
                  <a:lumMod val="7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Process &amp; IT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B6FFD06-96A7-47B8-BA64-E7E17C64205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D12542F-8C4D-4EC4-B453-168CF7D1F23A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1403885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" y="6273800"/>
            <a:ext cx="12192000" cy="5874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10800000">
            <a:off x="0" y="0"/>
            <a:ext cx="12192000" cy="87754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" y="875614"/>
            <a:ext cx="12191999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97600" y="1378800"/>
            <a:ext cx="10944000" cy="3380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 charset="0"/>
              <a:buNone/>
              <a:defRPr sz="1600" b="1" baseline="0">
                <a:solidFill>
                  <a:schemeClr val="tx1"/>
                </a:solidFill>
                <a:latin typeface="+mn-lt"/>
              </a:defRPr>
            </a:lvl1pPr>
            <a:lvl2pPr marL="4000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130000"/>
              <a:buFont typeface="Arial" panose="020B0604020202020204" pitchFamily="34" charset="0"/>
              <a:buChar char="•"/>
              <a:tabLst/>
              <a:defRPr sz="1400" baseline="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dirty="0"/>
              <a:t>Topic 01 (Century Gothic 16, black </a:t>
            </a:r>
            <a:r>
              <a:rPr lang="mr-IN" dirty="0"/>
              <a:t>–</a:t>
            </a:r>
            <a:r>
              <a:rPr lang="en-US" dirty="0"/>
              <a:t> bold)</a:t>
            </a:r>
          </a:p>
          <a:p>
            <a:pPr lvl="1"/>
            <a:r>
              <a:rPr lang="en-US" dirty="0"/>
              <a:t>Subtopic 01 (Century Gothic 14, black)</a:t>
            </a:r>
          </a:p>
          <a:p>
            <a:pPr marL="4000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13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Subtopic 02 (Century Gothic 14, black)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Topic 02 (Century Gothic 16, black </a:t>
            </a:r>
            <a:r>
              <a:rPr lang="mr-IN" dirty="0"/>
              <a:t>–</a:t>
            </a:r>
            <a:r>
              <a:rPr lang="en-US" dirty="0"/>
              <a:t> bold)</a:t>
            </a:r>
          </a:p>
          <a:p>
            <a:pPr lvl="1"/>
            <a:r>
              <a:rPr lang="en-US" dirty="0"/>
              <a:t>Subtopic 01 (Century Gothic 14, black)</a:t>
            </a:r>
          </a:p>
          <a:p>
            <a:pPr marL="4000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13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Subtopic 02 (Century Gothic 14, black)</a:t>
            </a:r>
          </a:p>
          <a:p>
            <a:pPr lvl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2000" y="205200"/>
            <a:ext cx="6094800" cy="52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Agenda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E7AFE1-070F-4670-843F-4FEA0E13E65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0FEEE5-F522-401C-81E6-0C8A536204E9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2683023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0000" y="2923200"/>
            <a:ext cx="11160000" cy="503999"/>
          </a:xfrm>
        </p:spPr>
        <p:txBody>
          <a:bodyPr anchor="ctr">
            <a:noAutofit/>
          </a:bodyPr>
          <a:lstStyle>
            <a:lvl1pPr>
              <a:defRPr sz="2800" b="1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Title (Century Gothic 28, white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539750" y="3445200"/>
            <a:ext cx="11160125" cy="50800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200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/>
              <a:t>Subtitle (Century Gothic 20, light blue)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465600" y="378000"/>
            <a:ext cx="5230800" cy="503999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Main Title (Century Gothic 14, white)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FB04C49-5241-412D-8C3B-11A4A24811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353" y="6250804"/>
            <a:ext cx="1313468" cy="6322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F01D04F-6D18-4FDD-86A0-0FFD85E965BF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2869164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</p:spTree>
    <p:extLst>
      <p:ext uri="{BB962C8B-B14F-4D97-AF65-F5344CB8AC3E}">
        <p14:creationId xmlns:p14="http://schemas.microsoft.com/office/powerpoint/2010/main" val="389258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1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1600" y="1436400"/>
            <a:ext cx="11402412" cy="4582800"/>
          </a:xfrm>
        </p:spPr>
        <p:txBody>
          <a:bodyPr/>
          <a:lstStyle>
            <a:lvl2pPr>
              <a:defRPr>
                <a:solidFill>
                  <a:schemeClr val="tx1"/>
                </a:solidFill>
                <a:latin typeface="+mn-lt"/>
              </a:defRPr>
            </a:lvl2pPr>
            <a:lvl3pPr>
              <a:defRPr>
                <a:solidFill>
                  <a:schemeClr val="tx1"/>
                </a:solidFill>
                <a:latin typeface="+mn-lt"/>
              </a:defRPr>
            </a:lvl3pPr>
            <a:lvl4pPr>
              <a:defRPr baseline="0">
                <a:solidFill>
                  <a:schemeClr val="tx1"/>
                </a:solidFill>
              </a:defRPr>
            </a:lvl4pPr>
          </a:lstStyle>
          <a:p>
            <a:pPr lvl="0"/>
            <a:r>
              <a:rPr lang="en-US" dirty="0"/>
              <a:t>Main Text (Century Gothic 14, black)</a:t>
            </a:r>
          </a:p>
          <a:p>
            <a:pPr lvl="1"/>
            <a:r>
              <a:rPr lang="en-US" dirty="0"/>
              <a:t>Level 1 Bullet (Century Gothic 14, black </a:t>
            </a:r>
            <a:r>
              <a:rPr lang="mr-IN" dirty="0"/>
              <a:t>–</a:t>
            </a:r>
            <a:r>
              <a:rPr lang="en-US" dirty="0"/>
              <a:t> mid blue bullet)</a:t>
            </a:r>
          </a:p>
          <a:p>
            <a:pPr lvl="2"/>
            <a:r>
              <a:rPr lang="en-US" dirty="0"/>
              <a:t>Level 2 Bullet (Century Gothic 14, black </a:t>
            </a:r>
            <a:r>
              <a:rPr lang="mr-IN" dirty="0"/>
              <a:t>–</a:t>
            </a:r>
            <a:r>
              <a:rPr lang="en-US" dirty="0"/>
              <a:t> mid blue double arrow)</a:t>
            </a:r>
          </a:p>
          <a:p>
            <a:pPr lvl="3"/>
            <a:r>
              <a:rPr lang="en-US" dirty="0"/>
              <a:t>Level 3 Bullet (Century Gothic 12, black </a:t>
            </a:r>
            <a:r>
              <a:rPr lang="mr-IN" dirty="0"/>
              <a:t>–</a:t>
            </a:r>
            <a:r>
              <a:rPr lang="en-US" dirty="0"/>
              <a:t>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175798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text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36400"/>
            <a:ext cx="5355200" cy="45828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</a:t>
            </a:r>
            <a:r>
              <a:rPr lang="en-US" kern="0" dirty="0"/>
              <a:t> 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451600" y="1432800"/>
            <a:ext cx="5331600" cy="45828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</a:t>
            </a:r>
            <a:r>
              <a:rPr lang="en-US" kern="0" dirty="0"/>
              <a:t> 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3083089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ion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/>
            <a:r>
              <a:rPr lang="en-US" dirty="0"/>
              <a:t>Title (Century Gothic 24, dark blue – bold)</a:t>
            </a:r>
            <a:endParaRPr lang="es-MX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29200"/>
            <a:ext cx="5355200" cy="478800"/>
          </a:xfrm>
        </p:spPr>
        <p:txBody>
          <a:bodyPr anchor="ctr"/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85200" y="1929600"/>
            <a:ext cx="5355200" cy="40752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451600" y="1429200"/>
            <a:ext cx="5332412" cy="4788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6451600" y="1929600"/>
            <a:ext cx="5332412" cy="40752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1050706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32800"/>
            <a:ext cx="5355200" cy="45864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440400" y="1432800"/>
            <a:ext cx="5343612" cy="471600"/>
          </a:xfrm>
        </p:spPr>
        <p:txBody>
          <a:bodyPr anchor="ctr"/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6440400" y="1965600"/>
            <a:ext cx="5343525" cy="4053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Content (Graph, Table, Image, etc.)</a:t>
            </a:r>
          </a:p>
        </p:txBody>
      </p:sp>
    </p:spTree>
    <p:extLst>
      <p:ext uri="{BB962C8B-B14F-4D97-AF65-F5344CB8AC3E}">
        <p14:creationId xmlns:p14="http://schemas.microsoft.com/office/powerpoint/2010/main" val="4400926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04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40000"/>
            <a:ext cx="5331600" cy="475200"/>
          </a:xfrm>
        </p:spPr>
        <p:txBody>
          <a:bodyPr anchor="ctr"/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 hasCustomPrompt="1"/>
          </p:nvPr>
        </p:nvSpPr>
        <p:spPr>
          <a:xfrm>
            <a:off x="385200" y="1965600"/>
            <a:ext cx="5331600" cy="40536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Content (Graph, Table, Image, etc.)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6505200" y="1440000"/>
            <a:ext cx="5278812" cy="45936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1745245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 hasCustomPrompt="1"/>
          </p:nvPr>
        </p:nvSpPr>
        <p:spPr>
          <a:xfrm>
            <a:off x="385200" y="1429200"/>
            <a:ext cx="11398812" cy="45900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Content (Graph, Table, Image, etc.)</a:t>
            </a:r>
          </a:p>
        </p:txBody>
      </p:sp>
    </p:spTree>
    <p:extLst>
      <p:ext uri="{BB962C8B-B14F-4D97-AF65-F5344CB8AC3E}">
        <p14:creationId xmlns:p14="http://schemas.microsoft.com/office/powerpoint/2010/main" val="642615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000" y="3167391"/>
            <a:ext cx="111600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THANK YOU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A8D64D-970D-4C5E-BB1E-1FB93A403046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3856790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up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000" y="3167391"/>
            <a:ext cx="111600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b="1" dirty="0">
                <a:solidFill>
                  <a:schemeClr val="bg1"/>
                </a:solidFill>
              </a:rPr>
              <a:t>Backup</a:t>
            </a:r>
            <a:r>
              <a:rPr lang="en-US" sz="2800" b="1" baseline="0" dirty="0">
                <a:solidFill>
                  <a:schemeClr val="bg1"/>
                </a:solidFill>
              </a:rPr>
              <a:t> Slides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76DDEB-2A5A-45E8-8962-4A0636E7E6EA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36479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EMEX Go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45E46FDC-E2AA-4F71-B6F8-4A094A5782A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6812405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45E46FDC-E2AA-4F71-B6F8-4A094A5782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923CFB8A-EC96-4A36-9AAF-23B14588E6E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6FB370C-856A-4E28-8D19-00E2091D9A1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F28C6D0-94B5-44C7-AD43-DB909E592767}"/>
              </a:ext>
            </a:extLst>
          </p:cNvPr>
          <p:cNvSpPr/>
          <p:nvPr/>
        </p:nvSpPr>
        <p:spPr>
          <a:xfrm>
            <a:off x="10424161" y="3027965"/>
            <a:ext cx="165224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Faculty of Health Sciences, Spain</a:t>
            </a:r>
            <a:endParaRPr lang="en-GB" sz="600" kern="1200" dirty="0">
              <a:solidFill>
                <a:schemeClr val="bg1">
                  <a:lumMod val="7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95238BC-F057-4D48-A6C7-8B72C5178C67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Rectangle 14"/>
          <p:cNvSpPr/>
          <p:nvPr/>
        </p:nvSpPr>
        <p:spPr>
          <a:xfrm>
            <a:off x="6347792" y="142147"/>
            <a:ext cx="5671931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CEMEX Go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03DA3CD-8D6F-47A6-A618-5F46AD7BD5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F3D8756-4D68-4B8A-868A-FA6887E932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AA646AD6-C39D-43C0-8C01-B30AB40547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6AE071B-C75F-43BF-9C75-313D25FBCC2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834E24-4F03-47A6-95C5-947C4B352FD3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8362847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HR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D4D9F66-A41D-478D-83C5-A2CD8E506A18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3953645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D4D9F66-A41D-478D-83C5-A2CD8E506A1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6DD812ED-7D2A-4145-86F4-60BFDB90F79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053EDC7-1E48-430E-A05A-B96D18286F3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DF4FF2A-A5B4-4806-B1C8-D43D87D587AD}"/>
              </a:ext>
            </a:extLst>
          </p:cNvPr>
          <p:cNvSpPr/>
          <p:nvPr/>
        </p:nvSpPr>
        <p:spPr>
          <a:xfrm>
            <a:off x="10872624" y="3027963"/>
            <a:ext cx="1354863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Hotel Steigenberger, Germany</a:t>
            </a:r>
            <a:endParaRPr lang="en-GB" sz="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364592E-A4B9-40D7-B25E-00E9E422A4E5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dark blue)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OHR</a:t>
            </a:r>
            <a:endParaRPr lang="en-GB" sz="1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BEF0DCC-257A-409D-9F9B-6D55E7DFA8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0030E5A9-863F-4FED-9B03-0A86E9032E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F565DA-0E9E-41C4-AB0A-B7390B2BC04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E714ACA-5423-464A-A9AE-0E796DA40A1D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21723334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lth &amp; Safety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BC99E495-E38F-49FF-8B0C-97B969DB7928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7618847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BC99E495-E38F-49FF-8B0C-97B969DB792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FC6A13E0-AE9C-492B-B8FE-380B4840136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48AEDFF-1164-47B4-849D-90FDD087F88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A1D5D7B-8778-4AB2-9CCE-9CC654D16B0E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17F319ED-9C75-4D90-8D7E-31374790A6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24A81044-42C6-432C-9764-86A3FEBA8BB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6EC9D6B0-CCAD-4230-8C54-781E769F8F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AE994B0-AAF9-48A1-B263-0D7C9B7427C3}"/>
              </a:ext>
            </a:extLst>
          </p:cNvPr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  <a:effectLst/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Health &amp; Safety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F440597-434B-4CB2-A580-DE76D78DBE5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CF58BCC-3007-4530-87A3-2E2D7B6DFF09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40808874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SO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ABAC300-209B-498B-85E7-8FA52D524EA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7934732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ABAC300-209B-498B-85E7-8FA52D524E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FB0ABC69-1E6C-4EF8-8F53-EFED311CE38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6AC7EF4-9458-4E7C-9ABB-BD0AAF0D9E0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70E5402-DC7C-407E-828F-A71B18D51C2C}"/>
              </a:ext>
            </a:extLst>
          </p:cNvPr>
          <p:cNvSpPr/>
          <p:nvPr/>
        </p:nvSpPr>
        <p:spPr>
          <a:xfrm>
            <a:off x="10604500" y="3027964"/>
            <a:ext cx="147190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Hercules Towers, Spain</a:t>
            </a:r>
            <a:endParaRPr lang="en-GB" sz="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CEA44E-8CFB-4459-AAD3-2441B1EB6E4B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EAF872C-27BB-4554-87BC-C35482CA382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F4487BD1-4042-4D65-872E-DB93BFD5582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FE1F258C-A6CF-4BD3-A4DA-95B091E347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dark blue)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CEC798-25DB-4491-9BFF-9FA1B60BFE24}"/>
              </a:ext>
            </a:extLst>
          </p:cNvPr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GSO</a:t>
            </a:r>
            <a:endParaRPr lang="en-GB" sz="1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C8321B1-D5EF-4403-A20B-A0F3E7FC572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9E64BB5-083E-4DA9-A0DE-C9EEFAC87F32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4345742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rp. Comms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E0DA77A3-A251-49D4-8BF7-62F1007488EE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6109840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E0DA77A3-A251-49D4-8BF7-62F1007488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1AC559EF-F665-4AC4-8A0D-227DCE43A39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45C9326-8709-4F29-926F-E8F28866B56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5F4A3B6-47B5-4DF4-A909-48DBF1137815}"/>
              </a:ext>
            </a:extLst>
          </p:cNvPr>
          <p:cNvSpPr/>
          <p:nvPr/>
        </p:nvSpPr>
        <p:spPr>
          <a:xfrm>
            <a:off x="10582772" y="3027963"/>
            <a:ext cx="149363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bg1">
                    <a:lumMod val="65000"/>
                  </a:schemeClr>
                </a:solidFill>
                <a:latin typeface="+mj-lt"/>
                <a:ea typeface="Tahoma" charset="0"/>
                <a:cs typeface="Tahoma" charset="0"/>
              </a:rPr>
              <a:t>Torre Reforma, Mexico</a:t>
            </a:r>
            <a:endParaRPr lang="en-GB" sz="600" kern="1200" dirty="0">
              <a:solidFill>
                <a:schemeClr val="bg1">
                  <a:lumMod val="6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2EB2297-B282-4337-AC61-6A6B666FA98E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Corp. Comms &amp; Public Affairs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51F508B-A862-40B1-8B36-F4CC43B3961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51" y="6250804"/>
            <a:ext cx="1313470" cy="63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109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MO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3987074-8074-4657-A07E-1260F30C59D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4493703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think-cell Slide" r:id="rId4" imgW="421" imgH="423" progId="TCLayout.ActiveDocument.1">
                  <p:embed/>
                </p:oleObj>
              </mc:Choice>
              <mc:Fallback>
                <p:oleObj name="think-cell Slide" r:id="rId4" imgW="421" imgH="423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3987074-8074-4657-A07E-1260F30C59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01358D86-F44C-4839-8810-39B67C0D930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6A47596-BBAD-4037-992D-E9EDBD6639F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75CADFD-3013-48C0-B34D-8421D5592374}"/>
              </a:ext>
            </a:extLst>
          </p:cNvPr>
          <p:cNvSpPr/>
          <p:nvPr/>
        </p:nvSpPr>
        <p:spPr>
          <a:xfrm>
            <a:off x="10249470" y="3027963"/>
            <a:ext cx="182694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bg1">
                    <a:lumMod val="65000"/>
                  </a:schemeClr>
                </a:solidFill>
                <a:latin typeface="+mn-lt"/>
                <a:ea typeface="Tahoma" charset="0"/>
                <a:cs typeface="Tahoma" charset="0"/>
              </a:rPr>
              <a:t>Therapeutic pools, Puerto Rico</a:t>
            </a:r>
            <a:endParaRPr lang="en-GB" sz="600" kern="1200" dirty="0">
              <a:solidFill>
                <a:schemeClr val="bg1">
                  <a:lumMod val="65000"/>
                </a:schemeClr>
              </a:solidFill>
              <a:latin typeface="+mn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3FBAEBA-5F67-423B-8427-6F84F36D07DB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VMO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51F508B-A862-40B1-8B36-F4CC43B3961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51" y="6250804"/>
            <a:ext cx="1313470" cy="632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116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2B11034F-2C83-4B83-8E71-9E89399EF96E}"/>
              </a:ext>
            </a:extLst>
          </p:cNvPr>
          <p:cNvGraphicFramePr>
            <a:graphicFrameLocks noChangeAspect="1"/>
          </p:cNvGraphicFramePr>
          <p:nvPr>
            <p:custDataLst>
              <p:tags r:id="rId22"/>
            </p:custDataLst>
            <p:extLst>
              <p:ext uri="{D42A27DB-BD31-4B8C-83A1-F6EECF244321}">
                <p14:modId xmlns:p14="http://schemas.microsoft.com/office/powerpoint/2010/main" val="349823583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think-cell Slide" r:id="rId23" imgW="421" imgH="423" progId="TCLayout.ActiveDocument.1">
                  <p:embed/>
                </p:oleObj>
              </mc:Choice>
              <mc:Fallback>
                <p:oleObj name="think-cell Slide" r:id="rId23" imgW="421" imgH="42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2B11034F-2C83-4B83-8E71-9E89399EF9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0" y="6606294"/>
            <a:ext cx="12192000" cy="254975"/>
          </a:xfrm>
          <a:prstGeom prst="rect">
            <a:avLst/>
          </a:prstGeom>
          <a:gradFill>
            <a:gsLst>
              <a:gs pos="0">
                <a:srgbClr val="202C44"/>
              </a:gs>
              <a:gs pos="100000">
                <a:srgbClr val="4E5C79"/>
              </a:gs>
            </a:gsLst>
            <a:lin ang="0" scaled="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8A95AC"/>
              </a:solidFill>
              <a:effectLst/>
              <a:uLnTx/>
              <a:uFillTx/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2461" y="6654800"/>
            <a:ext cx="592087" cy="1550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475" y="188913"/>
            <a:ext cx="11412537" cy="10530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5" name="Parallelogram 14"/>
          <p:cNvSpPr/>
          <p:nvPr/>
        </p:nvSpPr>
        <p:spPr>
          <a:xfrm rot="10800000">
            <a:off x="11810009" y="6606286"/>
            <a:ext cx="381989" cy="254979"/>
          </a:xfrm>
          <a:prstGeom prst="parallelogram">
            <a:avLst>
              <a:gd name="adj" fmla="val 43629"/>
            </a:avLst>
          </a:prstGeom>
          <a:solidFill>
            <a:srgbClr val="202C4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 rot="10800000">
            <a:off x="11979143" y="6606284"/>
            <a:ext cx="212850" cy="254980"/>
          </a:xfrm>
          <a:prstGeom prst="rect">
            <a:avLst/>
          </a:prstGeom>
          <a:solidFill>
            <a:srgbClr val="202C4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idx="1"/>
          </p:nvPr>
        </p:nvSpPr>
        <p:spPr>
          <a:xfrm>
            <a:off x="381599" y="1436400"/>
            <a:ext cx="11402413" cy="4582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Main Text (Century Gothic 14, black)</a:t>
            </a:r>
          </a:p>
          <a:p>
            <a:pPr lvl="1"/>
            <a:r>
              <a:rPr lang="en-US" dirty="0"/>
              <a:t>Level 1 Bullet (Century Gothic 14, black </a:t>
            </a:r>
            <a:r>
              <a:rPr lang="mr-IN" dirty="0"/>
              <a:t>–</a:t>
            </a:r>
            <a:r>
              <a:rPr lang="en-US" dirty="0"/>
              <a:t> mid blue bullet)</a:t>
            </a:r>
          </a:p>
          <a:p>
            <a:pPr lvl="2"/>
            <a:r>
              <a:rPr lang="en-US" dirty="0"/>
              <a:t>Level 2 Bullet (Century Gothic 14, black </a:t>
            </a:r>
            <a:r>
              <a:rPr lang="mr-IN" dirty="0"/>
              <a:t>–</a:t>
            </a:r>
            <a:r>
              <a:rPr lang="en-US" dirty="0"/>
              <a:t> mid blue double arrow)</a:t>
            </a:r>
          </a:p>
          <a:p>
            <a:pPr lvl="3"/>
            <a:r>
              <a:rPr lang="en-US" dirty="0"/>
              <a:t>Level 3 Bullet (Century Gothic 12, black </a:t>
            </a:r>
            <a:r>
              <a:rPr lang="mr-IN" dirty="0"/>
              <a:t>–</a:t>
            </a:r>
            <a:r>
              <a:rPr lang="en-US" dirty="0"/>
              <a:t> mid blue circle bullet)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15253" y="6618980"/>
            <a:ext cx="673100" cy="224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A412D38-D103-C04D-8AAB-EF7259E3EBC4}" type="slidenum">
              <a:rPr lang="en-US" sz="860" smtClean="0">
                <a:solidFill>
                  <a:schemeClr val="bg1"/>
                </a:solidFill>
              </a:rPr>
              <a:pPr algn="ctr"/>
              <a:t>‹#›</a:t>
            </a:fld>
            <a:endParaRPr lang="en-US" sz="86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DE7DE4-53E8-4486-BD98-F55720A727A4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©2018, CEMEX International Holding AG. </a:t>
            </a:r>
            <a:r>
              <a:rPr lang="mr-IN" sz="600" dirty="0">
                <a:solidFill>
                  <a:srgbClr val="8A95AC"/>
                </a:solidFill>
                <a:latin typeface="+mn-lt"/>
              </a:rPr>
              <a:t>–</a:t>
            </a:r>
            <a:r>
              <a:rPr lang="en-US" sz="600" dirty="0">
                <a:solidFill>
                  <a:srgbClr val="8A95AC"/>
                </a:solidFill>
                <a:latin typeface="+mn-lt"/>
              </a:rPr>
              <a:t>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94616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marL="0" marR="0" indent="0" algn="l" defTabSz="914400" rtl="0" eaLnBrk="1" fontAlgn="auto" latinLnBrk="0" hangingPunct="1">
        <a:lnSpc>
          <a:spcPct val="100000"/>
        </a:lnSpc>
        <a:spcBef>
          <a:spcPct val="0"/>
        </a:spcBef>
        <a:spcAft>
          <a:spcPts val="300"/>
        </a:spcAft>
        <a:buClrTx/>
        <a:buSzTx/>
        <a:buFontTx/>
        <a:buNone/>
        <a:tabLst/>
        <a:defRPr sz="2400" b="1" kern="1200" baseline="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345FB8"/>
        </a:buClr>
        <a:buSzPct val="130000"/>
        <a:buFont typeface="Arial" panose="020B0604020202020204" pitchFamily="34" charset="0"/>
        <a:buNone/>
        <a:tabLst/>
        <a:defRPr sz="14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00050" marR="0" indent="-285750" algn="l" defTabSz="914400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345FB8"/>
        </a:buClr>
        <a:buSzPct val="130000"/>
        <a:buFont typeface="Arial" panose="020B0604020202020204" pitchFamily="34" charset="0"/>
        <a:buChar char="•"/>
        <a:tabLst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22300" marR="0" indent="-266700" algn="l" defTabSz="914400" rtl="0" eaLnBrk="1" fontAlgn="auto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345FB8"/>
        </a:buClr>
        <a:buSzPct val="100000"/>
        <a:buFont typeface="Tahoma" panose="020B0604030504040204" pitchFamily="34" charset="0"/>
        <a:buChar char="»"/>
        <a:tabLst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901700" marR="0" indent="-279400" algn="l" defTabSz="914400" rtl="0" eaLnBrk="1" fontAlgn="auto" latinLnBrk="0" hangingPunct="1">
        <a:lnSpc>
          <a:spcPct val="100000"/>
        </a:lnSpc>
        <a:spcBef>
          <a:spcPts val="300"/>
        </a:spcBef>
        <a:spcAft>
          <a:spcPts val="0"/>
        </a:spcAft>
        <a:buClr>
          <a:srgbClr val="345FB8"/>
        </a:buClr>
        <a:buSzTx/>
        <a:buFont typeface="Courier New" panose="02070309020205020404" pitchFamily="49" charset="0"/>
        <a:buChar char="o"/>
        <a:tabLst>
          <a:tab pos="3313113" algn="l"/>
        </a:tabLst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>
          <p15:clr>
            <a:srgbClr val="F26B43"/>
          </p15:clr>
        </p15:guide>
        <p15:guide id="2" pos="234">
          <p15:clr>
            <a:srgbClr val="F26B43"/>
          </p15:clr>
        </p15:guide>
        <p15:guide id="3" orient="horz" pos="3793">
          <p15:clr>
            <a:srgbClr val="F26B43"/>
          </p15:clr>
        </p15:guide>
        <p15:guide id="4" pos="742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 bwMode="auto">
          <a:xfrm>
            <a:off x="-6169" y="683695"/>
            <a:ext cx="2411760" cy="5895656"/>
          </a:xfrm>
          <a:prstGeom prst="rect">
            <a:avLst/>
          </a:prstGeom>
          <a:solidFill>
            <a:srgbClr val="3C496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180975" indent="-180975">
              <a:tabLst>
                <a:tab pos="361950" algn="l"/>
              </a:tabLst>
            </a:pPr>
            <a:endParaRPr lang="en-US" b="0" u="sng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-6169" y="-5800"/>
            <a:ext cx="2411760" cy="63456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spc="-20" dirty="0">
                <a:solidFill>
                  <a:schemeClr val="tx1"/>
                </a:solidFill>
              </a:rPr>
              <a:t>DOMUS System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-6170" y="3568943"/>
            <a:ext cx="24117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>
                <a:solidFill>
                  <a:srgbClr val="FFFFFF"/>
                </a:solidFill>
                <a:latin typeface="+mj-lt"/>
              </a:rPr>
              <a:t>CUSTOMER PROFILS</a:t>
            </a:r>
          </a:p>
          <a:p>
            <a:pPr marL="290512" lvl="1" indent="-171450">
              <a:buFont typeface="Wingdings" panose="05000000000000000000" pitchFamily="2" charset="2"/>
              <a:buChar char="§"/>
              <a:tabLst>
                <a:tab pos="292100" algn="l"/>
              </a:tabLst>
            </a:pPr>
            <a:r>
              <a:rPr lang="en-US" sz="1200" dirty="0">
                <a:solidFill>
                  <a:srgbClr val="FFFFFF"/>
                </a:solidFill>
                <a:latin typeface="+mj-lt"/>
              </a:rPr>
              <a:t>Architects </a:t>
            </a:r>
          </a:p>
          <a:p>
            <a:pPr marL="290512" lvl="1" indent="-171450">
              <a:buFont typeface="Wingdings" panose="05000000000000000000" pitchFamily="2" charset="2"/>
              <a:buChar char="§"/>
              <a:tabLst>
                <a:tab pos="292100" algn="l"/>
              </a:tabLst>
            </a:pPr>
            <a:r>
              <a:rPr lang="en-US" sz="1200" dirty="0">
                <a:solidFill>
                  <a:srgbClr val="FFFFFF"/>
                </a:solidFill>
                <a:latin typeface="+mj-lt"/>
              </a:rPr>
              <a:t>Engineers</a:t>
            </a:r>
          </a:p>
          <a:p>
            <a:pPr marL="290512" lvl="1" indent="-171450">
              <a:buFont typeface="Wingdings" panose="05000000000000000000" pitchFamily="2" charset="2"/>
              <a:buChar char="§"/>
              <a:tabLst>
                <a:tab pos="292100" algn="l"/>
              </a:tabLst>
            </a:pPr>
            <a:r>
              <a:rPr lang="en-US" sz="1200" dirty="0">
                <a:solidFill>
                  <a:srgbClr val="FFFFFF"/>
                </a:solidFill>
                <a:latin typeface="+mj-lt"/>
              </a:rPr>
              <a:t>Builders</a:t>
            </a:r>
          </a:p>
          <a:p>
            <a:pPr marL="290512" lvl="1" indent="-171450">
              <a:buFont typeface="Wingdings" panose="05000000000000000000" pitchFamily="2" charset="2"/>
              <a:buChar char="§"/>
              <a:tabLst>
                <a:tab pos="292100" algn="l"/>
              </a:tabLst>
            </a:pPr>
            <a:r>
              <a:rPr lang="en-US" sz="1200" dirty="0">
                <a:solidFill>
                  <a:srgbClr val="FFFFFF"/>
                </a:solidFill>
                <a:latin typeface="+mj-lt"/>
              </a:rPr>
              <a:t>Developers</a:t>
            </a:r>
          </a:p>
          <a:p>
            <a:pPr marL="119062" lvl="1">
              <a:tabLst>
                <a:tab pos="292100" algn="l"/>
              </a:tabLst>
            </a:pPr>
            <a:endParaRPr lang="en-US" sz="1200" dirty="0">
              <a:solidFill>
                <a:srgbClr val="FFFFFF"/>
              </a:solidFill>
              <a:latin typeface="+mj-lt"/>
            </a:endParaRPr>
          </a:p>
          <a:p>
            <a:pPr lvl="0"/>
            <a:r>
              <a:rPr lang="en-US" b="1" u="sng" dirty="0">
                <a:solidFill>
                  <a:srgbClr val="FFFFFF"/>
                </a:solidFill>
              </a:rPr>
              <a:t>APPLICATIONS</a:t>
            </a:r>
          </a:p>
          <a:p>
            <a:pPr marL="119062" lvl="1">
              <a:tabLst>
                <a:tab pos="292100" algn="l"/>
              </a:tabLst>
            </a:pPr>
            <a:endParaRPr lang="en-US" sz="1200" dirty="0">
              <a:solidFill>
                <a:srgbClr val="FFFFFF"/>
              </a:solidFill>
              <a:latin typeface="+mj-lt"/>
            </a:endParaRPr>
          </a:p>
          <a:p>
            <a:pPr marL="290512" lvl="1" indent="-171450">
              <a:buFont typeface="Wingdings" panose="05000000000000000000" pitchFamily="2" charset="2"/>
              <a:buChar char="§"/>
              <a:tabLst>
                <a:tab pos="292100" algn="l"/>
              </a:tabLst>
            </a:pPr>
            <a:r>
              <a:rPr lang="en-US" sz="1200" dirty="0">
                <a:solidFill>
                  <a:srgbClr val="FFFFFF"/>
                </a:solidFill>
                <a:latin typeface="+mj-lt"/>
              </a:rPr>
              <a:t>low income housing governments, </a:t>
            </a:r>
          </a:p>
          <a:p>
            <a:pPr marL="290512" lvl="1" indent="-171450">
              <a:buFont typeface="Wingdings" panose="05000000000000000000" pitchFamily="2" charset="2"/>
              <a:buChar char="§"/>
              <a:tabLst>
                <a:tab pos="292100" algn="l"/>
              </a:tabLst>
            </a:pPr>
            <a:r>
              <a:rPr lang="en-US" sz="1200" dirty="0">
                <a:solidFill>
                  <a:srgbClr val="FFFFFF"/>
                </a:solidFill>
                <a:latin typeface="+mj-lt"/>
              </a:rPr>
              <a:t>emergency shelters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6170" y="2177274"/>
            <a:ext cx="24117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en-US" sz="1600" b="1" u="sng" dirty="0">
                <a:solidFill>
                  <a:schemeClr val="bg1"/>
                </a:solidFill>
                <a:latin typeface="+mj-lt"/>
              </a:rPr>
              <a:t>VALUE PROPOSITION</a:t>
            </a:r>
          </a:p>
          <a:p>
            <a:pPr marL="114300"/>
            <a:r>
              <a:rPr lang="en-US" sz="1200" dirty="0">
                <a:solidFill>
                  <a:srgbClr val="FFFFFF"/>
                </a:solidFill>
                <a:latin typeface="+mj-lt"/>
              </a:rPr>
              <a:t>Unique modular system made of concrete that can be easily handled and assembled by only 2 workers rapidly.</a:t>
            </a:r>
          </a:p>
          <a:p>
            <a:pPr marL="285750" indent="-171450">
              <a:buFont typeface="Wingdings" pitchFamily="2" charset="2"/>
              <a:buChar char="§"/>
            </a:pPr>
            <a:endParaRPr lang="en-US" sz="1200" dirty="0">
              <a:solidFill>
                <a:srgbClr val="FFFFFF"/>
              </a:solidFill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-6169" y="778351"/>
            <a:ext cx="2411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u="sng" dirty="0">
                <a:solidFill>
                  <a:schemeClr val="bg1"/>
                </a:solidFill>
                <a:latin typeface="+mj-lt"/>
              </a:rPr>
              <a:t>TECHNOLOGY </a:t>
            </a:r>
          </a:p>
          <a:p>
            <a:r>
              <a:rPr lang="en-US" sz="1200" dirty="0">
                <a:solidFill>
                  <a:srgbClr val="FFFFFF"/>
                </a:solidFill>
                <a:latin typeface="+mj-lt"/>
              </a:rPr>
              <a:t>Modular Lightweight Construction offering a competitive alternative against wood &amp; steel.</a:t>
            </a:r>
          </a:p>
        </p:txBody>
      </p:sp>
      <p:sp>
        <p:nvSpPr>
          <p:cNvPr id="23" name="Rounded Rectangle 22"/>
          <p:cNvSpPr/>
          <p:nvPr/>
        </p:nvSpPr>
        <p:spPr bwMode="auto">
          <a:xfrm>
            <a:off x="38100" y="5897366"/>
            <a:ext cx="2295525" cy="617998"/>
          </a:xfrm>
          <a:prstGeom prst="roundRect">
            <a:avLst>
              <a:gd name="adj" fmla="val 4364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180975" indent="-180975">
              <a:buFont typeface="Wingdings" pitchFamily="2" charset="2"/>
              <a:buChar char="§"/>
            </a:pPr>
            <a:endParaRPr lang="en-US" sz="1200" b="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24" name="Picture 23" descr="Resilia_Logo_RGB_slogan-en.png">
            <a:extLst>
              <a:ext uri="{FF2B5EF4-FFF2-40B4-BE49-F238E27FC236}">
                <a16:creationId xmlns:a16="http://schemas.microsoft.com/office/drawing/2014/main" id="{59311293-BDB7-4E49-A00A-19919FFB343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5302" y="6010153"/>
            <a:ext cx="734327" cy="225947"/>
          </a:xfrm>
          <a:prstGeom prst="rect">
            <a:avLst/>
          </a:prstGeom>
        </p:spPr>
      </p:pic>
      <p:sp>
        <p:nvSpPr>
          <p:cNvPr id="26" name="TextBox 73">
            <a:extLst>
              <a:ext uri="{FF2B5EF4-FFF2-40B4-BE49-F238E27FC236}">
                <a16:creationId xmlns:a16="http://schemas.microsoft.com/office/drawing/2014/main" id="{829FB797-756B-4171-93E1-879E13BA60F1}"/>
              </a:ext>
            </a:extLst>
          </p:cNvPr>
          <p:cNvSpPr txBox="1"/>
          <p:nvPr/>
        </p:nvSpPr>
        <p:spPr>
          <a:xfrm>
            <a:off x="713314" y="6249448"/>
            <a:ext cx="1215571" cy="29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4229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8459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32689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76919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21148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65378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09607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53837" algn="l" defTabSz="1088459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20" b="1" i="1" dirty="0">
                <a:solidFill>
                  <a:srgbClr val="003E7E"/>
                </a:solidFill>
                <a:cs typeface="Arial" pitchFamily="34" charset="0"/>
              </a:rPr>
              <a:t>Lightweight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E047AF85-86A5-40AD-BCF5-277487392E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7556" y="3097084"/>
            <a:ext cx="2498951" cy="340501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92B4F08-BB64-4FBA-AD1E-59BC1CC5BC9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4343" y="3098801"/>
            <a:ext cx="2471422" cy="3405016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283E759A-2BD5-4727-A5D3-BA313F608EA4}"/>
              </a:ext>
            </a:extLst>
          </p:cNvPr>
          <p:cNvGrpSpPr/>
          <p:nvPr/>
        </p:nvGrpSpPr>
        <p:grpSpPr>
          <a:xfrm>
            <a:off x="2462962" y="142147"/>
            <a:ext cx="5188209" cy="2859965"/>
            <a:chOff x="9859222" y="8420100"/>
            <a:chExt cx="9706610" cy="5295900"/>
          </a:xfrm>
        </p:grpSpPr>
        <p:pic>
          <p:nvPicPr>
            <p:cNvPr id="34" name="Picture 33" descr="DQWH2807.JPG">
              <a:extLst>
                <a:ext uri="{FF2B5EF4-FFF2-40B4-BE49-F238E27FC236}">
                  <a16:creationId xmlns:a16="http://schemas.microsoft.com/office/drawing/2014/main" id="{2D957D5E-1380-4610-B69A-1A6066C017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rcRect l="8149" r="14074"/>
            <a:stretch>
              <a:fillRect/>
            </a:stretch>
          </p:blipFill>
          <p:spPr>
            <a:xfrm>
              <a:off x="9859222" y="8420100"/>
              <a:ext cx="3089275" cy="5295900"/>
            </a:xfrm>
            <a:prstGeom prst="rect">
              <a:avLst/>
            </a:prstGeom>
          </p:spPr>
        </p:pic>
        <p:pic>
          <p:nvPicPr>
            <p:cNvPr id="35" name="Picture 34" descr="NABU6538.JPG">
              <a:extLst>
                <a:ext uri="{FF2B5EF4-FFF2-40B4-BE49-F238E27FC236}">
                  <a16:creationId xmlns:a16="http://schemas.microsoft.com/office/drawing/2014/main" id="{029922A8-9476-40F4-B7A1-E96FFD5CDC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rcRect l="11852" r="9629"/>
            <a:stretch>
              <a:fillRect/>
            </a:stretch>
          </p:blipFill>
          <p:spPr>
            <a:xfrm>
              <a:off x="13182600" y="8420100"/>
              <a:ext cx="3118697" cy="5295900"/>
            </a:xfrm>
            <a:prstGeom prst="rect">
              <a:avLst/>
            </a:prstGeom>
          </p:spPr>
        </p:pic>
        <p:pic>
          <p:nvPicPr>
            <p:cNvPr id="36" name="Picture 35" descr="NKCY1600.JPG">
              <a:extLst>
                <a:ext uri="{FF2B5EF4-FFF2-40B4-BE49-F238E27FC236}">
                  <a16:creationId xmlns:a16="http://schemas.microsoft.com/office/drawing/2014/main" id="{F688535E-C7E7-4969-9EDC-1A7DEB9E7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rcRect l="9630" r="14074"/>
            <a:stretch>
              <a:fillRect/>
            </a:stretch>
          </p:blipFill>
          <p:spPr>
            <a:xfrm>
              <a:off x="16535400" y="8420100"/>
              <a:ext cx="3030432" cy="5295900"/>
            </a:xfrm>
            <a:prstGeom prst="rect">
              <a:avLst/>
            </a:prstGeom>
          </p:spPr>
        </p:pic>
      </p:grpSp>
      <p:pic>
        <p:nvPicPr>
          <p:cNvPr id="37" name="Picture 36">
            <a:extLst>
              <a:ext uri="{FF2B5EF4-FFF2-40B4-BE49-F238E27FC236}">
                <a16:creationId xmlns:a16="http://schemas.microsoft.com/office/drawing/2014/main" id="{6E89020F-B654-42FD-ADCB-2395D38974D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8" b="18047"/>
          <a:stretch>
            <a:fillRect/>
          </a:stretch>
        </p:blipFill>
        <p:spPr>
          <a:xfrm>
            <a:off x="7737731" y="1651000"/>
            <a:ext cx="4416169" cy="48939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1055AC-A3B6-4D86-971C-AA80D195ECC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67786" y="36545"/>
            <a:ext cx="3257108" cy="149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61220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Custom Design">
  <a:themeElements>
    <a:clrScheme name="CEMEX">
      <a:dk1>
        <a:srgbClr val="000000"/>
      </a:dk1>
      <a:lt1>
        <a:srgbClr val="FFFFFF"/>
      </a:lt1>
      <a:dk2>
        <a:srgbClr val="1E386E"/>
      </a:dk2>
      <a:lt2>
        <a:srgbClr val="345FB8"/>
      </a:lt2>
      <a:accent1>
        <a:srgbClr val="41276C"/>
      </a:accent1>
      <a:accent2>
        <a:srgbClr val="BE223C"/>
      </a:accent2>
      <a:accent3>
        <a:srgbClr val="16A085"/>
      </a:accent3>
      <a:accent4>
        <a:srgbClr val="A8D177"/>
      </a:accent4>
      <a:accent5>
        <a:srgbClr val="FEA045"/>
      </a:accent5>
      <a:accent6>
        <a:srgbClr val="FFD34C"/>
      </a:accent6>
      <a:hlink>
        <a:srgbClr val="003875"/>
      </a:hlink>
      <a:folHlink>
        <a:srgbClr val="3FA9F5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9" id="{67A93493-4F2B-4F9A-8A7F-D8328F7DED69}" vid="{D7AC2A76-1811-4224-A75C-C7C884B9BB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CemexTemplate2017</Template>
  <TotalTime>9</TotalTime>
  <Words>52</Words>
  <Application>Microsoft Office PowerPoint</Application>
  <PresentationFormat>Widescreen</PresentationFormat>
  <Paragraphs>17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Century Gothic</vt:lpstr>
      <vt:lpstr>Courier New</vt:lpstr>
      <vt:lpstr>Tahoma</vt:lpstr>
      <vt:lpstr>Verdana</vt:lpstr>
      <vt:lpstr>Wingdings</vt:lpstr>
      <vt:lpstr>Custom Design</vt:lpstr>
      <vt:lpstr>think-cell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2</cp:revision>
  <dcterms:created xsi:type="dcterms:W3CDTF">2019-04-08T13:55:51Z</dcterms:created>
  <dcterms:modified xsi:type="dcterms:W3CDTF">2020-06-16T11:48:01Z</dcterms:modified>
</cp:coreProperties>
</file>