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21"/>
  </p:notesMasterIdLst>
  <p:sldIdLst>
    <p:sldId id="315" r:id="rId2"/>
    <p:sldId id="303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30" r:id="rId17"/>
    <p:sldId id="331" r:id="rId18"/>
    <p:sldId id="332" r:id="rId19"/>
    <p:sldId id="333" r:id="rId20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  <a:srgbClr val="2F5597"/>
    <a:srgbClr val="262626"/>
    <a:srgbClr val="B4C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87" autoAdjust="0"/>
    <p:restoredTop sz="94674" autoAdjust="0"/>
  </p:normalViewPr>
  <p:slideViewPr>
    <p:cSldViewPr snapToGrid="0">
      <p:cViewPr varScale="1">
        <p:scale>
          <a:sx n="74" d="100"/>
          <a:sy n="74" d="100"/>
        </p:scale>
        <p:origin x="43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andre Guerini" userId="c20e0a589c0042a2" providerId="ADAL" clId="{317C3536-3823-4F73-80C5-BC60CDB54A57}"/>
    <pc:docChg chg="delSld">
      <pc:chgData name="Alexandre Guerini" userId="c20e0a589c0042a2" providerId="ADAL" clId="{317C3536-3823-4F73-80C5-BC60CDB54A57}" dt="2020-06-16T06:53:48.673" v="54" actId="47"/>
      <pc:docMkLst>
        <pc:docMk/>
      </pc:docMkLst>
      <pc:sldChg chg="del">
        <pc:chgData name="Alexandre Guerini" userId="c20e0a589c0042a2" providerId="ADAL" clId="{317C3536-3823-4F73-80C5-BC60CDB54A57}" dt="2020-06-16T06:52:35.846" v="8" actId="47"/>
        <pc:sldMkLst>
          <pc:docMk/>
          <pc:sldMk cId="29025431" sldId="258"/>
        </pc:sldMkLst>
      </pc:sldChg>
      <pc:sldChg chg="del">
        <pc:chgData name="Alexandre Guerini" userId="c20e0a589c0042a2" providerId="ADAL" clId="{317C3536-3823-4F73-80C5-BC60CDB54A57}" dt="2020-06-16T06:52:42.702" v="10" actId="47"/>
        <pc:sldMkLst>
          <pc:docMk/>
          <pc:sldMk cId="281837501" sldId="265"/>
        </pc:sldMkLst>
      </pc:sldChg>
      <pc:sldChg chg="del">
        <pc:chgData name="Alexandre Guerini" userId="c20e0a589c0042a2" providerId="ADAL" clId="{317C3536-3823-4F73-80C5-BC60CDB54A57}" dt="2020-06-16T06:53:41.772" v="43" actId="47"/>
        <pc:sldMkLst>
          <pc:docMk/>
          <pc:sldMk cId="1536468068" sldId="266"/>
        </pc:sldMkLst>
      </pc:sldChg>
      <pc:sldChg chg="del">
        <pc:chgData name="Alexandre Guerini" userId="c20e0a589c0042a2" providerId="ADAL" clId="{317C3536-3823-4F73-80C5-BC60CDB54A57}" dt="2020-06-16T06:53:09.940" v="26" actId="47"/>
        <pc:sldMkLst>
          <pc:docMk/>
          <pc:sldMk cId="3262487976" sldId="267"/>
        </pc:sldMkLst>
      </pc:sldChg>
      <pc:sldChg chg="del">
        <pc:chgData name="Alexandre Guerini" userId="c20e0a589c0042a2" providerId="ADAL" clId="{317C3536-3823-4F73-80C5-BC60CDB54A57}" dt="2020-06-16T06:53:19.914" v="36" actId="47"/>
        <pc:sldMkLst>
          <pc:docMk/>
          <pc:sldMk cId="728581458" sldId="269"/>
        </pc:sldMkLst>
      </pc:sldChg>
      <pc:sldChg chg="del">
        <pc:chgData name="Alexandre Guerini" userId="c20e0a589c0042a2" providerId="ADAL" clId="{317C3536-3823-4F73-80C5-BC60CDB54A57}" dt="2020-06-16T06:52:58.568" v="20" actId="47"/>
        <pc:sldMkLst>
          <pc:docMk/>
          <pc:sldMk cId="692732284" sldId="270"/>
        </pc:sldMkLst>
      </pc:sldChg>
      <pc:sldChg chg="del">
        <pc:chgData name="Alexandre Guerini" userId="c20e0a589c0042a2" providerId="ADAL" clId="{317C3536-3823-4F73-80C5-BC60CDB54A57}" dt="2020-06-16T06:52:42.068" v="9" actId="47"/>
        <pc:sldMkLst>
          <pc:docMk/>
          <pc:sldMk cId="648260462" sldId="272"/>
        </pc:sldMkLst>
      </pc:sldChg>
      <pc:sldChg chg="del">
        <pc:chgData name="Alexandre Guerini" userId="c20e0a589c0042a2" providerId="ADAL" clId="{317C3536-3823-4F73-80C5-BC60CDB54A57}" dt="2020-06-16T06:52:43.395" v="11" actId="47"/>
        <pc:sldMkLst>
          <pc:docMk/>
          <pc:sldMk cId="2654713241" sldId="273"/>
        </pc:sldMkLst>
      </pc:sldChg>
      <pc:sldChg chg="del">
        <pc:chgData name="Alexandre Guerini" userId="c20e0a589c0042a2" providerId="ADAL" clId="{317C3536-3823-4F73-80C5-BC60CDB54A57}" dt="2020-06-16T06:52:44.167" v="12" actId="47"/>
        <pc:sldMkLst>
          <pc:docMk/>
          <pc:sldMk cId="2199800510" sldId="274"/>
        </pc:sldMkLst>
      </pc:sldChg>
      <pc:sldChg chg="del">
        <pc:chgData name="Alexandre Guerini" userId="c20e0a589c0042a2" providerId="ADAL" clId="{317C3536-3823-4F73-80C5-BC60CDB54A57}" dt="2020-06-16T06:52:44.833" v="13" actId="47"/>
        <pc:sldMkLst>
          <pc:docMk/>
          <pc:sldMk cId="147297315" sldId="275"/>
        </pc:sldMkLst>
      </pc:sldChg>
      <pc:sldChg chg="del">
        <pc:chgData name="Alexandre Guerini" userId="c20e0a589c0042a2" providerId="ADAL" clId="{317C3536-3823-4F73-80C5-BC60CDB54A57}" dt="2020-06-16T06:52:46.267" v="14" actId="47"/>
        <pc:sldMkLst>
          <pc:docMk/>
          <pc:sldMk cId="611041550" sldId="276"/>
        </pc:sldMkLst>
      </pc:sldChg>
      <pc:sldChg chg="del">
        <pc:chgData name="Alexandre Guerini" userId="c20e0a589c0042a2" providerId="ADAL" clId="{317C3536-3823-4F73-80C5-BC60CDB54A57}" dt="2020-06-16T06:52:51.247" v="15" actId="47"/>
        <pc:sldMkLst>
          <pc:docMk/>
          <pc:sldMk cId="119295043" sldId="277"/>
        </pc:sldMkLst>
      </pc:sldChg>
      <pc:sldChg chg="del">
        <pc:chgData name="Alexandre Guerini" userId="c20e0a589c0042a2" providerId="ADAL" clId="{317C3536-3823-4F73-80C5-BC60CDB54A57}" dt="2020-06-16T06:52:52.441" v="16" actId="47"/>
        <pc:sldMkLst>
          <pc:docMk/>
          <pc:sldMk cId="15644726" sldId="278"/>
        </pc:sldMkLst>
      </pc:sldChg>
      <pc:sldChg chg="del">
        <pc:chgData name="Alexandre Guerini" userId="c20e0a589c0042a2" providerId="ADAL" clId="{317C3536-3823-4F73-80C5-BC60CDB54A57}" dt="2020-06-16T06:52:53.683" v="17" actId="47"/>
        <pc:sldMkLst>
          <pc:docMk/>
          <pc:sldMk cId="696126110" sldId="279"/>
        </pc:sldMkLst>
      </pc:sldChg>
      <pc:sldChg chg="del">
        <pc:chgData name="Alexandre Guerini" userId="c20e0a589c0042a2" providerId="ADAL" clId="{317C3536-3823-4F73-80C5-BC60CDB54A57}" dt="2020-06-16T06:52:55.037" v="18" actId="47"/>
        <pc:sldMkLst>
          <pc:docMk/>
          <pc:sldMk cId="3992515618" sldId="280"/>
        </pc:sldMkLst>
      </pc:sldChg>
      <pc:sldChg chg="del">
        <pc:chgData name="Alexandre Guerini" userId="c20e0a589c0042a2" providerId="ADAL" clId="{317C3536-3823-4F73-80C5-BC60CDB54A57}" dt="2020-06-16T06:52:57.478" v="19" actId="47"/>
        <pc:sldMkLst>
          <pc:docMk/>
          <pc:sldMk cId="2535497175" sldId="281"/>
        </pc:sldMkLst>
      </pc:sldChg>
      <pc:sldChg chg="del">
        <pc:chgData name="Alexandre Guerini" userId="c20e0a589c0042a2" providerId="ADAL" clId="{317C3536-3823-4F73-80C5-BC60CDB54A57}" dt="2020-06-16T06:52:59.968" v="21" actId="47"/>
        <pc:sldMkLst>
          <pc:docMk/>
          <pc:sldMk cId="2884907626" sldId="282"/>
        </pc:sldMkLst>
      </pc:sldChg>
      <pc:sldChg chg="del">
        <pc:chgData name="Alexandre Guerini" userId="c20e0a589c0042a2" providerId="ADAL" clId="{317C3536-3823-4F73-80C5-BC60CDB54A57}" dt="2020-06-16T06:53:02.288" v="23" actId="47"/>
        <pc:sldMkLst>
          <pc:docMk/>
          <pc:sldMk cId="4229003541" sldId="283"/>
        </pc:sldMkLst>
      </pc:sldChg>
      <pc:sldChg chg="del">
        <pc:chgData name="Alexandre Guerini" userId="c20e0a589c0042a2" providerId="ADAL" clId="{317C3536-3823-4F73-80C5-BC60CDB54A57}" dt="2020-06-16T06:53:03.010" v="24" actId="47"/>
        <pc:sldMkLst>
          <pc:docMk/>
          <pc:sldMk cId="937220083" sldId="284"/>
        </pc:sldMkLst>
      </pc:sldChg>
      <pc:sldChg chg="del">
        <pc:chgData name="Alexandre Guerini" userId="c20e0a589c0042a2" providerId="ADAL" clId="{317C3536-3823-4F73-80C5-BC60CDB54A57}" dt="2020-06-16T06:53:10.521" v="27" actId="47"/>
        <pc:sldMkLst>
          <pc:docMk/>
          <pc:sldMk cId="626102995" sldId="285"/>
        </pc:sldMkLst>
      </pc:sldChg>
      <pc:sldChg chg="del">
        <pc:chgData name="Alexandre Guerini" userId="c20e0a589c0042a2" providerId="ADAL" clId="{317C3536-3823-4F73-80C5-BC60CDB54A57}" dt="2020-06-16T06:53:11.989" v="28" actId="47"/>
        <pc:sldMkLst>
          <pc:docMk/>
          <pc:sldMk cId="720143999" sldId="286"/>
        </pc:sldMkLst>
      </pc:sldChg>
      <pc:sldChg chg="del">
        <pc:chgData name="Alexandre Guerini" userId="c20e0a589c0042a2" providerId="ADAL" clId="{317C3536-3823-4F73-80C5-BC60CDB54A57}" dt="2020-06-16T06:53:13.308" v="29" actId="47"/>
        <pc:sldMkLst>
          <pc:docMk/>
          <pc:sldMk cId="2130672677" sldId="288"/>
        </pc:sldMkLst>
      </pc:sldChg>
      <pc:sldChg chg="del">
        <pc:chgData name="Alexandre Guerini" userId="c20e0a589c0042a2" providerId="ADAL" clId="{317C3536-3823-4F73-80C5-BC60CDB54A57}" dt="2020-06-16T06:53:14.326" v="30" actId="47"/>
        <pc:sldMkLst>
          <pc:docMk/>
          <pc:sldMk cId="1526893895" sldId="289"/>
        </pc:sldMkLst>
      </pc:sldChg>
      <pc:sldChg chg="del">
        <pc:chgData name="Alexandre Guerini" userId="c20e0a589c0042a2" providerId="ADAL" clId="{317C3536-3823-4F73-80C5-BC60CDB54A57}" dt="2020-06-16T06:53:15.187" v="31" actId="47"/>
        <pc:sldMkLst>
          <pc:docMk/>
          <pc:sldMk cId="2985360976" sldId="290"/>
        </pc:sldMkLst>
      </pc:sldChg>
      <pc:sldChg chg="del">
        <pc:chgData name="Alexandre Guerini" userId="c20e0a589c0042a2" providerId="ADAL" clId="{317C3536-3823-4F73-80C5-BC60CDB54A57}" dt="2020-06-16T06:53:15.919" v="32" actId="47"/>
        <pc:sldMkLst>
          <pc:docMk/>
          <pc:sldMk cId="823136288" sldId="291"/>
        </pc:sldMkLst>
      </pc:sldChg>
      <pc:sldChg chg="del">
        <pc:chgData name="Alexandre Guerini" userId="c20e0a589c0042a2" providerId="ADAL" clId="{317C3536-3823-4F73-80C5-BC60CDB54A57}" dt="2020-06-16T06:53:16.738" v="33" actId="47"/>
        <pc:sldMkLst>
          <pc:docMk/>
          <pc:sldMk cId="4289663798" sldId="292"/>
        </pc:sldMkLst>
      </pc:sldChg>
      <pc:sldChg chg="del">
        <pc:chgData name="Alexandre Guerini" userId="c20e0a589c0042a2" providerId="ADAL" clId="{317C3536-3823-4F73-80C5-BC60CDB54A57}" dt="2020-06-16T06:53:17.641" v="34" actId="47"/>
        <pc:sldMkLst>
          <pc:docMk/>
          <pc:sldMk cId="2208166104" sldId="293"/>
        </pc:sldMkLst>
      </pc:sldChg>
      <pc:sldChg chg="del">
        <pc:chgData name="Alexandre Guerini" userId="c20e0a589c0042a2" providerId="ADAL" clId="{317C3536-3823-4F73-80C5-BC60CDB54A57}" dt="2020-06-16T06:53:18.552" v="35" actId="47"/>
        <pc:sldMkLst>
          <pc:docMk/>
          <pc:sldMk cId="3655962396" sldId="294"/>
        </pc:sldMkLst>
      </pc:sldChg>
      <pc:sldChg chg="del">
        <pc:chgData name="Alexandre Guerini" userId="c20e0a589c0042a2" providerId="ADAL" clId="{317C3536-3823-4F73-80C5-BC60CDB54A57}" dt="2020-06-16T06:53:21.085" v="37" actId="47"/>
        <pc:sldMkLst>
          <pc:docMk/>
          <pc:sldMk cId="3058637680" sldId="295"/>
        </pc:sldMkLst>
      </pc:sldChg>
      <pc:sldChg chg="del">
        <pc:chgData name="Alexandre Guerini" userId="c20e0a589c0042a2" providerId="ADAL" clId="{317C3536-3823-4F73-80C5-BC60CDB54A57}" dt="2020-06-16T06:53:22.678" v="38" actId="47"/>
        <pc:sldMkLst>
          <pc:docMk/>
          <pc:sldMk cId="2298199150" sldId="296"/>
        </pc:sldMkLst>
      </pc:sldChg>
      <pc:sldChg chg="del">
        <pc:chgData name="Alexandre Guerini" userId="c20e0a589c0042a2" providerId="ADAL" clId="{317C3536-3823-4F73-80C5-BC60CDB54A57}" dt="2020-06-16T06:53:39.958" v="39" actId="47"/>
        <pc:sldMkLst>
          <pc:docMk/>
          <pc:sldMk cId="1322652304" sldId="297"/>
        </pc:sldMkLst>
      </pc:sldChg>
      <pc:sldChg chg="del">
        <pc:chgData name="Alexandre Guerini" userId="c20e0a589c0042a2" providerId="ADAL" clId="{317C3536-3823-4F73-80C5-BC60CDB54A57}" dt="2020-06-16T06:53:40.364" v="40" actId="47"/>
        <pc:sldMkLst>
          <pc:docMk/>
          <pc:sldMk cId="3247550805" sldId="298"/>
        </pc:sldMkLst>
      </pc:sldChg>
      <pc:sldChg chg="del">
        <pc:chgData name="Alexandre Guerini" userId="c20e0a589c0042a2" providerId="ADAL" clId="{317C3536-3823-4F73-80C5-BC60CDB54A57}" dt="2020-06-16T06:53:40.817" v="41" actId="47"/>
        <pc:sldMkLst>
          <pc:docMk/>
          <pc:sldMk cId="2725869035" sldId="299"/>
        </pc:sldMkLst>
      </pc:sldChg>
      <pc:sldChg chg="del">
        <pc:chgData name="Alexandre Guerini" userId="c20e0a589c0042a2" providerId="ADAL" clId="{317C3536-3823-4F73-80C5-BC60CDB54A57}" dt="2020-06-16T06:53:41.243" v="42" actId="47"/>
        <pc:sldMkLst>
          <pc:docMk/>
          <pc:sldMk cId="2249483619" sldId="300"/>
        </pc:sldMkLst>
      </pc:sldChg>
      <pc:sldChg chg="del">
        <pc:chgData name="Alexandre Guerini" userId="c20e0a589c0042a2" providerId="ADAL" clId="{317C3536-3823-4F73-80C5-BC60CDB54A57}" dt="2020-06-16T06:53:42.284" v="44" actId="47"/>
        <pc:sldMkLst>
          <pc:docMk/>
          <pc:sldMk cId="2259906260" sldId="301"/>
        </pc:sldMkLst>
      </pc:sldChg>
      <pc:sldChg chg="del">
        <pc:chgData name="Alexandre Guerini" userId="c20e0a589c0042a2" providerId="ADAL" clId="{317C3536-3823-4F73-80C5-BC60CDB54A57}" dt="2020-06-16T06:53:42.923" v="45" actId="47"/>
        <pc:sldMkLst>
          <pc:docMk/>
          <pc:sldMk cId="2182951228" sldId="302"/>
        </pc:sldMkLst>
      </pc:sldChg>
      <pc:sldChg chg="del">
        <pc:chgData name="Alexandre Guerini" userId="c20e0a589c0042a2" providerId="ADAL" clId="{317C3536-3823-4F73-80C5-BC60CDB54A57}" dt="2020-06-16T06:53:43.494" v="46" actId="47"/>
        <pc:sldMkLst>
          <pc:docMk/>
          <pc:sldMk cId="2677625339" sldId="304"/>
        </pc:sldMkLst>
      </pc:sldChg>
      <pc:sldChg chg="del">
        <pc:chgData name="Alexandre Guerini" userId="c20e0a589c0042a2" providerId="ADAL" clId="{317C3536-3823-4F73-80C5-BC60CDB54A57}" dt="2020-06-16T06:53:44.507" v="47" actId="47"/>
        <pc:sldMkLst>
          <pc:docMk/>
          <pc:sldMk cId="1901587106" sldId="305"/>
        </pc:sldMkLst>
      </pc:sldChg>
      <pc:sldChg chg="del">
        <pc:chgData name="Alexandre Guerini" userId="c20e0a589c0042a2" providerId="ADAL" clId="{317C3536-3823-4F73-80C5-BC60CDB54A57}" dt="2020-06-16T06:53:45.196" v="48" actId="47"/>
        <pc:sldMkLst>
          <pc:docMk/>
          <pc:sldMk cId="280995239" sldId="306"/>
        </pc:sldMkLst>
      </pc:sldChg>
      <pc:sldChg chg="del">
        <pc:chgData name="Alexandre Guerini" userId="c20e0a589c0042a2" providerId="ADAL" clId="{317C3536-3823-4F73-80C5-BC60CDB54A57}" dt="2020-06-16T06:53:01.400" v="22" actId="47"/>
        <pc:sldMkLst>
          <pc:docMk/>
          <pc:sldMk cId="328631240" sldId="307"/>
        </pc:sldMkLst>
      </pc:sldChg>
      <pc:sldChg chg="del">
        <pc:chgData name="Alexandre Guerini" userId="c20e0a589c0042a2" providerId="ADAL" clId="{317C3536-3823-4F73-80C5-BC60CDB54A57}" dt="2020-06-16T06:53:07.369" v="25" actId="47"/>
        <pc:sldMkLst>
          <pc:docMk/>
          <pc:sldMk cId="3085157671" sldId="308"/>
        </pc:sldMkLst>
      </pc:sldChg>
      <pc:sldChg chg="del">
        <pc:chgData name="Alexandre Guerini" userId="c20e0a589c0042a2" providerId="ADAL" clId="{317C3536-3823-4F73-80C5-BC60CDB54A57}" dt="2020-06-16T06:53:45.860" v="49" actId="47"/>
        <pc:sldMkLst>
          <pc:docMk/>
          <pc:sldMk cId="760163907" sldId="309"/>
        </pc:sldMkLst>
      </pc:sldChg>
      <pc:sldChg chg="del">
        <pc:chgData name="Alexandre Guerini" userId="c20e0a589c0042a2" providerId="ADAL" clId="{317C3536-3823-4F73-80C5-BC60CDB54A57}" dt="2020-06-16T06:53:46.521" v="50" actId="47"/>
        <pc:sldMkLst>
          <pc:docMk/>
          <pc:sldMk cId="1426876208" sldId="310"/>
        </pc:sldMkLst>
      </pc:sldChg>
      <pc:sldChg chg="del">
        <pc:chgData name="Alexandre Guerini" userId="c20e0a589c0042a2" providerId="ADAL" clId="{317C3536-3823-4F73-80C5-BC60CDB54A57}" dt="2020-06-16T06:53:47.008" v="51" actId="47"/>
        <pc:sldMkLst>
          <pc:docMk/>
          <pc:sldMk cId="2842428181" sldId="311"/>
        </pc:sldMkLst>
      </pc:sldChg>
      <pc:sldChg chg="del">
        <pc:chgData name="Alexandre Guerini" userId="c20e0a589c0042a2" providerId="ADAL" clId="{317C3536-3823-4F73-80C5-BC60CDB54A57}" dt="2020-06-16T06:53:47.261" v="52" actId="47"/>
        <pc:sldMkLst>
          <pc:docMk/>
          <pc:sldMk cId="4272460373" sldId="312"/>
        </pc:sldMkLst>
      </pc:sldChg>
      <pc:sldChg chg="del">
        <pc:chgData name="Alexandre Guerini" userId="c20e0a589c0042a2" providerId="ADAL" clId="{317C3536-3823-4F73-80C5-BC60CDB54A57}" dt="2020-06-16T06:53:47.903" v="53" actId="47"/>
        <pc:sldMkLst>
          <pc:docMk/>
          <pc:sldMk cId="3676561511" sldId="313"/>
        </pc:sldMkLst>
      </pc:sldChg>
      <pc:sldChg chg="del">
        <pc:chgData name="Alexandre Guerini" userId="c20e0a589c0042a2" providerId="ADAL" clId="{317C3536-3823-4F73-80C5-BC60CDB54A57}" dt="2020-06-16T06:53:48.673" v="54" actId="47"/>
        <pc:sldMkLst>
          <pc:docMk/>
          <pc:sldMk cId="3725575206" sldId="314"/>
        </pc:sldMkLst>
      </pc:sldChg>
      <pc:sldChg chg="del">
        <pc:chgData name="Alexandre Guerini" userId="c20e0a589c0042a2" providerId="ADAL" clId="{317C3536-3823-4F73-80C5-BC60CDB54A57}" dt="2020-06-16T06:51:55.670" v="0" actId="47"/>
        <pc:sldMkLst>
          <pc:docMk/>
          <pc:sldMk cId="1183320069" sldId="329"/>
        </pc:sldMkLst>
      </pc:sldChg>
      <pc:sldChg chg="del">
        <pc:chgData name="Alexandre Guerini" userId="c20e0a589c0042a2" providerId="ADAL" clId="{317C3536-3823-4F73-80C5-BC60CDB54A57}" dt="2020-06-16T06:52:04.312" v="1" actId="47"/>
        <pc:sldMkLst>
          <pc:docMk/>
          <pc:sldMk cId="1993383921" sldId="334"/>
        </pc:sldMkLst>
      </pc:sldChg>
      <pc:sldChg chg="del">
        <pc:chgData name="Alexandre Guerini" userId="c20e0a589c0042a2" providerId="ADAL" clId="{317C3536-3823-4F73-80C5-BC60CDB54A57}" dt="2020-06-16T06:52:06.047" v="2" actId="47"/>
        <pc:sldMkLst>
          <pc:docMk/>
          <pc:sldMk cId="3465252705" sldId="335"/>
        </pc:sldMkLst>
      </pc:sldChg>
      <pc:sldChg chg="del">
        <pc:chgData name="Alexandre Guerini" userId="c20e0a589c0042a2" providerId="ADAL" clId="{317C3536-3823-4F73-80C5-BC60CDB54A57}" dt="2020-06-16T06:52:06.939" v="3" actId="47"/>
        <pc:sldMkLst>
          <pc:docMk/>
          <pc:sldMk cId="2903582020" sldId="336"/>
        </pc:sldMkLst>
      </pc:sldChg>
      <pc:sldChg chg="del">
        <pc:chgData name="Alexandre Guerini" userId="c20e0a589c0042a2" providerId="ADAL" clId="{317C3536-3823-4F73-80C5-BC60CDB54A57}" dt="2020-06-16T06:52:10.454" v="4" actId="47"/>
        <pc:sldMkLst>
          <pc:docMk/>
          <pc:sldMk cId="3575716648" sldId="337"/>
        </pc:sldMkLst>
      </pc:sldChg>
      <pc:sldChg chg="del">
        <pc:chgData name="Alexandre Guerini" userId="c20e0a589c0042a2" providerId="ADAL" clId="{317C3536-3823-4F73-80C5-BC60CDB54A57}" dt="2020-06-16T06:52:13.533" v="5" actId="47"/>
        <pc:sldMkLst>
          <pc:docMk/>
          <pc:sldMk cId="283731935" sldId="338"/>
        </pc:sldMkLst>
      </pc:sldChg>
      <pc:sldChg chg="del">
        <pc:chgData name="Alexandre Guerini" userId="c20e0a589c0042a2" providerId="ADAL" clId="{317C3536-3823-4F73-80C5-BC60CDB54A57}" dt="2020-06-16T06:52:14.906" v="6" actId="47"/>
        <pc:sldMkLst>
          <pc:docMk/>
          <pc:sldMk cId="4240446490" sldId="339"/>
        </pc:sldMkLst>
      </pc:sldChg>
      <pc:sldChg chg="del">
        <pc:chgData name="Alexandre Guerini" userId="c20e0a589c0042a2" providerId="ADAL" clId="{317C3536-3823-4F73-80C5-BC60CDB54A57}" dt="2020-06-16T06:52:17.852" v="7" actId="47"/>
        <pc:sldMkLst>
          <pc:docMk/>
          <pc:sldMk cId="1106442378" sldId="340"/>
        </pc:sldMkLst>
      </pc:sldChg>
      <pc:sldMasterChg chg="delSldLayout">
        <pc:chgData name="Alexandre Guerini" userId="c20e0a589c0042a2" providerId="ADAL" clId="{317C3536-3823-4F73-80C5-BC60CDB54A57}" dt="2020-06-16T06:52:35.846" v="8" actId="47"/>
        <pc:sldMasterMkLst>
          <pc:docMk/>
          <pc:sldMasterMk cId="142776513" sldId="2147483662"/>
        </pc:sldMasterMkLst>
        <pc:sldLayoutChg chg="del">
          <pc:chgData name="Alexandre Guerini" userId="c20e0a589c0042a2" providerId="ADAL" clId="{317C3536-3823-4F73-80C5-BC60CDB54A57}" dt="2020-06-16T06:52:35.846" v="8" actId="47"/>
          <pc:sldLayoutMkLst>
            <pc:docMk/>
            <pc:sldMasterMk cId="142776513" sldId="2147483662"/>
            <pc:sldLayoutMk cId="2190374587" sldId="2147483665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423AAE-82C5-434D-B155-A2D6CFC7B9E6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7BA97-C005-41DE-A9FE-694A69C22F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595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65EC8-EC8C-CB48-A95F-0AA85ED56FA8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/>
              <a:t>6/16/2020</a:t>
            </a:fld>
            <a:endParaRPr lang="en-GB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5A0F7-7244-0443-9883-9324A2E361D0}" type="slidenum">
              <a:rPr lang="en-GB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/>
              <a:t>‹#›</a:t>
            </a:fld>
            <a:endParaRPr lang="en-GB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8069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565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65EC8-EC8C-CB48-A95F-0AA85ED56FA8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/>
              <a:t>6/16/2020</a:t>
            </a:fld>
            <a:endParaRPr lang="en-GB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5A0F7-7244-0443-9883-9324A2E361D0}" type="slidenum">
              <a:rPr lang="en-GB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/>
              <a:t>‹#›</a:t>
            </a:fld>
            <a:endParaRPr lang="en-GB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77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0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3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6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9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21.gif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2.emf"/><Relationship Id="rId7" Type="http://schemas.openxmlformats.org/officeDocument/2006/relationships/slide" Target="slid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jpeg"/><Relationship Id="rId9" Type="http://schemas.openxmlformats.org/officeDocument/2006/relationships/image" Target="../media/image6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26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3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35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41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44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47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50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53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56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59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Plasticizer</a:t>
            </a:r>
          </a:p>
          <a:p>
            <a:r>
              <a:rPr lang="en-US" sz="2000" dirty="0">
                <a:solidFill>
                  <a:schemeClr val="tx1"/>
                </a:solidFill>
              </a:rPr>
              <a:t>Low-range water reducers, used in conventional applications, where regular w/c is used.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Low range water reducers, which typically allow to work at w/c above 0.5.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Robust products which will support different types of raw materials (cement, aggregates).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Compatible with all other types of concrete admixtures, and typically used in combination with set admixtures.</a:t>
            </a:r>
          </a:p>
          <a:p>
            <a:endParaRPr lang="en-US" sz="1600" b="1" dirty="0">
              <a:solidFill>
                <a:srgbClr val="000000"/>
              </a:solidFill>
            </a:endParaRP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State-of-the-art admixtures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Robust and reliable product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Regular water reduction and workability retention</a:t>
            </a:r>
          </a:p>
          <a:p>
            <a:pPr marL="0" lvl="1"/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ISOPLAST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ISOFLEX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146" name="Picture 2" descr="Image result for concrete slump">
            <a:extLst>
              <a:ext uri="{FF2B5EF4-FFF2-40B4-BE49-F238E27FC236}">
                <a16:creationId xmlns:a16="http://schemas.microsoft.com/office/drawing/2014/main" id="{E685F841-BFB0-4E1C-8093-3DE5777385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29" r="13194"/>
          <a:stretch/>
        </p:blipFill>
        <p:spPr bwMode="auto">
          <a:xfrm>
            <a:off x="340027" y="2931695"/>
            <a:ext cx="3314565" cy="332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isoflow cemex">
            <a:extLst>
              <a:ext uri="{FF2B5EF4-FFF2-40B4-BE49-F238E27FC236}">
                <a16:creationId xmlns:a16="http://schemas.microsoft.com/office/drawing/2014/main" id="{11847D9A-6A24-4A5E-A89B-6AD99F7F5E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067" y="393032"/>
            <a:ext cx="2289525" cy="227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4" descr="Image result for conventional concrete">
            <a:extLst>
              <a:ext uri="{FF2B5EF4-FFF2-40B4-BE49-F238E27FC236}">
                <a16:creationId xmlns:a16="http://schemas.microsoft.com/office/drawing/2014/main" id="{B9C36158-6560-4386-A495-A4172408EC1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60" name="Picture 16" descr="Image result for conventional concrete">
            <a:extLst>
              <a:ext uri="{FF2B5EF4-FFF2-40B4-BE49-F238E27FC236}">
                <a16:creationId xmlns:a16="http://schemas.microsoft.com/office/drawing/2014/main" id="{06445D9E-2084-41C2-8A6C-E3C99CCA39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82" b="30314"/>
          <a:stretch/>
        </p:blipFill>
        <p:spPr bwMode="auto">
          <a:xfrm>
            <a:off x="4814546" y="48126"/>
            <a:ext cx="7302950" cy="1756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Graphic 12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268BDCC8-E2F0-4CA0-B209-189963F4D3F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472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Superplasticizer</a:t>
            </a:r>
          </a:p>
          <a:p>
            <a:r>
              <a:rPr lang="en-US" sz="2000" dirty="0">
                <a:solidFill>
                  <a:schemeClr val="tx1"/>
                </a:solidFill>
              </a:rPr>
              <a:t>High-range water reducers, used for special applications, where low w/c are required and extended workability retention.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High range water reducers, which typically allow to work at w/c below 0.5.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Enables to produce low viscous concrete, with extended workability retention.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Specially recommended for all special products / VAPs such as </a:t>
            </a:r>
            <a:r>
              <a:rPr lang="en-US" sz="1600" dirty="0" err="1">
                <a:solidFill>
                  <a:srgbClr val="000000"/>
                </a:solidFill>
              </a:rPr>
              <a:t>Resilia</a:t>
            </a:r>
            <a:r>
              <a:rPr lang="en-US" sz="1600" dirty="0">
                <a:solidFill>
                  <a:srgbClr val="000000"/>
                </a:solidFill>
              </a:rPr>
              <a:t>, Evolution, </a:t>
            </a:r>
            <a:r>
              <a:rPr lang="en-US" sz="1600" dirty="0" err="1">
                <a:solidFill>
                  <a:srgbClr val="000000"/>
                </a:solidFill>
              </a:rPr>
              <a:t>Promptis</a:t>
            </a:r>
            <a:r>
              <a:rPr lang="en-US" sz="1600" dirty="0">
                <a:solidFill>
                  <a:srgbClr val="000000"/>
                </a:solidFill>
              </a:rPr>
              <a:t>, High Strength, ...</a:t>
            </a:r>
          </a:p>
          <a:p>
            <a:endParaRPr lang="en-US" sz="1600" b="1" dirty="0">
              <a:solidFill>
                <a:srgbClr val="000000"/>
              </a:solidFill>
            </a:endParaRP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Powerful and versatile products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Designed for high strength and special applications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Promotes high strength and low viscosity concrete</a:t>
            </a:r>
          </a:p>
          <a:p>
            <a:pPr marL="0" lvl="1"/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ISOFLOW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EE3B4D5-5661-4615-BD6F-9F06178500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" t="61925" r="36138" b="11274"/>
          <a:stretch/>
        </p:blipFill>
        <p:spPr>
          <a:xfrm>
            <a:off x="4409493" y="0"/>
            <a:ext cx="7782507" cy="1845738"/>
          </a:xfrm>
          <a:prstGeom prst="rect">
            <a:avLst/>
          </a:prstGeom>
        </p:spPr>
      </p:pic>
      <p:pic>
        <p:nvPicPr>
          <p:cNvPr id="8194" name="Picture 2" descr="Image result for isoflow cemex">
            <a:extLst>
              <a:ext uri="{FF2B5EF4-FFF2-40B4-BE49-F238E27FC236}">
                <a16:creationId xmlns:a16="http://schemas.microsoft.com/office/drawing/2014/main" id="{2DA7FBFF-027E-4F4D-B4D8-E906377FA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682" y="645823"/>
            <a:ext cx="2541671" cy="2527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Image result for self compacted concrete">
            <a:extLst>
              <a:ext uri="{FF2B5EF4-FFF2-40B4-BE49-F238E27FC236}">
                <a16:creationId xmlns:a16="http://schemas.microsoft.com/office/drawing/2014/main" id="{10B66405-4222-4FF8-8E14-BD5F4DD911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27" y="3272940"/>
            <a:ext cx="3918982" cy="293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11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17B47314-567D-470E-88A7-63E05DCBC26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349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Pre-Cast Admixtures</a:t>
            </a:r>
          </a:p>
          <a:p>
            <a:r>
              <a:rPr lang="en-US" sz="2000" dirty="0">
                <a:solidFill>
                  <a:schemeClr val="tx1"/>
                </a:solidFill>
              </a:rPr>
              <a:t>Admixtures designed for pre-cast applications, notably vibro-compacted elements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High range water reducers, with controlled workability, and promoting high early strength.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Products also designed for vibro-compacted pre-cast elements, where the thixotropy and the compaction are key.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Could also be optimized with a surfactant to improve the surface quality after demolding.</a:t>
            </a:r>
            <a:endParaRPr lang="en-US" sz="1600" b="1" dirty="0">
              <a:solidFill>
                <a:srgbClr val="000000"/>
              </a:solidFill>
            </a:endParaRP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High early strength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High water reduction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Compatible with vibro-compaction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ISOCAST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ISOMAP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172" name="Picture 4" descr="Image result for isoflow cemex">
            <a:extLst>
              <a:ext uri="{FF2B5EF4-FFF2-40B4-BE49-F238E27FC236}">
                <a16:creationId xmlns:a16="http://schemas.microsoft.com/office/drawing/2014/main" id="{F66C6DFB-963A-4F6F-9763-16C055DEE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332" y="824235"/>
            <a:ext cx="2381251" cy="236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Related image">
            <a:extLst>
              <a:ext uri="{FF2B5EF4-FFF2-40B4-BE49-F238E27FC236}">
                <a16:creationId xmlns:a16="http://schemas.microsoft.com/office/drawing/2014/main" id="{E3120961-C057-4F5E-9CB6-BB586A0552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275"/>
          <a:stretch/>
        </p:blipFill>
        <p:spPr bwMode="auto">
          <a:xfrm>
            <a:off x="4774827" y="0"/>
            <a:ext cx="7403897" cy="184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Image result for pre-cast">
            <a:extLst>
              <a:ext uri="{FF2B5EF4-FFF2-40B4-BE49-F238E27FC236}">
                <a16:creationId xmlns:a16="http://schemas.microsoft.com/office/drawing/2014/main" id="{A85367C8-D342-4B0F-8C2D-52472588A2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41" y="3521110"/>
            <a:ext cx="3788835" cy="236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11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52DF0EF6-E324-4F15-879E-39829FD61E9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961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Viscosity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</a:rPr>
              <a:t>Modifyer</a:t>
            </a:r>
            <a:endParaRPr lang="en-US" sz="4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2000" dirty="0">
                <a:solidFill>
                  <a:schemeClr val="tx1"/>
                </a:solidFill>
              </a:rPr>
              <a:t>Products affecting the viscosity and thixotropy of the concrete.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Admixtures to provide robustness to concrete towards variation of water and admixture dosage.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Prevents segregation and static segregation and reduces significantly the bleeding.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Can be used for special applications where high thixotropy is needed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Could be used for anti-washout application where the cohesion of concrete is critical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Robustness and segregation/bleeding control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Compatible with most of typical admixtures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Recommended with ISOFLOW technology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Liquid product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ISOSTAB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ISOSIL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42" name="Picture 2" descr="Image result for viscosity modifying agent">
            <a:extLst>
              <a:ext uri="{FF2B5EF4-FFF2-40B4-BE49-F238E27FC236}">
                <a16:creationId xmlns:a16="http://schemas.microsoft.com/office/drawing/2014/main" id="{CE91889B-A297-4A99-8E53-C901E2E07A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59" b="37643"/>
          <a:stretch/>
        </p:blipFill>
        <p:spPr bwMode="auto">
          <a:xfrm>
            <a:off x="4810543" y="48126"/>
            <a:ext cx="7310583" cy="184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Related image">
            <a:extLst>
              <a:ext uri="{FF2B5EF4-FFF2-40B4-BE49-F238E27FC236}">
                <a16:creationId xmlns:a16="http://schemas.microsoft.com/office/drawing/2014/main" id="{53936E78-4A7D-437D-97DE-C1371CD639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80"/>
          <a:stretch/>
        </p:blipFill>
        <p:spPr bwMode="auto">
          <a:xfrm>
            <a:off x="671180" y="3543110"/>
            <a:ext cx="3130799" cy="3014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Image result for extruded concrete">
            <a:extLst>
              <a:ext uri="{FF2B5EF4-FFF2-40B4-BE49-F238E27FC236}">
                <a16:creationId xmlns:a16="http://schemas.microsoft.com/office/drawing/2014/main" id="{39638A1C-215E-4DCF-934D-5E04D7911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80" y="996365"/>
            <a:ext cx="3092840" cy="2278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11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2CFEDA1A-046E-4168-AF97-E81ED841A89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778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Set Retarder</a:t>
            </a:r>
          </a:p>
          <a:p>
            <a:r>
              <a:rPr lang="en-US" sz="2000" dirty="0">
                <a:solidFill>
                  <a:schemeClr val="tx1"/>
                </a:solidFill>
              </a:rPr>
              <a:t>Chemicals that affects the setting time and provides retardation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Admixtures that control the hydration reactions and can extend the setting time.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Allows to extend the workability of concrete when the plasticizer/superplasticizer is not sufficient.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Broad range of chemistry that target different phases and parameters.</a:t>
            </a:r>
          </a:p>
          <a:p>
            <a:endParaRPr lang="en-US" sz="1600" dirty="0">
              <a:solidFill>
                <a:srgbClr val="0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Versatile and robust portfolio that covers all cements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Extension of workability or “sleeping” concrete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Can be combined with most admixtures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ISORETARD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ISOPAUSE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270" name="Picture 6" descr="Image result for timer icon">
            <a:extLst>
              <a:ext uri="{FF2B5EF4-FFF2-40B4-BE49-F238E27FC236}">
                <a16:creationId xmlns:a16="http://schemas.microsoft.com/office/drawing/2014/main" id="{B093C931-3894-4306-B1A6-39E56C493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364" y="434194"/>
            <a:ext cx="2082774" cy="2082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84736882-8A57-4228-857D-075ADBF889DA}"/>
              </a:ext>
            </a:extLst>
          </p:cNvPr>
          <p:cNvGrpSpPr/>
          <p:nvPr/>
        </p:nvGrpSpPr>
        <p:grpSpPr>
          <a:xfrm>
            <a:off x="306264" y="2933051"/>
            <a:ext cx="4066689" cy="3120598"/>
            <a:chOff x="306264" y="2933051"/>
            <a:chExt cx="4066689" cy="3120598"/>
          </a:xfrm>
        </p:grpSpPr>
        <p:pic>
          <p:nvPicPr>
            <p:cNvPr id="11272" name="Picture 8" descr="Image result for calorimetry set retarder">
              <a:extLst>
                <a:ext uri="{FF2B5EF4-FFF2-40B4-BE49-F238E27FC236}">
                  <a16:creationId xmlns:a16="http://schemas.microsoft.com/office/drawing/2014/main" id="{D44E5FAB-A567-430E-A599-5490D12BD2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264" y="3219609"/>
              <a:ext cx="4066689" cy="28340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650E8D23-C682-40B5-932F-8C5045A0299F}"/>
                </a:ext>
              </a:extLst>
            </p:cNvPr>
            <p:cNvSpPr/>
            <p:nvPr/>
          </p:nvSpPr>
          <p:spPr>
            <a:xfrm>
              <a:off x="2725133" y="2933051"/>
              <a:ext cx="1512010" cy="23002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1B28F97B-B9B8-4B5E-82D3-0DFC49EC280C}"/>
                </a:ext>
              </a:extLst>
            </p:cNvPr>
            <p:cNvCxnSpPr>
              <a:cxnSpLocks/>
            </p:cNvCxnSpPr>
            <p:nvPr/>
          </p:nvCxnSpPr>
          <p:spPr>
            <a:xfrm>
              <a:off x="1051569" y="3295769"/>
              <a:ext cx="2154914" cy="1933956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8AA5D79-4CDE-4ECE-806C-117B824D417A}"/>
                </a:ext>
              </a:extLst>
            </p:cNvPr>
            <p:cNvSpPr txBox="1"/>
            <p:nvPr/>
          </p:nvSpPr>
          <p:spPr>
            <a:xfrm>
              <a:off x="2153119" y="3756440"/>
              <a:ext cx="126297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C00000"/>
                  </a:solidFill>
                </a:rPr>
                <a:t>Increase</a:t>
              </a:r>
            </a:p>
            <a:p>
              <a:pPr algn="ctr"/>
              <a:r>
                <a:rPr lang="en-US" b="1" dirty="0">
                  <a:solidFill>
                    <a:srgbClr val="C00000"/>
                  </a:solidFill>
                </a:rPr>
                <a:t>ISORETARD</a:t>
              </a:r>
            </a:p>
          </p:txBody>
        </p:sp>
      </p:grpSp>
      <p:pic>
        <p:nvPicPr>
          <p:cNvPr id="11274" name="Picture 10" descr="Image result for concrete fresh">
            <a:extLst>
              <a:ext uri="{FF2B5EF4-FFF2-40B4-BE49-F238E27FC236}">
                <a16:creationId xmlns:a16="http://schemas.microsoft.com/office/drawing/2014/main" id="{87B4C87A-C6B9-49E9-B9FA-AC65BA5D72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73042"/>
          <a:stretch/>
        </p:blipFill>
        <p:spPr bwMode="auto">
          <a:xfrm>
            <a:off x="4622106" y="90100"/>
            <a:ext cx="7509793" cy="1555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Graphic 16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F719387F-6C22-4787-8706-347A3918E32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245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Accelerators</a:t>
            </a:r>
          </a:p>
          <a:p>
            <a:r>
              <a:rPr lang="en-US" sz="2000" dirty="0">
                <a:solidFill>
                  <a:schemeClr val="tx1"/>
                </a:solidFill>
              </a:rPr>
              <a:t>Admixtures used to accelerate the cement hydration, especially in cold conditions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Chemicals or combination of chemicals to accelerate the cement hydration and mitigate the effect of cold temperature on the setting time and strength development.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Portfolio also includes non-chloride based products to prevent for rebar corrosion.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Non-chloride based products available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I</a:t>
            </a:r>
            <a:r>
              <a:rPr lang="en-US" sz="1600" dirty="0">
                <a:solidFill>
                  <a:srgbClr val="000000"/>
                </a:solidFill>
              </a:rPr>
              <a:t>ncrease of early strength.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Compatible with typical plasticizers</a:t>
            </a:r>
          </a:p>
          <a:p>
            <a:pPr marL="0" lvl="1"/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Accel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ISOXEL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3314" name="Picture 2" descr="Image result for hard concrete">
            <a:extLst>
              <a:ext uri="{FF2B5EF4-FFF2-40B4-BE49-F238E27FC236}">
                <a16:creationId xmlns:a16="http://schemas.microsoft.com/office/drawing/2014/main" id="{57A61CF3-9F18-4183-8163-DA03CD68C9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4" t="7546" r="184" b="71621"/>
          <a:stretch/>
        </p:blipFill>
        <p:spPr bwMode="auto">
          <a:xfrm>
            <a:off x="4792842" y="96252"/>
            <a:ext cx="7354901" cy="1532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Related image">
            <a:extLst>
              <a:ext uri="{FF2B5EF4-FFF2-40B4-BE49-F238E27FC236}">
                <a16:creationId xmlns:a16="http://schemas.microsoft.com/office/drawing/2014/main" id="{BC3E6910-F272-4B33-8BC3-1635BDB51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033" y="862364"/>
            <a:ext cx="2245148" cy="2374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Image result for concrete set accelerator">
            <a:extLst>
              <a:ext uri="{FF2B5EF4-FFF2-40B4-BE49-F238E27FC236}">
                <a16:creationId xmlns:a16="http://schemas.microsoft.com/office/drawing/2014/main" id="{D5609BE1-5B2C-43BA-80C7-A446B12CF6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2" r="4005"/>
          <a:stretch/>
        </p:blipFill>
        <p:spPr bwMode="auto">
          <a:xfrm>
            <a:off x="161694" y="3742762"/>
            <a:ext cx="4439608" cy="2389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11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8C1B45C1-5998-468A-8C7E-05EB94F84F4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0579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err="1">
                <a:solidFill>
                  <a:schemeClr val="bg1">
                    <a:lumMod val="50000"/>
                  </a:schemeClr>
                </a:solidFill>
              </a:rPr>
              <a:t>Promptis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 Accelerator</a:t>
            </a:r>
          </a:p>
          <a:p>
            <a:r>
              <a:rPr lang="en-US" sz="2000" dirty="0">
                <a:solidFill>
                  <a:schemeClr val="tx1"/>
                </a:solidFill>
              </a:rPr>
              <a:t>Admixtures especially designed for </a:t>
            </a:r>
            <a:r>
              <a:rPr lang="en-US" sz="2000" dirty="0" err="1">
                <a:solidFill>
                  <a:schemeClr val="tx1"/>
                </a:solidFill>
              </a:rPr>
              <a:t>Promptis</a:t>
            </a:r>
            <a:r>
              <a:rPr lang="en-US" sz="2000" dirty="0">
                <a:solidFill>
                  <a:schemeClr val="tx1"/>
                </a:solidFill>
              </a:rPr>
              <a:t> Concrete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Specifically developed for </a:t>
            </a:r>
            <a:r>
              <a:rPr lang="en-US" sz="1600" dirty="0" err="1">
                <a:solidFill>
                  <a:srgbClr val="000000"/>
                </a:solidFill>
              </a:rPr>
              <a:t>Promptis</a:t>
            </a:r>
            <a:r>
              <a:rPr lang="en-US" sz="1600" dirty="0">
                <a:solidFill>
                  <a:srgbClr val="000000"/>
                </a:solidFill>
              </a:rPr>
              <a:t> concrete, where ultra-high early strength is required.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Combination with ISOFLOW technology will allow to maintain long workability concrete for up to 3 hours.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No limitation with dosage.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Ready-mix admixture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No need to add the product at the job site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ISOXEL 860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ISOXEL 877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97D264D-1CE9-4005-9586-15B767B8D38F}"/>
              </a:ext>
            </a:extLst>
          </p:cNvPr>
          <p:cNvGrpSpPr/>
          <p:nvPr/>
        </p:nvGrpSpPr>
        <p:grpSpPr>
          <a:xfrm>
            <a:off x="54669" y="786635"/>
            <a:ext cx="4495365" cy="2642365"/>
            <a:chOff x="3140718" y="3691382"/>
            <a:chExt cx="5490610" cy="2745305"/>
          </a:xfrm>
        </p:grpSpPr>
        <p:pic>
          <p:nvPicPr>
            <p:cNvPr id="12" name="Picture 5">
              <a:extLst>
                <a:ext uri="{FF2B5EF4-FFF2-40B4-BE49-F238E27FC236}">
                  <a16:creationId xmlns:a16="http://schemas.microsoft.com/office/drawing/2014/main" id="{6B867F3A-FBA3-4B22-988E-254188459D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40718" y="3691382"/>
              <a:ext cx="5490610" cy="2745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3" name="Picture 12" descr="Promptis-en.jpg">
              <a:extLst>
                <a:ext uri="{FF2B5EF4-FFF2-40B4-BE49-F238E27FC236}">
                  <a16:creationId xmlns:a16="http://schemas.microsoft.com/office/drawing/2014/main" id="{732FDADB-C99E-4C2F-9B04-B4A237ECAA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281178" y="3826397"/>
              <a:ext cx="1332765" cy="666383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7EEB9278-1E46-43F8-B74C-0D847715F96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7271" b="13470"/>
          <a:stretch/>
        </p:blipFill>
        <p:spPr>
          <a:xfrm>
            <a:off x="4826840" y="64166"/>
            <a:ext cx="7303536" cy="1716481"/>
          </a:xfrm>
          <a:prstGeom prst="rect">
            <a:avLst/>
          </a:prstGeom>
        </p:spPr>
      </p:pic>
      <p:pic>
        <p:nvPicPr>
          <p:cNvPr id="12290" name="Picture 2" descr="Image result for promptis cemex">
            <a:extLst>
              <a:ext uri="{FF2B5EF4-FFF2-40B4-BE49-F238E27FC236}">
                <a16:creationId xmlns:a16="http://schemas.microsoft.com/office/drawing/2014/main" id="{CA553307-9026-44F0-8F3C-F93495EDEA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71" y="3565252"/>
            <a:ext cx="3741789" cy="2642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Graphic 13" descr="Arrow: U-turn with tail">
            <a:hlinkClick r:id="rId7" action="ppaction://hlinksldjump"/>
            <a:extLst>
              <a:ext uri="{FF2B5EF4-FFF2-40B4-BE49-F238E27FC236}">
                <a16:creationId xmlns:a16="http://schemas.microsoft.com/office/drawing/2014/main" id="{99E2163A-26CA-469F-B531-A5B905CD6BC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508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Air </a:t>
            </a:r>
            <a:r>
              <a:rPr lang="en-US" sz="4000" dirty="0" err="1">
                <a:solidFill>
                  <a:schemeClr val="bg1">
                    <a:lumMod val="50000"/>
                  </a:schemeClr>
                </a:solidFill>
              </a:rPr>
              <a:t>Entrainer</a:t>
            </a:r>
            <a:endParaRPr lang="en-US" sz="4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2000" dirty="0">
                <a:solidFill>
                  <a:schemeClr val="tx1"/>
                </a:solidFill>
              </a:rPr>
              <a:t>Admixtures based on surfactant, to increase the air content of concrete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Natural and synthetic surfactants used to increase the air content in concrete.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Typically used for Freeze and Thaw applications, to improve the durability.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Also provides higher stability to special concretes such as screeds and self-compacted concrete.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Also recommended to improve the surface finish of vibro-compacted pre-cast elements.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Controlled air generation and air quality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Short mixing time required at the batching plant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Robust and reproducible.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ISOSPHERE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222" name="Picture 6" descr="Image result for concrete air microscope">
            <a:extLst>
              <a:ext uri="{FF2B5EF4-FFF2-40B4-BE49-F238E27FC236}">
                <a16:creationId xmlns:a16="http://schemas.microsoft.com/office/drawing/2014/main" id="{EB2C4C0F-E695-4140-9275-166F3E948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20" y="3685209"/>
            <a:ext cx="3681250" cy="288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Image result for air bubble">
            <a:extLst>
              <a:ext uri="{FF2B5EF4-FFF2-40B4-BE49-F238E27FC236}">
                <a16:creationId xmlns:a16="http://schemas.microsoft.com/office/drawing/2014/main" id="{89A5B7BF-7010-4083-B00E-D51403D0E7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76" b="47756"/>
          <a:stretch/>
        </p:blipFill>
        <p:spPr bwMode="auto">
          <a:xfrm>
            <a:off x="4778459" y="80209"/>
            <a:ext cx="7303340" cy="17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Image result for surfactant">
            <a:extLst>
              <a:ext uri="{FF2B5EF4-FFF2-40B4-BE49-F238E27FC236}">
                <a16:creationId xmlns:a16="http://schemas.microsoft.com/office/drawing/2014/main" id="{C3A3998C-B2E2-4B3D-BE8F-BE2EA1537D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884" y="751147"/>
            <a:ext cx="2551244" cy="2620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11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2B6BA138-E394-493C-B45E-9DCF87C1720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1603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Image result for surfactant defoamer">
            <a:extLst>
              <a:ext uri="{FF2B5EF4-FFF2-40B4-BE49-F238E27FC236}">
                <a16:creationId xmlns:a16="http://schemas.microsoft.com/office/drawing/2014/main" id="{8D9BFF16-9BB9-4184-A277-F1BB4D9AF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21" y="405548"/>
            <a:ext cx="3023452" cy="302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err="1">
                <a:solidFill>
                  <a:schemeClr val="bg1">
                    <a:lumMod val="50000"/>
                  </a:schemeClr>
                </a:solidFill>
              </a:rPr>
              <a:t>Defoaming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 admixtures</a:t>
            </a:r>
          </a:p>
          <a:p>
            <a:r>
              <a:rPr lang="en-US" sz="2000" dirty="0">
                <a:solidFill>
                  <a:schemeClr val="tx1"/>
                </a:solidFill>
              </a:rPr>
              <a:t>Admixtures looking at controlling the air content of concrete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Typically used when the integrated </a:t>
            </a:r>
            <a:r>
              <a:rPr lang="en-US" sz="1600" dirty="0" err="1">
                <a:solidFill>
                  <a:srgbClr val="000000"/>
                </a:solidFill>
              </a:rPr>
              <a:t>defoaming</a:t>
            </a:r>
            <a:r>
              <a:rPr lang="en-US" sz="1600" dirty="0">
                <a:solidFill>
                  <a:srgbClr val="000000"/>
                </a:solidFill>
              </a:rPr>
              <a:t> system of the plasticizer or superplasticizer do not provide the expected air content.</a:t>
            </a:r>
          </a:p>
          <a:p>
            <a:endParaRPr lang="en-US" sz="1600" dirty="0">
              <a:solidFill>
                <a:srgbClr val="0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Liquid product, ready to use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Low dosage required – very efficient product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Robust and versatile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ISODENSE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4338" name="Picture 2" descr="Image result for defoamer">
            <a:extLst>
              <a:ext uri="{FF2B5EF4-FFF2-40B4-BE49-F238E27FC236}">
                <a16:creationId xmlns:a16="http://schemas.microsoft.com/office/drawing/2014/main" id="{EAD71FF9-F035-4C54-BA90-1DDA601366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7" t="1" r="6669" b="-1292"/>
          <a:stretch/>
        </p:blipFill>
        <p:spPr bwMode="auto">
          <a:xfrm>
            <a:off x="490850" y="3519239"/>
            <a:ext cx="3477994" cy="308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Image result for petrographic analysis of concrete">
            <a:extLst>
              <a:ext uri="{FF2B5EF4-FFF2-40B4-BE49-F238E27FC236}">
                <a16:creationId xmlns:a16="http://schemas.microsoft.com/office/drawing/2014/main" id="{E131ABC5-BE15-4748-B3AC-F601230D3B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468"/>
          <a:stretch/>
        </p:blipFill>
        <p:spPr bwMode="auto">
          <a:xfrm>
            <a:off x="4698432" y="1"/>
            <a:ext cx="7432892" cy="1816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11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D2A2B906-D5FB-4CDF-97C9-CE433449667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352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Foaming System</a:t>
            </a:r>
          </a:p>
          <a:p>
            <a:r>
              <a:rPr lang="en-US" sz="2000" dirty="0">
                <a:solidFill>
                  <a:schemeClr val="tx1"/>
                </a:solidFill>
              </a:rPr>
              <a:t>Combination of foaming surfactant, with specific superplasticizers, to guarantee a high and stable air content.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Specially designed surfactant based admixtures, to ensure a rapid air entrainment, in short mixing time.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Products also available for foam generator.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Recommended to use with specific ISOFLOW products for foam concrete.</a:t>
            </a:r>
          </a:p>
          <a:p>
            <a:endParaRPr lang="en-US" sz="1600" dirty="0">
              <a:solidFill>
                <a:srgbClr val="0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Liquid product, ready to use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Stable air: no collapsing before setting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Optimization of the air structure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ISOFOAM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ISOFLOW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F7B058A-B5FF-4B62-B75D-BDA5FCD2B3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6649" b="12704"/>
          <a:stretch/>
        </p:blipFill>
        <p:spPr>
          <a:xfrm>
            <a:off x="4409492" y="-11440"/>
            <a:ext cx="7782508" cy="186571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62AD876-F2BC-4EA8-B3EE-81583A7BB6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237" r="8752"/>
          <a:stretch/>
        </p:blipFill>
        <p:spPr>
          <a:xfrm>
            <a:off x="538758" y="4288827"/>
            <a:ext cx="3231601" cy="2272906"/>
          </a:xfrm>
          <a:prstGeom prst="rect">
            <a:avLst/>
          </a:prstGeom>
        </p:spPr>
      </p:pic>
      <p:pic>
        <p:nvPicPr>
          <p:cNvPr id="15362" name="Picture 2" descr="Image result for foam concrete">
            <a:extLst>
              <a:ext uri="{FF2B5EF4-FFF2-40B4-BE49-F238E27FC236}">
                <a16:creationId xmlns:a16="http://schemas.microsoft.com/office/drawing/2014/main" id="{44210395-CD2E-4218-B53F-8F55139685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32" y="840687"/>
            <a:ext cx="3231602" cy="3231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Graphic 12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F7D616C5-6D81-40FD-B8EA-A61B18DF4C6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075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Water Repellent</a:t>
            </a:r>
          </a:p>
          <a:p>
            <a:r>
              <a:rPr lang="en-US" sz="2000" dirty="0">
                <a:solidFill>
                  <a:schemeClr val="tx1"/>
                </a:solidFill>
              </a:rPr>
              <a:t>Range of products used to provide water repellency or impermeability to concrete materials.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Range of products to either give water-repellency or impermeabilization of concrete elements.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Can be used either in the bulk, or could also be applied as a surface post-treatment.</a:t>
            </a:r>
          </a:p>
          <a:p>
            <a:endParaRPr lang="en-US" sz="1600" dirty="0">
              <a:solidFill>
                <a:srgbClr val="0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Improved durability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Avoids the formation of fungi and humidity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Compatible with all other admixture types.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ISOFUGE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6386" name="Picture 2" descr="Image result for lotus effect">
            <a:extLst>
              <a:ext uri="{FF2B5EF4-FFF2-40B4-BE49-F238E27FC236}">
                <a16:creationId xmlns:a16="http://schemas.microsoft.com/office/drawing/2014/main" id="{445B808E-178A-4687-A113-EDC260EA6C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95" b="30948"/>
          <a:stretch/>
        </p:blipFill>
        <p:spPr bwMode="auto">
          <a:xfrm>
            <a:off x="4802507" y="32084"/>
            <a:ext cx="7329327" cy="1714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Image result for impercem">
            <a:extLst>
              <a:ext uri="{FF2B5EF4-FFF2-40B4-BE49-F238E27FC236}">
                <a16:creationId xmlns:a16="http://schemas.microsoft.com/office/drawing/2014/main" id="{EFF6729A-0975-4678-B6BD-4B6D8FE0CB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8911" b="16466"/>
          <a:stretch/>
        </p:blipFill>
        <p:spPr bwMode="auto">
          <a:xfrm>
            <a:off x="814288" y="3698934"/>
            <a:ext cx="3167831" cy="2868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00774B8-9AB7-4485-AE28-663BA854DC1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236" t="28995" r="41977" b="23730"/>
          <a:stretch/>
        </p:blipFill>
        <p:spPr>
          <a:xfrm>
            <a:off x="340027" y="865561"/>
            <a:ext cx="4116354" cy="2682445"/>
          </a:xfrm>
          <a:prstGeom prst="rect">
            <a:avLst/>
          </a:prstGeom>
        </p:spPr>
      </p:pic>
      <p:pic>
        <p:nvPicPr>
          <p:cNvPr id="12" name="Graphic 11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20E3B5F3-7FDA-48B3-981A-FD80521B7A7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9096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F74A3BFB-A70A-4800-B586-E3D55AC0D0FC}"/>
              </a:ext>
            </a:extLst>
          </p:cNvPr>
          <p:cNvGrpSpPr/>
          <p:nvPr/>
        </p:nvGrpSpPr>
        <p:grpSpPr>
          <a:xfrm>
            <a:off x="-4019" y="393032"/>
            <a:ext cx="4963025" cy="3910578"/>
            <a:chOff x="1" y="0"/>
            <a:chExt cx="4816402" cy="3429000"/>
          </a:xfrm>
        </p:grpSpPr>
        <p:pic>
          <p:nvPicPr>
            <p:cNvPr id="12" name="Picture 3">
              <a:extLst>
                <a:ext uri="{FF2B5EF4-FFF2-40B4-BE49-F238E27FC236}">
                  <a16:creationId xmlns:a16="http://schemas.microsoft.com/office/drawing/2014/main" id="{D91EEB05-84B3-4054-8BE0-CFFCC1BB275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t="6615"/>
            <a:stretch/>
          </p:blipFill>
          <p:spPr bwMode="auto">
            <a:xfrm>
              <a:off x="1" y="0"/>
              <a:ext cx="4816402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8B8CF21-859C-4DE7-8F64-482B258FD9F0}"/>
                </a:ext>
              </a:extLst>
            </p:cNvPr>
            <p:cNvSpPr/>
            <p:nvPr/>
          </p:nvSpPr>
          <p:spPr>
            <a:xfrm>
              <a:off x="3193961" y="849648"/>
              <a:ext cx="1622442" cy="3579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415D92C-998C-4B8B-B368-0D4B042A573B}"/>
                </a:ext>
              </a:extLst>
            </p:cNvPr>
            <p:cNvSpPr/>
            <p:nvPr/>
          </p:nvSpPr>
          <p:spPr>
            <a:xfrm>
              <a:off x="3059765" y="2458397"/>
              <a:ext cx="1622442" cy="3579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5">
              <a:extLst>
                <a:ext uri="{FF2B5EF4-FFF2-40B4-BE49-F238E27FC236}">
                  <a16:creationId xmlns:a16="http://schemas.microsoft.com/office/drawing/2014/main" id="{9C62348B-9EA4-44CC-9FA9-C4B7214DAD9B}"/>
                </a:ext>
              </a:extLst>
            </p:cNvPr>
            <p:cNvSpPr/>
            <p:nvPr/>
          </p:nvSpPr>
          <p:spPr>
            <a:xfrm>
              <a:off x="36101" y="1174867"/>
              <a:ext cx="1128563" cy="357943"/>
            </a:xfrm>
            <a:custGeom>
              <a:avLst/>
              <a:gdLst>
                <a:gd name="connsiteX0" fmla="*/ 0 w 1622442"/>
                <a:gd name="connsiteY0" fmla="*/ 0 h 357943"/>
                <a:gd name="connsiteX1" fmla="*/ 1622442 w 1622442"/>
                <a:gd name="connsiteY1" fmla="*/ 0 h 357943"/>
                <a:gd name="connsiteX2" fmla="*/ 1622442 w 1622442"/>
                <a:gd name="connsiteY2" fmla="*/ 357943 h 357943"/>
                <a:gd name="connsiteX3" fmla="*/ 0 w 1622442"/>
                <a:gd name="connsiteY3" fmla="*/ 357943 h 357943"/>
                <a:gd name="connsiteX4" fmla="*/ 0 w 1622442"/>
                <a:gd name="connsiteY4" fmla="*/ 0 h 357943"/>
                <a:gd name="connsiteX0" fmla="*/ 0 w 1622442"/>
                <a:gd name="connsiteY0" fmla="*/ 0 h 357943"/>
                <a:gd name="connsiteX1" fmla="*/ 1622442 w 1622442"/>
                <a:gd name="connsiteY1" fmla="*/ 0 h 357943"/>
                <a:gd name="connsiteX2" fmla="*/ 1313349 w 1622442"/>
                <a:gd name="connsiteY2" fmla="*/ 357943 h 357943"/>
                <a:gd name="connsiteX3" fmla="*/ 0 w 1622442"/>
                <a:gd name="connsiteY3" fmla="*/ 357943 h 357943"/>
                <a:gd name="connsiteX4" fmla="*/ 0 w 1622442"/>
                <a:gd name="connsiteY4" fmla="*/ 0 h 357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22442" h="357943">
                  <a:moveTo>
                    <a:pt x="0" y="0"/>
                  </a:moveTo>
                  <a:lnTo>
                    <a:pt x="1622442" y="0"/>
                  </a:lnTo>
                  <a:lnTo>
                    <a:pt x="1313349" y="357943"/>
                  </a:lnTo>
                  <a:lnTo>
                    <a:pt x="0" y="3579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Internal Curing</a:t>
            </a:r>
          </a:p>
          <a:p>
            <a:r>
              <a:rPr lang="en-US" sz="2000" dirty="0">
                <a:solidFill>
                  <a:schemeClr val="tx1"/>
                </a:solidFill>
              </a:rPr>
              <a:t>Unique range of products that promotes the internal curing of the concrete.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Chemicals added in the concrete bulk, to prevent the drying during the initial curing of the concrete.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Maintains the level of water for the adequate hydration of the cement, by different means.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Specially recommended for screeds or industrial floors where joints and stress zones are typically leading to cracks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Unique technology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Economical: avoid post curing of the concrete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Enhance the surface and the strength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ISOKHORE 120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ISOKHORE 1850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ISOKHORE 845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10058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13AE9C2-4269-4102-95A6-158F2799F78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214"/>
          <a:stretch/>
        </p:blipFill>
        <p:spPr>
          <a:xfrm>
            <a:off x="4409492" y="-1"/>
            <a:ext cx="7782507" cy="1830075"/>
          </a:xfrm>
          <a:prstGeom prst="rect">
            <a:avLst/>
          </a:prstGeom>
        </p:spPr>
      </p:pic>
      <p:pic>
        <p:nvPicPr>
          <p:cNvPr id="17410" name="Picture 2" descr="Image result for internal curing">
            <a:extLst>
              <a:ext uri="{FF2B5EF4-FFF2-40B4-BE49-F238E27FC236}">
                <a16:creationId xmlns:a16="http://schemas.microsoft.com/office/drawing/2014/main" id="{4AAE372C-12BE-46F2-A8C5-2682F7EF36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3060" r="7053" b="21820"/>
          <a:stretch/>
        </p:blipFill>
        <p:spPr bwMode="auto">
          <a:xfrm>
            <a:off x="410459" y="3636404"/>
            <a:ext cx="3778950" cy="2203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Graphic 18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77AC3282-48F0-42E8-96BC-AD333A3C172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336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Shrinkage Control</a:t>
            </a:r>
          </a:p>
          <a:p>
            <a:r>
              <a:rPr lang="en-US" sz="2000" dirty="0">
                <a:solidFill>
                  <a:schemeClr val="tx1"/>
                </a:solidFill>
              </a:rPr>
              <a:t>Typical products used to reduce the shrinkage during the curing and drying of the concrete.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State-of-the-art technology that provides a surface tension reduction in the capillaries, during the curing of the concrete.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This reduces the internal forces which typically lead to </a:t>
            </a:r>
            <a:r>
              <a:rPr lang="en-US" sz="1600" dirty="0" err="1">
                <a:solidFill>
                  <a:srgbClr val="000000"/>
                </a:solidFill>
              </a:rPr>
              <a:t>crakcs</a:t>
            </a:r>
            <a:r>
              <a:rPr lang="en-US" sz="1600" dirty="0">
                <a:solidFill>
                  <a:srgbClr val="000000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The products will also reduce/suppress the curling effect at long term.</a:t>
            </a:r>
          </a:p>
          <a:p>
            <a:endParaRPr lang="en-US" sz="1600" dirty="0">
              <a:solidFill>
                <a:srgbClr val="0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Long term control – no curling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Easy to use: dosed in the concrete bulk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Robust: do not depend on the cement chemistry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ISOKHORE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8434" name="Picture 2" descr="Image result for shrinkage reducing admixture">
            <a:extLst>
              <a:ext uri="{FF2B5EF4-FFF2-40B4-BE49-F238E27FC236}">
                <a16:creationId xmlns:a16="http://schemas.microsoft.com/office/drawing/2014/main" id="{CDAD1E13-B221-4775-A885-BEE0744757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48" b="39517"/>
          <a:stretch/>
        </p:blipFill>
        <p:spPr bwMode="auto">
          <a:xfrm>
            <a:off x="4698249" y="41974"/>
            <a:ext cx="7449367" cy="1670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C12C733-402A-4283-8E1F-5549D6B5B8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538" y="912981"/>
            <a:ext cx="3591854" cy="23892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BA48A73-4D1C-441E-BD51-0057E2DE6D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538" y="3976476"/>
            <a:ext cx="3591854" cy="2367358"/>
          </a:xfrm>
          <a:prstGeom prst="rect">
            <a:avLst/>
          </a:prstGeom>
        </p:spPr>
      </p:pic>
      <p:sp>
        <p:nvSpPr>
          <p:cNvPr id="15" name="Arrow: Down 14">
            <a:extLst>
              <a:ext uri="{FF2B5EF4-FFF2-40B4-BE49-F238E27FC236}">
                <a16:creationId xmlns:a16="http://schemas.microsoft.com/office/drawing/2014/main" id="{30A42EDF-0A81-4CB3-B959-E73A9C57C5FB}"/>
              </a:ext>
            </a:extLst>
          </p:cNvPr>
          <p:cNvSpPr/>
          <p:nvPr/>
        </p:nvSpPr>
        <p:spPr>
          <a:xfrm>
            <a:off x="1956349" y="3382387"/>
            <a:ext cx="850232" cy="5139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2B47C1A-F0F0-4DD6-B59B-FC38E6698D22}"/>
              </a:ext>
            </a:extLst>
          </p:cNvPr>
          <p:cNvSpPr/>
          <p:nvPr/>
        </p:nvSpPr>
        <p:spPr>
          <a:xfrm>
            <a:off x="1531415" y="6442422"/>
            <a:ext cx="279733" cy="235969"/>
          </a:xfrm>
          <a:prstGeom prst="ellipse">
            <a:avLst/>
          </a:prstGeom>
          <a:solidFill>
            <a:srgbClr val="C054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E48DE3-B093-4200-85C9-D6C86945E7F2}"/>
              </a:ext>
            </a:extLst>
          </p:cNvPr>
          <p:cNvSpPr txBox="1"/>
          <p:nvPr/>
        </p:nvSpPr>
        <p:spPr>
          <a:xfrm>
            <a:off x="1799635" y="6398465"/>
            <a:ext cx="1180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ISOKHORE</a:t>
            </a:r>
          </a:p>
        </p:txBody>
      </p:sp>
      <p:pic>
        <p:nvPicPr>
          <p:cNvPr id="17" name="Graphic 16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DE1725D6-58AD-4EC1-9CF9-0B6B83DC4F8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2431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Corrosion Inhibitor</a:t>
            </a:r>
          </a:p>
          <a:p>
            <a:r>
              <a:rPr lang="en-US" sz="2000" dirty="0">
                <a:solidFill>
                  <a:schemeClr val="tx1"/>
                </a:solidFill>
              </a:rPr>
              <a:t>Admixtures used to prevent the corrosion of rebars and other metallic reinforcements.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Redox chemical that will prevent the corrosion of the rebars and other metallic reinforcement.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This is particularly the case in aggressive environment such as sea/ocean proximity.</a:t>
            </a:r>
          </a:p>
          <a:p>
            <a:endParaRPr lang="en-US" sz="1600" dirty="0">
              <a:solidFill>
                <a:srgbClr val="0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Easy to use: dosed in the concrete bulk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Robust: redox reaction will work with all chemical</a:t>
            </a:r>
            <a:br>
              <a:rPr lang="en-US" sz="1600" dirty="0">
                <a:solidFill>
                  <a:schemeClr val="tx1"/>
                </a:solidFill>
              </a:rPr>
            </a:br>
            <a:r>
              <a:rPr lang="en-US" sz="1600" dirty="0">
                <a:solidFill>
                  <a:schemeClr val="tx1"/>
                </a:solidFill>
              </a:rPr>
              <a:t>aggressions.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Improvement of durability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ISOINHIBIT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9458" name="Picture 2" descr="Image result for corrosion inhibitor">
            <a:extLst>
              <a:ext uri="{FF2B5EF4-FFF2-40B4-BE49-F238E27FC236}">
                <a16:creationId xmlns:a16="http://schemas.microsoft.com/office/drawing/2014/main" id="{7AC40EB0-ED76-44DF-9186-31D4F44DCE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56" y="784089"/>
            <a:ext cx="3804414" cy="260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Related image">
            <a:extLst>
              <a:ext uri="{FF2B5EF4-FFF2-40B4-BE49-F238E27FC236}">
                <a16:creationId xmlns:a16="http://schemas.microsoft.com/office/drawing/2014/main" id="{8179BF04-F161-4727-A98B-AB773406BA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3" t="13334" r="14490" b="12046"/>
          <a:stretch/>
        </p:blipFill>
        <p:spPr bwMode="auto">
          <a:xfrm>
            <a:off x="444356" y="3429000"/>
            <a:ext cx="3804414" cy="2935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8" descr="Image result for corrosion">
            <a:extLst>
              <a:ext uri="{FF2B5EF4-FFF2-40B4-BE49-F238E27FC236}">
                <a16:creationId xmlns:a16="http://schemas.microsoft.com/office/drawing/2014/main" id="{ADDFA1C8-E129-4CDB-8920-8939208980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19" b="2520"/>
          <a:stretch/>
        </p:blipFill>
        <p:spPr bwMode="auto">
          <a:xfrm>
            <a:off x="4682207" y="43799"/>
            <a:ext cx="7449692" cy="158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11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971975EF-A114-4D45-A6D7-F7409CB7B91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4891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Flooring Plasticizer</a:t>
            </a:r>
          </a:p>
          <a:p>
            <a:r>
              <a:rPr lang="en-US" sz="2000" dirty="0">
                <a:solidFill>
                  <a:schemeClr val="tx1"/>
                </a:solidFill>
              </a:rPr>
              <a:t>Specific (super)</a:t>
            </a:r>
            <a:r>
              <a:rPr lang="en-US" sz="2000" dirty="0" err="1">
                <a:solidFill>
                  <a:schemeClr val="tx1"/>
                </a:solidFill>
              </a:rPr>
              <a:t>platicizers</a:t>
            </a:r>
            <a:r>
              <a:rPr lang="en-US" sz="2000" dirty="0">
                <a:solidFill>
                  <a:schemeClr val="tx1"/>
                </a:solidFill>
              </a:rPr>
              <a:t> for flooring applications, and notably industrial floors.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Provides with the adequate water reduction and workability for the production and transport of the concrete, but prevents the re-fluidification during the surface finish.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Avoid the bleeding of the surface which could lead to delaminating of the floor.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Compatible with the typical hardening powders used for the surface finish.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Easy to use: dosed as a regular admixtures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Compatible with other admixture types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Water reduction and workability can be adjusted</a:t>
            </a:r>
            <a:br>
              <a:rPr lang="en-US" sz="1600" dirty="0">
                <a:solidFill>
                  <a:schemeClr val="tx1"/>
                </a:solidFill>
              </a:rPr>
            </a:br>
            <a:r>
              <a:rPr lang="en-US" sz="1600" dirty="0">
                <a:solidFill>
                  <a:schemeClr val="tx1"/>
                </a:solidFill>
              </a:rPr>
              <a:t>based on the cement and needs.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Support the early strength development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ISOFLOW 3740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ISOFLOOR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AA26947-35CA-420F-A700-F39D744206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714" y="1116943"/>
            <a:ext cx="3912153" cy="2201549"/>
          </a:xfrm>
          <a:prstGeom prst="rect">
            <a:avLst/>
          </a:prstGeom>
        </p:spPr>
      </p:pic>
      <p:pic>
        <p:nvPicPr>
          <p:cNvPr id="20484" name="Picture 4" descr="Image result for flooring helicopter">
            <a:extLst>
              <a:ext uri="{FF2B5EF4-FFF2-40B4-BE49-F238E27FC236}">
                <a16:creationId xmlns:a16="http://schemas.microsoft.com/office/drawing/2014/main" id="{84188923-66CC-46B6-A3E0-D0375F6DCC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86" y="27840"/>
            <a:ext cx="77628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Related image">
            <a:extLst>
              <a:ext uri="{FF2B5EF4-FFF2-40B4-BE49-F238E27FC236}">
                <a16:creationId xmlns:a16="http://schemas.microsoft.com/office/drawing/2014/main" id="{DAE8399B-2D1A-4B53-9E4D-6032D18AA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27" y="3539509"/>
            <a:ext cx="3908743" cy="276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11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337BBDE6-DBAB-49CC-B1B7-5CAC38123E6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346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err="1">
                <a:solidFill>
                  <a:schemeClr val="bg1">
                    <a:lumMod val="50000"/>
                  </a:schemeClr>
                </a:solidFill>
              </a:rPr>
              <a:t>Pervia</a:t>
            </a:r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 Admixtures</a:t>
            </a:r>
          </a:p>
          <a:p>
            <a:r>
              <a:rPr lang="en-US" sz="2000" dirty="0">
                <a:solidFill>
                  <a:schemeClr val="tx1"/>
                </a:solidFill>
              </a:rPr>
              <a:t>Admixtures developed specifically for </a:t>
            </a:r>
            <a:r>
              <a:rPr lang="en-US" sz="2000" dirty="0" err="1">
                <a:solidFill>
                  <a:schemeClr val="tx1"/>
                </a:solidFill>
              </a:rPr>
              <a:t>Pervia</a:t>
            </a:r>
            <a:r>
              <a:rPr lang="en-US" sz="2000" dirty="0">
                <a:solidFill>
                  <a:schemeClr val="tx1"/>
                </a:solidFill>
              </a:rPr>
              <a:t> concrete, to enhance the cohesion of the concrete.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Superplasticizer types products, which have been formulated with selected raw materials in order to provide with: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Improved cohesion of the cement matrix with the aggregates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Long workability retention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Fast dispersion to prevent temperature increase during batching</a:t>
            </a:r>
          </a:p>
          <a:p>
            <a:pPr lvl="1"/>
            <a:endParaRPr lang="en-US" sz="1600" dirty="0">
              <a:solidFill>
                <a:srgbClr val="0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Concrete admixtures: used at the batching plant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Can be optimized for all cements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Regular dosages (0.5-1.5% </a:t>
            </a:r>
            <a:r>
              <a:rPr lang="en-US" sz="1600" dirty="0" err="1">
                <a:solidFill>
                  <a:schemeClr val="tx1"/>
                </a:solidFill>
              </a:rPr>
              <a:t>bwoc</a:t>
            </a:r>
            <a:r>
              <a:rPr lang="en-US" sz="1600" dirty="0">
                <a:solidFill>
                  <a:schemeClr val="tx1"/>
                </a:solidFill>
              </a:rPr>
              <a:t>)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Compatible with other admixture types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ISOPERVIA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9C3AD5-7BA6-4A44-8E52-AF8DBF844A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6" t="31330" r="-116" b="27182"/>
          <a:stretch/>
        </p:blipFill>
        <p:spPr>
          <a:xfrm>
            <a:off x="4345592" y="0"/>
            <a:ext cx="7833707" cy="1828980"/>
          </a:xfrm>
          <a:prstGeom prst="rect">
            <a:avLst/>
          </a:prstGeom>
        </p:spPr>
      </p:pic>
      <p:pic>
        <p:nvPicPr>
          <p:cNvPr id="24578" name="Picture 2" descr="Related image">
            <a:extLst>
              <a:ext uri="{FF2B5EF4-FFF2-40B4-BE49-F238E27FC236}">
                <a16:creationId xmlns:a16="http://schemas.microsoft.com/office/drawing/2014/main" id="{2D979F17-2CCF-4EB6-BBFF-1FD789059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27" y="4263393"/>
            <a:ext cx="3975443" cy="228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6AEFA6B-6F44-46C0-A976-26596AEF43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371" y="914490"/>
            <a:ext cx="3201353" cy="3130586"/>
          </a:xfrm>
          <a:prstGeom prst="rect">
            <a:avLst/>
          </a:prstGeom>
        </p:spPr>
      </p:pic>
      <p:pic>
        <p:nvPicPr>
          <p:cNvPr id="12" name="Graphic 11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9EA4F4A4-0856-45DC-BBC2-80B8E954FBD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4915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RCC Admixtures</a:t>
            </a:r>
          </a:p>
          <a:p>
            <a:r>
              <a:rPr lang="en-US" sz="2000" dirty="0">
                <a:solidFill>
                  <a:schemeClr val="tx1"/>
                </a:solidFill>
              </a:rPr>
              <a:t>Portfolio of admixtures designed for the production, transport, placing and curing of Roller Compacted Concrete.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Portfolio of admixtures to address the different needs of Roller Compacted Concrete.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Plasticizers and retarders to improve the workability and compaction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Compaction aids to increase the performances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Curing aids to prevent for the fast drying of the concrete, and improve the surface finish during the paving.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Robust and versatile: products can be adjusted for</a:t>
            </a:r>
            <a:br>
              <a:rPr lang="en-US" sz="1600" dirty="0">
                <a:solidFill>
                  <a:schemeClr val="tx1"/>
                </a:solidFill>
              </a:rPr>
            </a:br>
            <a:r>
              <a:rPr lang="en-US" sz="1600" dirty="0">
                <a:solidFill>
                  <a:schemeClr val="tx1"/>
                </a:solidFill>
              </a:rPr>
              <a:t>each cements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Covers all the typical needs for RCC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All products are dosed at the production plant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ISOVIA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BF635E7-E475-4AD4-8BD4-66CFAB1C91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427" t="13240" r="427" b="16865"/>
          <a:stretch/>
        </p:blipFill>
        <p:spPr>
          <a:xfrm>
            <a:off x="4375741" y="0"/>
            <a:ext cx="7816259" cy="1853883"/>
          </a:xfrm>
          <a:prstGeom prst="rect">
            <a:avLst/>
          </a:prstGeom>
        </p:spPr>
      </p:pic>
      <p:pic>
        <p:nvPicPr>
          <p:cNvPr id="23556" name="Picture 4" descr="Related image">
            <a:extLst>
              <a:ext uri="{FF2B5EF4-FFF2-40B4-BE49-F238E27FC236}">
                <a16:creationId xmlns:a16="http://schemas.microsoft.com/office/drawing/2014/main" id="{A3B24937-057B-4B2D-9922-A1BBCE921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81" y="4017501"/>
            <a:ext cx="3705063" cy="247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Image result for roller compacted concrete surface">
            <a:extLst>
              <a:ext uri="{FF2B5EF4-FFF2-40B4-BE49-F238E27FC236}">
                <a16:creationId xmlns:a16="http://schemas.microsoft.com/office/drawing/2014/main" id="{E40C0EB7-3895-4564-9B7C-D7208448414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3564" name="Picture 12" descr="Image result for roller compacted concrete surface">
            <a:extLst>
              <a:ext uri="{FF2B5EF4-FFF2-40B4-BE49-F238E27FC236}">
                <a16:creationId xmlns:a16="http://schemas.microsoft.com/office/drawing/2014/main" id="{EA116C97-4283-43E0-8112-F26D204FB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81" y="890326"/>
            <a:ext cx="3705063" cy="2778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Graphic 12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1C9EAA79-F42A-4A5B-93CD-46B82B989ED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8524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Fair Face</a:t>
            </a:r>
          </a:p>
          <a:p>
            <a:r>
              <a:rPr lang="en-US" sz="2000" dirty="0">
                <a:solidFill>
                  <a:schemeClr val="tx1"/>
                </a:solidFill>
              </a:rPr>
              <a:t>Specific products used to suppress the air bubbles on the surface of concrete.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Liquid product dosed in the concrete to reduce significantly the formation of bubbles and holes on the surface of concrete.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This product is recommended for fair face concrete and architectonic walls.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It does not impact the fresh or the hard performances of the concrete</a:t>
            </a:r>
          </a:p>
          <a:p>
            <a:endParaRPr lang="en-US" sz="1600" dirty="0">
              <a:solidFill>
                <a:srgbClr val="0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Easy to use: typical dosage of 1 kg/m3 dosed at the RMX plant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Do no require any additional preparation of the </a:t>
            </a:r>
            <a:br>
              <a:rPr lang="en-US" sz="1600" dirty="0">
                <a:solidFill>
                  <a:schemeClr val="tx1"/>
                </a:solidFill>
              </a:rPr>
            </a:br>
            <a:r>
              <a:rPr lang="en-US" sz="1600" dirty="0">
                <a:solidFill>
                  <a:schemeClr val="tx1"/>
                </a:solidFill>
              </a:rPr>
              <a:t>formwork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Synergy effect with the demolding oil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ISOGLASS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2" descr="http://www.designboom.com/wp-content/uploads/2013/05/hachioji-tree-house-airscape-designboom03.jpg">
            <a:extLst>
              <a:ext uri="{FF2B5EF4-FFF2-40B4-BE49-F238E27FC236}">
                <a16:creationId xmlns:a16="http://schemas.microsoft.com/office/drawing/2014/main" id="{071365BE-2F26-4598-A4E4-03C0B68E3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31" y="3616237"/>
            <a:ext cx="3646883" cy="2753749"/>
          </a:xfrm>
          <a:prstGeom prst="rect">
            <a:avLst/>
          </a:prstGeom>
          <a:noFill/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B659A7-D145-4BDB-8AF8-6158A323FA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86" y="752915"/>
            <a:ext cx="3646884" cy="27351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5DE32FD-B545-4984-B7EB-E3BD7B5C80E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43" t="7588" b="64253"/>
          <a:stretch/>
        </p:blipFill>
        <p:spPr>
          <a:xfrm>
            <a:off x="4828363" y="44983"/>
            <a:ext cx="7303535" cy="1800755"/>
          </a:xfrm>
          <a:prstGeom prst="rect">
            <a:avLst/>
          </a:prstGeom>
        </p:spPr>
      </p:pic>
      <p:pic>
        <p:nvPicPr>
          <p:cNvPr id="12" name="Graphic 11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0E81758F-4C48-461F-AC2C-71D6E34311D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0061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Color Enhancer</a:t>
            </a:r>
          </a:p>
          <a:p>
            <a:r>
              <a:rPr lang="en-US" sz="2000" dirty="0">
                <a:solidFill>
                  <a:schemeClr val="tx1"/>
                </a:solidFill>
              </a:rPr>
              <a:t>Admixtures used to enhance the color durability and prevents carbonatation and efflorescence.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Liquid admixtures used in the concrete bulk, when colors and pigments are used, in order to reduce the whitening effect due to the carbonatation and/or efflorescence.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Can be as well applied on the fresh concrete to provide as well with a shiny appearance.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Does not retard the setting or the strength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Robust: works with all colors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Compatible with most of the cements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Provides as well a water-repellent effect for durability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ISOFUGE 220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2" name="Picture 2" descr="Pigments">
            <a:extLst>
              <a:ext uri="{FF2B5EF4-FFF2-40B4-BE49-F238E27FC236}">
                <a16:creationId xmlns:a16="http://schemas.microsoft.com/office/drawing/2014/main" id="{80A64EBA-3F53-4925-82EA-1EF411D57F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3618" y="1239790"/>
            <a:ext cx="3260195" cy="2159880"/>
          </a:xfrm>
          <a:prstGeom prst="rect">
            <a:avLst/>
          </a:prstGeom>
          <a:noFill/>
        </p:spPr>
      </p:pic>
      <p:pic>
        <p:nvPicPr>
          <p:cNvPr id="13" name="Picture 12" descr="IMG_6326.JPG">
            <a:extLst>
              <a:ext uri="{FF2B5EF4-FFF2-40B4-BE49-F238E27FC236}">
                <a16:creationId xmlns:a16="http://schemas.microsoft.com/office/drawing/2014/main" id="{8EEB8827-C4FF-4F6C-8ED3-1CF5CFA9637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3618" y="3978417"/>
            <a:ext cx="3164920" cy="2373690"/>
          </a:xfrm>
          <a:prstGeom prst="rect">
            <a:avLst/>
          </a:prstGeom>
        </p:spPr>
      </p:pic>
      <p:pic>
        <p:nvPicPr>
          <p:cNvPr id="25604" name="Picture 4" descr="Image result for color">
            <a:extLst>
              <a:ext uri="{FF2B5EF4-FFF2-40B4-BE49-F238E27FC236}">
                <a16:creationId xmlns:a16="http://schemas.microsoft.com/office/drawing/2014/main" id="{C8D6CEA6-BA6F-4572-97D3-087575FE10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527" b="6338"/>
          <a:stretch/>
        </p:blipFill>
        <p:spPr bwMode="auto">
          <a:xfrm>
            <a:off x="4869543" y="1"/>
            <a:ext cx="7262355" cy="1919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Graphic 13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645CAE02-B6DA-4A4F-BD0A-AB3E3185729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695640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E5FB48C-B0C3-426D-8EA8-70DDCDF16FCB}" vid="{35F19336-AC8A-4CF2-B44F-021F5E2C70A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4372</TotalTime>
  <Words>1594</Words>
  <Application>Microsoft Office PowerPoint</Application>
  <PresentationFormat>Widescreen</PresentationFormat>
  <Paragraphs>290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Wingdings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Jorge Escalante Diez</dc:creator>
  <cp:lastModifiedBy>Alexandre Guerini</cp:lastModifiedBy>
  <cp:revision>162</cp:revision>
  <dcterms:created xsi:type="dcterms:W3CDTF">2017-06-21T09:25:24Z</dcterms:created>
  <dcterms:modified xsi:type="dcterms:W3CDTF">2020-06-16T06:54:00Z</dcterms:modified>
</cp:coreProperties>
</file>