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1" autoAdjust="0"/>
    <p:restoredTop sz="94660"/>
  </p:normalViewPr>
  <p:slideViewPr>
    <p:cSldViewPr snapToGrid="0">
      <p:cViewPr varScale="1">
        <p:scale>
          <a:sx n="74" d="100"/>
          <a:sy n="74" d="100"/>
        </p:scale>
        <p:origin x="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CB1EE-877A-4E37-9D7A-238461E98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58408F-6AF3-4100-927E-5C2EAA4C0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27982-ACC9-4CBD-B4F1-61F2DFFDD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502F98-4C58-485E-A881-0A0774995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0FA405-2813-40B5-829B-DF0B60720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764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6CC20-90A1-471A-A1CC-8B5AA901C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67A6A-83A3-4336-87D1-4E23E2FA5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5D1203-D533-4D98-A33C-01F91B233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1E87B-C601-49CE-B3F5-A053B589A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10917-BFC1-4A36-B68C-B075F3DF9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288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D4C34-48BE-4C97-9A16-E56B48B31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1D4CEC-5F68-4223-A66C-42330E199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D2027-4F4E-46B1-8FD1-59840ED97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B1EE2-D526-4130-B4BC-1ED2FA00C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32471-B992-4E04-AEB0-9D1FC57B0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475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8CB00-9927-4745-A9DF-BD4C6288E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AE4F6-429C-4CCC-8408-2ACBE7936E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10FB8A-B2A8-419E-8291-8F845CA4A9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FAE6B4-C3B9-4E8C-8BE7-EEDD9E5EC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AF012D-689F-42C7-9BC9-DAB66E8F6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ACF0B0-ECC4-4DBC-885D-C3A43685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472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49F5B-0D5C-40DD-BB5D-758DE1AE5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F9A64C-5355-436D-8D73-0EFB0E4F8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BE5E39-58A0-4E18-ADC9-4C31ED4A0E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10CA9B-0CEB-4BA9-9D62-9C4EF70032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1F8609-1FC3-4DC9-B782-B34AA78DD9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F9029B-4795-48F9-AA94-8D51A45E6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A0A6C8-F350-4600-BC24-2734DA1F4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D67C86-C677-462B-8551-742616D91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483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A1933-5854-4B7B-B8F1-A87C1AED7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6B681C-F843-481C-B950-31204A53D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3130AC-89E3-400B-AF74-FA8D72C4C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08E392-6E21-42F1-A673-A58666831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748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E4BAE4-25FB-4C99-BF1E-88D6459CB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359D91-1219-4628-A66E-633359EC3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9C7235-6014-481C-BA20-32C65F282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406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D7C30-7D59-409C-BCDA-A409D1C77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452C0-DE21-48D7-9B67-5BCF17100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394BC-7B1F-418A-86E6-355F6CE0C3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364EFC-E4DF-4E0A-A551-44709591C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61332E-F44E-47B6-95AA-EAB91E292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8B77C2-63CC-4E6E-9E3D-34F0A1618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867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D6355-F2CA-4111-9BE3-828BF61D2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5BDA4F-997B-479A-9F22-E062E2ED9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4A9064-F59F-4AC5-8A16-2BCE0D66CB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009EC6-26BB-4F7C-BDD1-96321AE57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C8939-A43E-469D-A5DE-CA74370B2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4AE04-0CF9-4559-A874-C5C1EFD2E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12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9B6DA-AEE1-4C2F-9D8B-FE6C6E7CE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17232F-F87D-46F8-B7E4-E170BD440F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EC0B5-BD3D-49B1-9F8B-432E41E04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97572-2A5B-48E9-A25C-221E48D5C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2779D-7C29-4BDC-BA1E-ADDB6615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50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7D6E62-BFF4-40D7-8B40-205A54C332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4FE423-7C31-48E2-8EB2-D42D743481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5527F-7337-4615-8B26-DBBE6F5CA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4D66E-B2D1-48FC-9CBA-BC2C2C342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6B98AC-E6DE-4B97-9516-FDB674BD9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472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EA71E5-8238-442B-8635-2E227C103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261CA6-CF16-417B-A0F5-A17D39CF65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8885B3-2036-4781-8874-DE12963B7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83840-7A35-42FA-A552-0B8E4E7A40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17FF9-3C46-4157-AD01-71B19368BA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3B972-8B06-4AFA-9465-17C9015408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55837-772A-4A89-A902-FE9FF7EAD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163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0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3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12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5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2230746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Slurry Additives</a:t>
            </a:r>
          </a:p>
          <a:p>
            <a:r>
              <a:rPr lang="en-US" sz="2000" dirty="0">
                <a:solidFill>
                  <a:schemeClr val="tx1"/>
                </a:solidFill>
              </a:rPr>
              <a:t>Chemicals used to stabilized mineral slurries, notably for wet kiln applications.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375589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Additives used to stabilized typical slurries which are made of limestone, clay, chalk, and similar minerals.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Solid content my be up to 75%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The product is typically injected during the wet grinding process.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The additive will also improve the production and reduce the energy needs.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Higher Solid Content of the slurry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Lower Slurry Viscosity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Good pumpability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High stability especially towards sedimentation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ISOMILL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Picture 2" descr="Related image">
            <a:extLst>
              <a:ext uri="{FF2B5EF4-FFF2-40B4-BE49-F238E27FC236}">
                <a16:creationId xmlns:a16="http://schemas.microsoft.com/office/drawing/2014/main" id="{DE0D2231-312B-42F4-A6F0-056C5B601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22" y="842617"/>
            <a:ext cx="4047119" cy="268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lated image">
            <a:extLst>
              <a:ext uri="{FF2B5EF4-FFF2-40B4-BE49-F238E27FC236}">
                <a16:creationId xmlns:a16="http://schemas.microsoft.com/office/drawing/2014/main" id="{C42D4557-98EB-40BC-AD71-F7739CE94F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68" b="45185"/>
          <a:stretch/>
        </p:blipFill>
        <p:spPr bwMode="auto">
          <a:xfrm>
            <a:off x="4812676" y="-11196"/>
            <a:ext cx="7285854" cy="226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slurry suspension with without additive">
            <a:extLst>
              <a:ext uri="{FF2B5EF4-FFF2-40B4-BE49-F238E27FC236}">
                <a16:creationId xmlns:a16="http://schemas.microsoft.com/office/drawing/2014/main" id="{3F601AB7-8DA6-40FE-9F43-AF1693F49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22" y="3767867"/>
            <a:ext cx="4047119" cy="277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87E1334A-F8B6-49FE-B1E1-A6C951D2B83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163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Raw Meal Additives</a:t>
            </a:r>
          </a:p>
          <a:p>
            <a:r>
              <a:rPr lang="en-US" sz="2000" dirty="0">
                <a:solidFill>
                  <a:schemeClr val="tx1"/>
                </a:solidFill>
              </a:rPr>
              <a:t>Grinding aids especially designed for the dry grinding of the raw materials used for clinker production.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Chemicals selected to improve the grinding of the raw materials for clinker production, notably limestone.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Production increase can typically reach 20%.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Injected during the grinding process as any liquid additive</a:t>
            </a:r>
          </a:p>
          <a:p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Can be used with both ball and vertical mills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Typical dosage range: 250 - 1000 ppm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most of raw materials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ISOMILL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4" name="Picture 2" descr="Related image">
            <a:extLst>
              <a:ext uri="{FF2B5EF4-FFF2-40B4-BE49-F238E27FC236}">
                <a16:creationId xmlns:a16="http://schemas.microsoft.com/office/drawing/2014/main" id="{C8B5525B-2CA2-421D-A90F-728DFDF356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15"/>
          <a:stretch/>
        </p:blipFill>
        <p:spPr bwMode="auto">
          <a:xfrm>
            <a:off x="4714290" y="48126"/>
            <a:ext cx="7421547" cy="164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clinker">
            <a:extLst>
              <a:ext uri="{FF2B5EF4-FFF2-40B4-BE49-F238E27FC236}">
                <a16:creationId xmlns:a16="http://schemas.microsoft.com/office/drawing/2014/main" id="{78446AB4-DFD5-4D1E-AE09-56EFBC832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99" y="743440"/>
            <a:ext cx="3890238" cy="270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lated image">
            <a:extLst>
              <a:ext uri="{FF2B5EF4-FFF2-40B4-BE49-F238E27FC236}">
                <a16:creationId xmlns:a16="http://schemas.microsoft.com/office/drawing/2014/main" id="{E9F11288-9E09-4289-9DAC-DD57D75AB9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4" r="6054"/>
          <a:stretch/>
        </p:blipFill>
        <p:spPr bwMode="auto">
          <a:xfrm>
            <a:off x="200500" y="3606272"/>
            <a:ext cx="3890238" cy="299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95F341AC-5BB1-4E48-A8CA-8820AF65954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876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Cement Grinding Aids</a:t>
            </a:r>
          </a:p>
          <a:p>
            <a:r>
              <a:rPr lang="en-US" sz="2000" dirty="0">
                <a:solidFill>
                  <a:schemeClr val="tx1"/>
                </a:solidFill>
              </a:rPr>
              <a:t>Grinding aids developed to reduce the energy needs and to improve the productivity of cements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Chemicals selected to improve the grinding of clinker and additions, in ball and vertical roller mills.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Production increase can typically reach 20%.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Injected during the grinding process on the fresh feed.</a:t>
            </a:r>
          </a:p>
          <a:p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Optimization for all types of cements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Typical dosage range: 250 - 1000 ppm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Chemically stable to mill temperature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ISOMILL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8" name="Picture 2" descr="Related image">
            <a:extLst>
              <a:ext uri="{FF2B5EF4-FFF2-40B4-BE49-F238E27FC236}">
                <a16:creationId xmlns:a16="http://schemas.microsoft.com/office/drawing/2014/main" id="{23A908F1-CD7E-48BB-BABE-CC588FE65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99" y="3429000"/>
            <a:ext cx="3781067" cy="283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44B8AD3-3B58-45B2-A208-8FB6491C1B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779" y="976487"/>
            <a:ext cx="4127506" cy="2290100"/>
          </a:xfrm>
          <a:prstGeom prst="rect">
            <a:avLst/>
          </a:prstGeom>
        </p:spPr>
      </p:pic>
      <p:pic>
        <p:nvPicPr>
          <p:cNvPr id="15" name="Picture 8" descr="Image result for cement">
            <a:extLst>
              <a:ext uri="{FF2B5EF4-FFF2-40B4-BE49-F238E27FC236}">
                <a16:creationId xmlns:a16="http://schemas.microsoft.com/office/drawing/2014/main" id="{D8E855CC-A775-4F3F-ACC1-498085506B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901"/>
          <a:stretch/>
        </p:blipFill>
        <p:spPr bwMode="auto">
          <a:xfrm>
            <a:off x="4682207" y="0"/>
            <a:ext cx="7449562" cy="194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E9F93481-4A64-4021-8ABC-430BE951331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428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Pack-Set Reducing Admixture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Additives developed to reduce the Pack-Set of cement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The additives will help reducing the pack-set of the cement, during the grinding process.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The products can be as well designed to function as grinding aid.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Chemicals are selected specifically based on the cement type.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It will help the unloading and transport to and from the silos</a:t>
            </a:r>
          </a:p>
          <a:p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Optimization for all types of cements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Can be combined with other additive types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ball and vertical roller mills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ISOMILL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1506" name="Picture 2" descr="Image result for cement silo cemex">
            <a:extLst>
              <a:ext uri="{FF2B5EF4-FFF2-40B4-BE49-F238E27FC236}">
                <a16:creationId xmlns:a16="http://schemas.microsoft.com/office/drawing/2014/main" id="{64CE5231-A614-48ED-9623-6AEA1B6931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16"/>
          <a:stretch/>
        </p:blipFill>
        <p:spPr bwMode="auto">
          <a:xfrm>
            <a:off x="299184" y="3831391"/>
            <a:ext cx="4200525" cy="238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Résultat de recherche d'images pour &quot;Ball mill classifiers&quot;">
            <a:extLst>
              <a:ext uri="{FF2B5EF4-FFF2-40B4-BE49-F238E27FC236}">
                <a16:creationId xmlns:a16="http://schemas.microsoft.com/office/drawing/2014/main" id="{C2EE72FD-35CE-4003-BC6B-9399FFD04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171" y="745515"/>
            <a:ext cx="3863317" cy="2855495"/>
          </a:xfrm>
          <a:prstGeom prst="rect">
            <a:avLst/>
          </a:prstGeom>
          <a:noFill/>
        </p:spPr>
      </p:pic>
      <p:pic>
        <p:nvPicPr>
          <p:cNvPr id="21512" name="Picture 8" descr="Image result for cement">
            <a:extLst>
              <a:ext uri="{FF2B5EF4-FFF2-40B4-BE49-F238E27FC236}">
                <a16:creationId xmlns:a16="http://schemas.microsoft.com/office/drawing/2014/main" id="{4FC5499B-10EE-4169-B611-6D692F1B7A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901"/>
          <a:stretch/>
        </p:blipFill>
        <p:spPr bwMode="auto">
          <a:xfrm>
            <a:off x="4682207" y="0"/>
            <a:ext cx="7449562" cy="194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phic 12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F111470C-8CD0-4949-AD44-96734219FC5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460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Chromate Reducers</a:t>
            </a:r>
          </a:p>
          <a:p>
            <a:r>
              <a:rPr lang="en-US" sz="2000" dirty="0">
                <a:solidFill>
                  <a:schemeClr val="tx1"/>
                </a:solidFill>
              </a:rPr>
              <a:t>Products specifically used to control the level of </a:t>
            </a:r>
            <a:r>
              <a:rPr lang="en-US" sz="2000" dirty="0" err="1">
                <a:solidFill>
                  <a:schemeClr val="tx1"/>
                </a:solidFill>
              </a:rPr>
              <a:t>Cr</a:t>
            </a:r>
            <a:r>
              <a:rPr lang="en-US" sz="2000" baseline="30000" dirty="0" err="1">
                <a:solidFill>
                  <a:schemeClr val="tx1"/>
                </a:solidFill>
              </a:rPr>
              <a:t>VI</a:t>
            </a:r>
            <a:r>
              <a:rPr lang="en-US" sz="2000" dirty="0">
                <a:solidFill>
                  <a:schemeClr val="tx1"/>
                </a:solidFill>
              </a:rPr>
              <a:t> in cements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The chemicals will target the remaining </a:t>
            </a:r>
            <a:r>
              <a:rPr lang="en-US" sz="1600" dirty="0" err="1">
                <a:solidFill>
                  <a:srgbClr val="000000"/>
                </a:solidFill>
              </a:rPr>
              <a:t>Cr</a:t>
            </a:r>
            <a:r>
              <a:rPr lang="en-US" sz="1600" baseline="30000" dirty="0" err="1">
                <a:solidFill>
                  <a:srgbClr val="000000"/>
                </a:solidFill>
              </a:rPr>
              <a:t>VI</a:t>
            </a:r>
            <a:r>
              <a:rPr lang="en-US" sz="1600" dirty="0">
                <a:solidFill>
                  <a:srgbClr val="000000"/>
                </a:solidFill>
              </a:rPr>
              <a:t> and will reduce it to non-hazardous </a:t>
            </a:r>
            <a:r>
              <a:rPr lang="en-US" sz="1600" dirty="0" err="1">
                <a:solidFill>
                  <a:srgbClr val="000000"/>
                </a:solidFill>
              </a:rPr>
              <a:t>Cr</a:t>
            </a:r>
            <a:r>
              <a:rPr lang="en-US" sz="1600" baseline="30000" dirty="0" err="1">
                <a:solidFill>
                  <a:srgbClr val="000000"/>
                </a:solidFill>
              </a:rPr>
              <a:t>III</a:t>
            </a:r>
            <a:r>
              <a:rPr lang="en-US" sz="1600" dirty="0">
                <a:solidFill>
                  <a:srgbClr val="000000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This product is particularly advised for ball mills.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Can be provided as a powder or as a liquid</a:t>
            </a:r>
          </a:p>
          <a:p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all other additives for cement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Dosed in the grinding process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ISOCROME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Image result for ball mill balls">
            <a:extLst>
              <a:ext uri="{FF2B5EF4-FFF2-40B4-BE49-F238E27FC236}">
                <a16:creationId xmlns:a16="http://schemas.microsoft.com/office/drawing/2014/main" id="{F2E49C35-28B2-40FB-A849-7395E18D8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22" y="1009371"/>
            <a:ext cx="3852421" cy="256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chromium element">
            <a:extLst>
              <a:ext uri="{FF2B5EF4-FFF2-40B4-BE49-F238E27FC236}">
                <a16:creationId xmlns:a16="http://schemas.microsoft.com/office/drawing/2014/main" id="{D9057520-0949-4470-85B2-4309D734A5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53" b="49644"/>
          <a:stretch/>
        </p:blipFill>
        <p:spPr bwMode="auto">
          <a:xfrm>
            <a:off x="4424642" y="58957"/>
            <a:ext cx="7591314" cy="194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new balls ball mill">
            <a:extLst>
              <a:ext uri="{FF2B5EF4-FFF2-40B4-BE49-F238E27FC236}">
                <a16:creationId xmlns:a16="http://schemas.microsoft.com/office/drawing/2014/main" id="{704BD47C-8C7D-4D8F-9C9E-BCF2159F9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22" y="4064059"/>
            <a:ext cx="3852421" cy="265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B4FE9F03-2972-43CF-8BFE-A39ED9F74338}"/>
              </a:ext>
            </a:extLst>
          </p:cNvPr>
          <p:cNvSpPr/>
          <p:nvPr/>
        </p:nvSpPr>
        <p:spPr>
          <a:xfrm>
            <a:off x="1752194" y="3573065"/>
            <a:ext cx="850232" cy="5139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B436FE6C-D948-42D1-8D57-EDDFC3C238C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61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Strength Enhancers</a:t>
            </a:r>
          </a:p>
          <a:p>
            <a:r>
              <a:rPr lang="en-US" sz="2000" dirty="0">
                <a:solidFill>
                  <a:schemeClr val="tx1"/>
                </a:solidFill>
              </a:rPr>
              <a:t>Chemicals designed to increase the strength of cement at specific ages.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The chemicals used in the product will support the cement hydration and increase the strength at different ages.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 formulation can be designed to target either the early or the late strength, or both.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Clinker factor will be expected and would typically be in the range of 2-8%.</a:t>
            </a:r>
          </a:p>
          <a:p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Increase of early and late strength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Typical dosage range: 250 - 1500 ppm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Can also act as grinding aid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Can be combined with all other types 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of cement additives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ISOMILL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F53D109-8DD8-4B26-98ED-895F97272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9493" y="-23714"/>
            <a:ext cx="7817915" cy="1869451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Graphic 9" descr="Arrow: U-turn with tail">
            <a:hlinkClick r:id="rId4" action="ppaction://hlinksldjump"/>
            <a:extLst>
              <a:ext uri="{FF2B5EF4-FFF2-40B4-BE49-F238E27FC236}">
                <a16:creationId xmlns:a16="http://schemas.microsoft.com/office/drawing/2014/main" id="{FEE5AEC3-6B19-4EC5-8748-89AEE5FD416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575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2FC5456E49008449F50D13843B5E51B" ma:contentTypeVersion="13" ma:contentTypeDescription="Crear nuevo documento." ma:contentTypeScope="" ma:versionID="3298242b1d2eb91c736700e4fe33efc5">
  <xsd:schema xmlns:xsd="http://www.w3.org/2001/XMLSchema" xmlns:xs="http://www.w3.org/2001/XMLSchema" xmlns:p="http://schemas.microsoft.com/office/2006/metadata/properties" xmlns:ns3="bd245251-4db9-48f6-b052-312fe8f289df" xmlns:ns4="8b01cb59-bc4b-429a-a228-f406f8c18256" targetNamespace="http://schemas.microsoft.com/office/2006/metadata/properties" ma:root="true" ma:fieldsID="a12933fe0f3c0ef5bf4a51e7480257ef" ns3:_="" ns4:_="">
    <xsd:import namespace="bd245251-4db9-48f6-b052-312fe8f289df"/>
    <xsd:import namespace="8b01cb59-bc4b-429a-a228-f406f8c1825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OCR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45251-4db9-48f6-b052-312fe8f289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ash de la sugerencia para compartir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01cb59-bc4b-429a-a228-f406f8c18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51CF1E6-82CC-48D3-8F85-2A7E4DEB05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245251-4db9-48f6-b052-312fe8f289df"/>
    <ds:schemaRef ds:uri="8b01cb59-bc4b-429a-a228-f406f8c1825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3DD20D6-EA65-42BE-847D-927FFDE49D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A0A71D-8CB4-4756-974D-1D4E8C52036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499</Words>
  <Application>Microsoft Office PowerPoint</Application>
  <PresentationFormat>Widescreen</PresentationFormat>
  <Paragraphs>92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1</cp:revision>
  <dcterms:created xsi:type="dcterms:W3CDTF">2020-06-16T05:42:29Z</dcterms:created>
  <dcterms:modified xsi:type="dcterms:W3CDTF">2020-06-16T05:43:20Z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0x010100E2FC5456E49008449F50D13843B5E51B</vt:lpwstr>
  </property>
</Properties>
</file>