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36" r:id="rId2"/>
  </p:sldIdLst>
  <p:sldSz cx="12192000" cy="6858000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47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51538-3E38-47F6-B9E3-74FDC8C329DB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76D2D-A9BC-4129-B02D-989619DCC6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575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1208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51538-3E38-47F6-B9E3-74FDC8C329DB}" type="datetimeFigureOut">
              <a:rPr lang="en-US" smtClean="0"/>
              <a:t>6/16/2020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76D2D-A9BC-4129-B02D-989619DCC6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679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CFA0A251-6E89-4E02-990E-169DF7A28BE1}"/>
              </a:ext>
            </a:extLst>
          </p:cNvPr>
          <p:cNvSpPr/>
          <p:nvPr/>
        </p:nvSpPr>
        <p:spPr>
          <a:xfrm>
            <a:off x="4682207" y="1845738"/>
            <a:ext cx="7303535" cy="128451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bg1">
                    <a:lumMod val="50000"/>
                  </a:schemeClr>
                </a:solidFill>
              </a:rPr>
              <a:t>Bonding Agent</a:t>
            </a:r>
          </a:p>
          <a:p>
            <a:r>
              <a:rPr lang="en-US" sz="2000" dirty="0">
                <a:solidFill>
                  <a:schemeClr val="tx1"/>
                </a:solidFill>
              </a:rPr>
              <a:t>Admixtures that provides bonding performances for either mortars or aggregates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AA8B81-BA7E-4A64-8F41-6E81ACF19A32}"/>
              </a:ext>
            </a:extLst>
          </p:cNvPr>
          <p:cNvSpPr/>
          <p:nvPr/>
        </p:nvSpPr>
        <p:spPr>
          <a:xfrm>
            <a:off x="4601302" y="3070791"/>
            <a:ext cx="7250671" cy="391057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rgbClr val="000000"/>
              </a:solidFill>
            </a:endParaRPr>
          </a:p>
          <a:p>
            <a:r>
              <a:rPr lang="en-US" sz="1600" b="1" dirty="0">
                <a:solidFill>
                  <a:srgbClr val="000000"/>
                </a:solidFill>
              </a:rPr>
              <a:t>CHARACTERISTICS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Technologies designed on film forming polymers which will provide a bonding agent while drying.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The film can be adjusted with respect to its stickiness, flexibility and water resistance.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000000"/>
                </a:solidFill>
              </a:rPr>
              <a:t>Different products are available for each specific application</a:t>
            </a:r>
          </a:p>
          <a:p>
            <a:endParaRPr lang="en-US" sz="1600" dirty="0">
              <a:solidFill>
                <a:srgbClr val="0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VALUE PROPOSITION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Tailor-made products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Biodegradables solutions available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Versatile and robust: works with most substrates and</a:t>
            </a:r>
            <a:br>
              <a:rPr lang="en-US" sz="1600" dirty="0">
                <a:solidFill>
                  <a:schemeClr val="tx1"/>
                </a:solidFill>
              </a:rPr>
            </a:br>
            <a:r>
              <a:rPr lang="en-US" sz="1600" dirty="0">
                <a:solidFill>
                  <a:schemeClr val="tx1"/>
                </a:solidFill>
              </a:rPr>
              <a:t>raw materials</a:t>
            </a:r>
          </a:p>
          <a:p>
            <a:pPr marL="288925" lvl="1" indent="-288925">
              <a:buFont typeface="Wingdings" panose="05000000000000000000" pitchFamily="2" charset="2"/>
              <a:buChar char="§"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B622DB1-BE96-49F5-AE50-CB46CA51A8F4}"/>
              </a:ext>
            </a:extLst>
          </p:cNvPr>
          <p:cNvSpPr/>
          <p:nvPr/>
        </p:nvSpPr>
        <p:spPr>
          <a:xfrm>
            <a:off x="9724566" y="5721165"/>
            <a:ext cx="2759865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sz="1400" b="1" spc="-100" dirty="0">
                <a:latin typeface="Arial" charset="0"/>
                <a:cs typeface="Arial" charset="0"/>
              </a:rPr>
              <a:t>TECHNOLOGY</a:t>
            </a:r>
            <a:endParaRPr lang="en-US" sz="1400" dirty="0">
              <a:latin typeface="Arial"/>
            </a:endParaRPr>
          </a:p>
          <a:p>
            <a:pPr marL="180975" indent="-180975">
              <a:spcBef>
                <a:spcPts val="0"/>
              </a:spcBef>
              <a:buFont typeface="Wingdings" pitchFamily="2" charset="2"/>
              <a:buChar char="§"/>
            </a:pPr>
            <a:r>
              <a:rPr lang="en-US" sz="1400" dirty="0">
                <a:latin typeface="Arial"/>
              </a:rPr>
              <a:t>ISOBOND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AD52184-7600-41F8-BC03-4841F3730F8F}"/>
              </a:ext>
            </a:extLst>
          </p:cNvPr>
          <p:cNvCxnSpPr>
            <a:cxnSpLocks/>
          </p:cNvCxnSpPr>
          <p:nvPr/>
        </p:nvCxnSpPr>
        <p:spPr>
          <a:xfrm>
            <a:off x="9622972" y="5721165"/>
            <a:ext cx="0" cy="822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Picture 48" descr="cemex logo.png">
            <a:extLst>
              <a:ext uri="{FF2B5EF4-FFF2-40B4-BE49-F238E27FC236}">
                <a16:creationId xmlns:a16="http://schemas.microsoft.com/office/drawing/2014/main" id="{81781C3B-0881-4895-96D7-BEB5EB46DE3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biLevel thresh="50000"/>
          </a:blip>
          <a:stretch>
            <a:fillRect/>
          </a:stretch>
        </p:blipFill>
        <p:spPr>
          <a:xfrm>
            <a:off x="205022" y="290683"/>
            <a:ext cx="762000" cy="20469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C247075A-F54D-4CCC-BAE0-D2645BC63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887FF5E-CAEE-440D-9059-80AD62AC17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535" r="19296"/>
          <a:stretch/>
        </p:blipFill>
        <p:spPr>
          <a:xfrm>
            <a:off x="340027" y="3529432"/>
            <a:ext cx="3628817" cy="299287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6904A11-3B59-4958-8E27-3BF02718C2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027" y="939075"/>
            <a:ext cx="3628816" cy="2419967"/>
          </a:xfrm>
          <a:prstGeom prst="rect">
            <a:avLst/>
          </a:prstGeom>
        </p:spPr>
      </p:pic>
      <p:pic>
        <p:nvPicPr>
          <p:cNvPr id="13" name="Picture 2" descr="Image result for ballast bonding">
            <a:extLst>
              <a:ext uri="{FF2B5EF4-FFF2-40B4-BE49-F238E27FC236}">
                <a16:creationId xmlns:a16="http://schemas.microsoft.com/office/drawing/2014/main" id="{1CE89C4A-9236-44F8-A2BD-5DE464B815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/>
          <a:srcRect t="36179" b="30573"/>
          <a:stretch/>
        </p:blipFill>
        <p:spPr bwMode="auto">
          <a:xfrm>
            <a:off x="4912661" y="37845"/>
            <a:ext cx="7250671" cy="1808091"/>
          </a:xfrm>
          <a:prstGeom prst="rect">
            <a:avLst/>
          </a:prstGeom>
          <a:noFill/>
        </p:spPr>
      </p:pic>
      <p:pic>
        <p:nvPicPr>
          <p:cNvPr id="14" name="Graphic 13" descr="Arrow: U-turn with tail">
            <a:hlinkClick r:id="rId6" action="ppaction://hlinksldjump"/>
            <a:extLst>
              <a:ext uri="{FF2B5EF4-FFF2-40B4-BE49-F238E27FC236}">
                <a16:creationId xmlns:a16="http://schemas.microsoft.com/office/drawing/2014/main" id="{479A4C2B-9D97-48A0-9CF0-D21814B06D06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 flipH="1">
            <a:off x="11572047" y="6207617"/>
            <a:ext cx="559852" cy="55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582020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E5FB48C-B0C3-426D-8EA8-70DDCDF16FCB}" vid="{35F19336-AC8A-4CF2-B44F-021F5E2C70A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73</Words>
  <Application>Microsoft Office PowerPoint</Application>
  <PresentationFormat>Custom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Theme1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Alexandre Guerini</dc:creator>
  <cp:lastModifiedBy>Alexandre Guerini</cp:lastModifiedBy>
  <cp:revision>1</cp:revision>
  <dcterms:created xsi:type="dcterms:W3CDTF">2020-06-16T08:08:22Z</dcterms:created>
  <dcterms:modified xsi:type="dcterms:W3CDTF">2020-06-16T08:08:55Z</dcterms:modified>
</cp:coreProperties>
</file>