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4"/>
  </p:sldMasterIdLst>
  <p:notesMasterIdLst>
    <p:notesMasterId r:id="rId25"/>
  </p:notesMasterIdLst>
  <p:handoutMasterIdLst>
    <p:handoutMasterId r:id="rId26"/>
  </p:handoutMasterIdLst>
  <p:sldIdLst>
    <p:sldId id="256" r:id="rId5"/>
    <p:sldId id="309" r:id="rId6"/>
    <p:sldId id="266" r:id="rId7"/>
    <p:sldId id="282" r:id="rId8"/>
    <p:sldId id="288" r:id="rId9"/>
    <p:sldId id="310" r:id="rId10"/>
    <p:sldId id="311" r:id="rId11"/>
    <p:sldId id="262" r:id="rId12"/>
    <p:sldId id="279" r:id="rId13"/>
    <p:sldId id="289" r:id="rId14"/>
    <p:sldId id="305" r:id="rId15"/>
    <p:sldId id="268" r:id="rId16"/>
    <p:sldId id="278" r:id="rId17"/>
    <p:sldId id="292" r:id="rId18"/>
    <p:sldId id="312" r:id="rId19"/>
    <p:sldId id="307" r:id="rId20"/>
    <p:sldId id="308" r:id="rId21"/>
    <p:sldId id="265" r:id="rId22"/>
    <p:sldId id="274" r:id="rId23"/>
    <p:sldId id="304" r:id="rId24"/>
  </p:sldIdLst>
  <p:sldSz cx="10691813" cy="7559675"/>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uverture Titre" id="{E3EF9076-4E1D-EA41-A733-658ACFE187AD}">
          <p14:sldIdLst>
            <p14:sldId id="256"/>
            <p14:sldId id="309"/>
          </p14:sldIdLst>
        </p14:section>
        <p14:section name="Valeur Santé Sécurité + page suite" id="{A0C0877C-B9D3-794A-AACE-157D401C0C6C}">
          <p14:sldIdLst>
            <p14:sldId id="266"/>
            <p14:sldId id="282"/>
            <p14:sldId id="288"/>
            <p14:sldId id="310"/>
            <p14:sldId id="311"/>
          </p14:sldIdLst>
        </p14:section>
        <p14:section name="Valeur Orientation clients + page suite" id="{6C2B4DFF-BBF7-1E46-81DA-9BB64DCA9E5C}">
          <p14:sldIdLst>
            <p14:sldId id="262"/>
            <p14:sldId id="279"/>
            <p14:sldId id="289"/>
            <p14:sldId id="305"/>
          </p14:sldIdLst>
        </p14:section>
        <p14:section name="Valeur Excellence + page suite" id="{3535B75B-4D09-1E4B-9810-1F1E4C53591C}">
          <p14:sldIdLst>
            <p14:sldId id="268"/>
            <p14:sldId id="278"/>
            <p14:sldId id="292"/>
            <p14:sldId id="312"/>
            <p14:sldId id="307"/>
            <p14:sldId id="308"/>
          </p14:sldIdLst>
        </p14:section>
        <p14:section name="Valeur Responsabilité + page suite" id="{ACE5DC7B-573D-3546-B0D7-F07D6046475C}">
          <p14:sldIdLst>
            <p14:sldId id="265"/>
            <p14:sldId id="274"/>
          </p14:sldIdLst>
        </p14:section>
        <p14:section name="Derniere de Couverture" id="{014E0EA2-78BD-6F4E-8C96-1111BDB7D6A0}">
          <p14:sldIdLst>
            <p14:sldId id="304"/>
          </p14:sldIdLst>
        </p14:section>
      </p14:sectionLst>
    </p:ext>
    <p:ext uri="{EFAFB233-063F-42B5-8137-9DF3F51BA10A}">
      <p15:sldGuideLst xmlns:p15="http://schemas.microsoft.com/office/powerpoint/2012/main">
        <p15:guide id="1" orient="horz" pos="2381">
          <p15:clr>
            <a:srgbClr val="A4A3A4"/>
          </p15:clr>
        </p15:guide>
        <p15:guide id="2" pos="3367">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hilippe Cropsal" initials="PC"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7377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Style à thème 2 - Accentuation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Style à thème 2 - Accentuation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2058"/>
  </p:normalViewPr>
  <p:slideViewPr>
    <p:cSldViewPr snapToGrid="0" snapToObjects="1">
      <p:cViewPr varScale="1">
        <p:scale>
          <a:sx n="101" d="100"/>
          <a:sy n="101" d="100"/>
        </p:scale>
        <p:origin x="1326" y="72"/>
      </p:cViewPr>
      <p:guideLst>
        <p:guide orient="horz" pos="2381"/>
        <p:guide pos="3367"/>
      </p:guideLst>
    </p:cSldViewPr>
  </p:slid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166" d="100"/>
          <a:sy n="166" d="100"/>
        </p:scale>
        <p:origin x="4856" y="1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commentAuthors" Target="commentAuthors.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latin typeface="Arial" charset="0"/>
            </a:endParaRP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ACCDCBE-C873-FB45-8DB5-B69D94AF621D}" type="datetimeFigureOut">
              <a:rPr lang="fr-FR" smtClean="0">
                <a:latin typeface="Arial" charset="0"/>
              </a:rPr>
              <a:pPr/>
              <a:t>20/05/2020</a:t>
            </a:fld>
            <a:endParaRPr lang="fr-FR" dirty="0">
              <a:latin typeface="Arial" charset="0"/>
            </a:endParaRP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latin typeface="Arial" charset="0"/>
            </a:endParaRP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C8EB299-B0BB-1245-89B7-9D0AE9C1DEEA}" type="slidenum">
              <a:rPr lang="fr-FR" smtClean="0">
                <a:latin typeface="Arial" charset="0"/>
              </a:rPr>
              <a:pPr/>
              <a:t>‹N°›</a:t>
            </a:fld>
            <a:endParaRPr lang="fr-FR" dirty="0">
              <a:latin typeface="Arial" charset="0"/>
            </a:endParaRPr>
          </a:p>
        </p:txBody>
      </p:sp>
    </p:spTree>
    <p:extLst>
      <p:ext uri="{BB962C8B-B14F-4D97-AF65-F5344CB8AC3E}">
        <p14:creationId xmlns:p14="http://schemas.microsoft.com/office/powerpoint/2010/main" val="103951560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rial" charset="0"/>
              </a:defRPr>
            </a:lvl1pPr>
          </a:lstStyle>
          <a:p>
            <a:endParaRPr lang="fr-FR" dirty="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rial" charset="0"/>
              </a:defRPr>
            </a:lvl1pPr>
          </a:lstStyle>
          <a:p>
            <a:fld id="{7E1B4CF6-CE23-3B44-A68A-43465514A93F}" type="datetimeFigureOut">
              <a:rPr lang="fr-FR" smtClean="0"/>
              <a:pPr/>
              <a:t>20/05/2020</a:t>
            </a:fld>
            <a:endParaRPr lang="fr-FR" dirty="0"/>
          </a:p>
        </p:txBody>
      </p:sp>
      <p:sp>
        <p:nvSpPr>
          <p:cNvPr id="4" name="Espace réservé de l’image des diapositives 3"/>
          <p:cNvSpPr>
            <a:spLocks noGrp="1" noRot="1" noChangeAspect="1"/>
          </p:cNvSpPr>
          <p:nvPr>
            <p:ph type="sldImg" idx="2"/>
          </p:nvPr>
        </p:nvSpPr>
        <p:spPr>
          <a:xfrm>
            <a:off x="1246188" y="1143000"/>
            <a:ext cx="4365625" cy="30861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rial" charset="0"/>
              </a:defRPr>
            </a:lvl1pPr>
          </a:lstStyle>
          <a:p>
            <a:endParaRPr lang="fr-FR" dirty="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rial" charset="0"/>
              </a:defRPr>
            </a:lvl1pPr>
          </a:lstStyle>
          <a:p>
            <a:fld id="{6949A85E-1CB4-6B42-A8DC-B9E7FD6DA7B5}" type="slidenum">
              <a:rPr lang="fr-FR" smtClean="0"/>
              <a:pPr/>
              <a:t>‹N°›</a:t>
            </a:fld>
            <a:endParaRPr lang="fr-FR" dirty="0"/>
          </a:p>
        </p:txBody>
      </p:sp>
    </p:spTree>
    <p:extLst>
      <p:ext uri="{BB962C8B-B14F-4D97-AF65-F5344CB8AC3E}">
        <p14:creationId xmlns:p14="http://schemas.microsoft.com/office/powerpoint/2010/main" val="74539685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b="0" i="0" kern="1200">
        <a:solidFill>
          <a:schemeClr val="tx1"/>
        </a:solidFill>
        <a:latin typeface="Arial" charset="0"/>
        <a:ea typeface="+mn-ea"/>
        <a:cs typeface="+mn-cs"/>
      </a:defRPr>
    </a:lvl1pPr>
    <a:lvl2pPr marL="457200" algn="l" defTabSz="914400" rtl="0" eaLnBrk="1" latinLnBrk="0" hangingPunct="1">
      <a:defRPr sz="1200" b="0" i="0" kern="1200">
        <a:solidFill>
          <a:schemeClr val="tx1"/>
        </a:solidFill>
        <a:latin typeface="Arial" charset="0"/>
        <a:ea typeface="+mn-ea"/>
        <a:cs typeface="+mn-cs"/>
      </a:defRPr>
    </a:lvl2pPr>
    <a:lvl3pPr marL="914400" algn="l" defTabSz="914400" rtl="0" eaLnBrk="1" latinLnBrk="0" hangingPunct="1">
      <a:defRPr sz="1200" b="0" i="0" kern="1200">
        <a:solidFill>
          <a:schemeClr val="tx1"/>
        </a:solidFill>
        <a:latin typeface="Arial" charset="0"/>
        <a:ea typeface="+mn-ea"/>
        <a:cs typeface="+mn-cs"/>
      </a:defRPr>
    </a:lvl3pPr>
    <a:lvl4pPr marL="1371600" algn="l" defTabSz="914400" rtl="0" eaLnBrk="1" latinLnBrk="0" hangingPunct="1">
      <a:defRPr sz="1200" b="0" i="0" kern="1200">
        <a:solidFill>
          <a:schemeClr val="tx1"/>
        </a:solidFill>
        <a:latin typeface="Arial" charset="0"/>
        <a:ea typeface="+mn-ea"/>
        <a:cs typeface="+mn-cs"/>
      </a:defRPr>
    </a:lvl4pPr>
    <a:lvl5pPr marL="1828800" algn="l" defTabSz="914400" rtl="0" eaLnBrk="1" latinLnBrk="0" hangingPunct="1">
      <a:defRPr sz="1200" b="0" i="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246188" y="1143000"/>
            <a:ext cx="4365625" cy="3086100"/>
          </a:xfrm>
        </p:spPr>
      </p:sp>
      <p:sp>
        <p:nvSpPr>
          <p:cNvPr id="3" name="Espace réservé des commentaires 2"/>
          <p:cNvSpPr>
            <a:spLocks noGrp="1"/>
          </p:cNvSpPr>
          <p:nvPr>
            <p:ph type="body" idx="1"/>
          </p:nvPr>
        </p:nvSpPr>
        <p:spPr/>
        <p:txBody>
          <a:bodyPr/>
          <a:lstStyle/>
          <a:p>
            <a:r>
              <a:rPr lang="fr-FR" b="1" dirty="0">
                <a:solidFill>
                  <a:srgbClr val="FF0000"/>
                </a:solidFill>
              </a:rPr>
              <a:t>Couverture présentation.</a:t>
            </a:r>
          </a:p>
          <a:p>
            <a:r>
              <a:rPr lang="fr-FR" dirty="0"/>
              <a:t>Pour changer la date automatiquement sur toute la présentation, allez dans</a:t>
            </a:r>
            <a:r>
              <a:rPr lang="fr-FR" baseline="0" dirty="0"/>
              <a:t> :</a:t>
            </a:r>
          </a:p>
          <a:p>
            <a:r>
              <a:rPr lang="fr-FR" dirty="0"/>
              <a:t>« Affichage » puis dans « En-tête et pied de page</a:t>
            </a:r>
            <a:r>
              <a:rPr lang="mr-IN" dirty="0"/>
              <a:t>…</a:t>
            </a:r>
            <a:r>
              <a:rPr lang="fr-FR" dirty="0"/>
              <a:t> »,</a:t>
            </a:r>
            <a:r>
              <a:rPr lang="fr-FR" baseline="0" dirty="0"/>
              <a:t> changez la date dans pied de page puis cliquez sur « Appliquer partout ».</a:t>
            </a:r>
          </a:p>
          <a:p>
            <a:endParaRPr lang="fr-FR" dirty="0"/>
          </a:p>
        </p:txBody>
      </p:sp>
      <p:sp>
        <p:nvSpPr>
          <p:cNvPr id="4" name="Espace réservé du numéro de diapositive 3"/>
          <p:cNvSpPr>
            <a:spLocks noGrp="1"/>
          </p:cNvSpPr>
          <p:nvPr>
            <p:ph type="sldNum" sz="quarter" idx="10"/>
          </p:nvPr>
        </p:nvSpPr>
        <p:spPr/>
        <p:txBody>
          <a:bodyPr/>
          <a:lstStyle/>
          <a:p>
            <a:fld id="{6949A85E-1CB4-6B42-A8DC-B9E7FD6DA7B5}" type="slidenum">
              <a:rPr lang="fr-FR" smtClean="0"/>
              <a:pPr/>
              <a:t>1</a:t>
            </a:fld>
            <a:endParaRPr lang="fr-FR"/>
          </a:p>
        </p:txBody>
      </p:sp>
    </p:spTree>
    <p:extLst>
      <p:ext uri="{BB962C8B-B14F-4D97-AF65-F5344CB8AC3E}">
        <p14:creationId xmlns:p14="http://schemas.microsoft.com/office/powerpoint/2010/main" val="1612744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t>Page suite </a:t>
            </a:r>
            <a:r>
              <a:rPr lang="fr-FR" b="1" baseline="0" dirty="0"/>
              <a:t>texte </a:t>
            </a:r>
            <a:r>
              <a:rPr lang="fr-FR" dirty="0"/>
              <a:t>(valeur reprise</a:t>
            </a:r>
            <a:r>
              <a:rPr lang="fr-FR" baseline="0" dirty="0"/>
              <a:t> en haut à gauche).</a:t>
            </a:r>
            <a:endParaRPr lang="fr-FR" b="1" baseline="0" dirty="0"/>
          </a:p>
          <a:p>
            <a:r>
              <a:rPr lang="fr-FR" dirty="0"/>
              <a:t>Supprimez le bloc titre et la barre de séparation rouge si inutile.</a:t>
            </a:r>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49A85E-1CB4-6B42-A8DC-B9E7FD6DA7B5}" type="slidenum">
              <a:rPr kumimoji="0" lang="fr-FR"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fr-FR"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26847104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solidFill>
                  <a:srgbClr val="FF0000"/>
                </a:solidFill>
              </a:rPr>
              <a:t>Intercalaire</a:t>
            </a:r>
            <a:r>
              <a:rPr lang="fr-FR" b="1" baseline="0" dirty="0">
                <a:solidFill>
                  <a:srgbClr val="FF0000"/>
                </a:solidFill>
              </a:rPr>
              <a:t> valeur.</a:t>
            </a:r>
          </a:p>
          <a:p>
            <a:pPr marL="0" marR="0" indent="0" algn="l" defTabSz="914400" rtl="0" eaLnBrk="1" fontAlgn="auto" latinLnBrk="0" hangingPunct="1">
              <a:lnSpc>
                <a:spcPct val="100000"/>
              </a:lnSpc>
              <a:spcBef>
                <a:spcPts val="0"/>
              </a:spcBef>
              <a:spcAft>
                <a:spcPts val="0"/>
              </a:spcAft>
              <a:buClrTx/>
              <a:buSzTx/>
              <a:buFontTx/>
              <a:buNone/>
              <a:tabLst/>
              <a:defRPr/>
            </a:pPr>
            <a:r>
              <a:rPr lang="fr-FR" dirty="0"/>
              <a:t>Supprimez un</a:t>
            </a:r>
            <a:r>
              <a:rPr lang="fr-FR" baseline="0" dirty="0"/>
              <a:t> des deux exemples rouge ou bleu pour alterner les couleurs des intercalaires au fil de la présentation.</a:t>
            </a:r>
            <a:endParaRPr lang="fr-FR" dirty="0"/>
          </a:p>
        </p:txBody>
      </p:sp>
      <p:sp>
        <p:nvSpPr>
          <p:cNvPr id="4" name="Espace réservé du numéro de diapositive 3"/>
          <p:cNvSpPr>
            <a:spLocks noGrp="1"/>
          </p:cNvSpPr>
          <p:nvPr>
            <p:ph type="sldNum" sz="quarter" idx="10"/>
          </p:nvPr>
        </p:nvSpPr>
        <p:spPr/>
        <p:txBody>
          <a:bodyPr/>
          <a:lstStyle/>
          <a:p>
            <a:fld id="{6949A85E-1CB4-6B42-A8DC-B9E7FD6DA7B5}" type="slidenum">
              <a:rPr lang="fr-FR" smtClean="0"/>
              <a:pPr/>
              <a:t>3</a:t>
            </a:fld>
            <a:endParaRPr lang="fr-FR"/>
          </a:p>
        </p:txBody>
      </p:sp>
    </p:spTree>
    <p:extLst>
      <p:ext uri="{BB962C8B-B14F-4D97-AF65-F5344CB8AC3E}">
        <p14:creationId xmlns:p14="http://schemas.microsoft.com/office/powerpoint/2010/main" val="14905104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t>Page suite </a:t>
            </a:r>
            <a:r>
              <a:rPr lang="fr-FR" b="1" baseline="0" dirty="0"/>
              <a:t>texte </a:t>
            </a:r>
            <a:r>
              <a:rPr lang="fr-FR" dirty="0"/>
              <a:t>(valeur reprise</a:t>
            </a:r>
            <a:r>
              <a:rPr lang="fr-FR" baseline="0" dirty="0"/>
              <a:t> en haut à gauche).</a:t>
            </a:r>
            <a:endParaRPr lang="fr-FR" b="1" baseline="0" dirty="0"/>
          </a:p>
          <a:p>
            <a:r>
              <a:rPr lang="fr-FR" dirty="0"/>
              <a:t>Supprimez le bloc titre et la barre de séparation rouge si inutile.</a:t>
            </a:r>
          </a:p>
        </p:txBody>
      </p:sp>
      <p:sp>
        <p:nvSpPr>
          <p:cNvPr id="4" name="Espace réservé du numéro de diapositive 3"/>
          <p:cNvSpPr>
            <a:spLocks noGrp="1"/>
          </p:cNvSpPr>
          <p:nvPr>
            <p:ph type="sldNum" sz="quarter" idx="10"/>
          </p:nvPr>
        </p:nvSpPr>
        <p:spPr/>
        <p:txBody>
          <a:bodyPr/>
          <a:lstStyle/>
          <a:p>
            <a:fld id="{6949A85E-1CB4-6B42-A8DC-B9E7FD6DA7B5}" type="slidenum">
              <a:rPr lang="fr-FR" smtClean="0"/>
              <a:pPr/>
              <a:t>4</a:t>
            </a:fld>
            <a:endParaRPr lang="fr-FR"/>
          </a:p>
        </p:txBody>
      </p:sp>
    </p:spTree>
    <p:extLst>
      <p:ext uri="{BB962C8B-B14F-4D97-AF65-F5344CB8AC3E}">
        <p14:creationId xmlns:p14="http://schemas.microsoft.com/office/powerpoint/2010/main" val="7631046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t>Page suite texte</a:t>
            </a:r>
            <a:r>
              <a:rPr lang="fr-FR" b="1" baseline="0" dirty="0"/>
              <a:t> « puce »</a:t>
            </a:r>
            <a:r>
              <a:rPr lang="fr-FR" dirty="0"/>
              <a:t> (valeur reprise</a:t>
            </a:r>
            <a:r>
              <a:rPr lang="fr-FR" baseline="0" dirty="0"/>
              <a:t> en haut à gauche).</a:t>
            </a:r>
            <a:endParaRPr lang="fr-FR" b="1" baseline="0" dirty="0"/>
          </a:p>
          <a:p>
            <a:r>
              <a:rPr lang="fr-FR" baseline="0" dirty="0"/>
              <a:t>Un retour à la ligne génère automatiquement un point en début de ligne.</a:t>
            </a:r>
          </a:p>
          <a:p>
            <a:r>
              <a:rPr lang="fr-FR" baseline="0" dirty="0"/>
              <a:t>Privilégiez un saut de ligne pour des arguments aérés.</a:t>
            </a:r>
          </a:p>
          <a:p>
            <a:pPr marL="0" marR="0" indent="0" algn="l" defTabSz="914400" rtl="0" eaLnBrk="1" fontAlgn="auto" latinLnBrk="0" hangingPunct="1">
              <a:lnSpc>
                <a:spcPct val="100000"/>
              </a:lnSpc>
              <a:spcBef>
                <a:spcPts val="0"/>
              </a:spcBef>
              <a:spcAft>
                <a:spcPts val="0"/>
              </a:spcAft>
              <a:buClrTx/>
              <a:buSzTx/>
              <a:buFontTx/>
              <a:buNone/>
              <a:tabLst/>
              <a:defRPr/>
            </a:pPr>
            <a:r>
              <a:rPr lang="fr-FR" dirty="0"/>
              <a:t>Supprimez le bloc titre et la barre de séparation rouge si inutile.</a:t>
            </a:r>
          </a:p>
          <a:p>
            <a:endParaRPr lang="fr-FR" dirty="0"/>
          </a:p>
        </p:txBody>
      </p:sp>
      <p:sp>
        <p:nvSpPr>
          <p:cNvPr id="4" name="Espace réservé du numéro de diapositive 3"/>
          <p:cNvSpPr>
            <a:spLocks noGrp="1"/>
          </p:cNvSpPr>
          <p:nvPr>
            <p:ph type="sldNum" sz="quarter" idx="10"/>
          </p:nvPr>
        </p:nvSpPr>
        <p:spPr/>
        <p:txBody>
          <a:bodyPr/>
          <a:lstStyle/>
          <a:p>
            <a:fld id="{6949A85E-1CB4-6B42-A8DC-B9E7FD6DA7B5}" type="slidenum">
              <a:rPr lang="fr-FR" smtClean="0"/>
              <a:pPr/>
              <a:t>5</a:t>
            </a:fld>
            <a:endParaRPr lang="fr-FR"/>
          </a:p>
        </p:txBody>
      </p:sp>
    </p:spTree>
    <p:extLst>
      <p:ext uri="{BB962C8B-B14F-4D97-AF65-F5344CB8AC3E}">
        <p14:creationId xmlns:p14="http://schemas.microsoft.com/office/powerpoint/2010/main" val="14869478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t>Page suite texte</a:t>
            </a:r>
            <a:r>
              <a:rPr lang="fr-FR" b="1" baseline="0" dirty="0"/>
              <a:t> « puce »</a:t>
            </a:r>
            <a:r>
              <a:rPr lang="fr-FR" dirty="0"/>
              <a:t> (valeur reprise</a:t>
            </a:r>
            <a:r>
              <a:rPr lang="fr-FR" baseline="0" dirty="0"/>
              <a:t> en haut à gauche).</a:t>
            </a:r>
            <a:endParaRPr lang="fr-FR" b="1" baseline="0" dirty="0"/>
          </a:p>
          <a:p>
            <a:r>
              <a:rPr lang="fr-FR" baseline="0" dirty="0"/>
              <a:t>Un retour à la ligne génère automatiquement un point en début de ligne.</a:t>
            </a:r>
          </a:p>
          <a:p>
            <a:r>
              <a:rPr lang="fr-FR" baseline="0" dirty="0"/>
              <a:t>Privilégiez un saut de ligne pour des arguments aérés.</a:t>
            </a:r>
          </a:p>
          <a:p>
            <a:pPr marL="0" marR="0" indent="0" algn="l" defTabSz="914400" rtl="0" eaLnBrk="1" fontAlgn="auto" latinLnBrk="0" hangingPunct="1">
              <a:lnSpc>
                <a:spcPct val="100000"/>
              </a:lnSpc>
              <a:spcBef>
                <a:spcPts val="0"/>
              </a:spcBef>
              <a:spcAft>
                <a:spcPts val="0"/>
              </a:spcAft>
              <a:buClrTx/>
              <a:buSzTx/>
              <a:buFontTx/>
              <a:buNone/>
              <a:tabLst/>
              <a:defRPr/>
            </a:pPr>
            <a:r>
              <a:rPr lang="fr-FR" dirty="0"/>
              <a:t>Supprimez le bloc titre et la barre de séparation rouge si inutile.</a:t>
            </a:r>
          </a:p>
          <a:p>
            <a:endParaRPr lang="fr-FR" dirty="0"/>
          </a:p>
        </p:txBody>
      </p:sp>
      <p:sp>
        <p:nvSpPr>
          <p:cNvPr id="4" name="Espace réservé du numéro de diapositive 3"/>
          <p:cNvSpPr>
            <a:spLocks noGrp="1"/>
          </p:cNvSpPr>
          <p:nvPr>
            <p:ph type="sldNum" sz="quarter" idx="10"/>
          </p:nvPr>
        </p:nvSpPr>
        <p:spPr/>
        <p:txBody>
          <a:bodyPr/>
          <a:lstStyle/>
          <a:p>
            <a:fld id="{6949A85E-1CB4-6B42-A8DC-B9E7FD6DA7B5}" type="slidenum">
              <a:rPr lang="fr-FR" smtClean="0"/>
              <a:pPr/>
              <a:t>6</a:t>
            </a:fld>
            <a:endParaRPr lang="fr-FR"/>
          </a:p>
        </p:txBody>
      </p:sp>
    </p:spTree>
    <p:extLst>
      <p:ext uri="{BB962C8B-B14F-4D97-AF65-F5344CB8AC3E}">
        <p14:creationId xmlns:p14="http://schemas.microsoft.com/office/powerpoint/2010/main" val="7212197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t>Page suite texte</a:t>
            </a:r>
            <a:r>
              <a:rPr lang="fr-FR" b="1" baseline="0" dirty="0"/>
              <a:t> « puce »</a:t>
            </a:r>
            <a:r>
              <a:rPr lang="fr-FR" dirty="0"/>
              <a:t> (valeur reprise</a:t>
            </a:r>
            <a:r>
              <a:rPr lang="fr-FR" baseline="0" dirty="0"/>
              <a:t> en haut à gauche).</a:t>
            </a:r>
            <a:endParaRPr lang="fr-FR" b="1" baseline="0" dirty="0"/>
          </a:p>
          <a:p>
            <a:r>
              <a:rPr lang="fr-FR" baseline="0" dirty="0"/>
              <a:t>Un retour à la ligne génère automatiquement un point en début de ligne.</a:t>
            </a:r>
          </a:p>
          <a:p>
            <a:r>
              <a:rPr lang="fr-FR" baseline="0" dirty="0"/>
              <a:t>Privilégiez un saut de ligne pour des arguments aérés.</a:t>
            </a:r>
          </a:p>
          <a:p>
            <a:pPr marL="0" marR="0" indent="0" algn="l" defTabSz="914400" rtl="0" eaLnBrk="1" fontAlgn="auto" latinLnBrk="0" hangingPunct="1">
              <a:lnSpc>
                <a:spcPct val="100000"/>
              </a:lnSpc>
              <a:spcBef>
                <a:spcPts val="0"/>
              </a:spcBef>
              <a:spcAft>
                <a:spcPts val="0"/>
              </a:spcAft>
              <a:buClrTx/>
              <a:buSzTx/>
              <a:buFontTx/>
              <a:buNone/>
              <a:tabLst/>
              <a:defRPr/>
            </a:pPr>
            <a:r>
              <a:rPr lang="fr-FR" dirty="0"/>
              <a:t>Supprimez le bloc titre et la barre de séparation rouge si inutile.</a:t>
            </a:r>
          </a:p>
          <a:p>
            <a:endParaRPr lang="fr-FR" dirty="0"/>
          </a:p>
        </p:txBody>
      </p:sp>
      <p:sp>
        <p:nvSpPr>
          <p:cNvPr id="4" name="Espace réservé du numéro de diapositive 3"/>
          <p:cNvSpPr>
            <a:spLocks noGrp="1"/>
          </p:cNvSpPr>
          <p:nvPr>
            <p:ph type="sldNum" sz="quarter" idx="10"/>
          </p:nvPr>
        </p:nvSpPr>
        <p:spPr/>
        <p:txBody>
          <a:bodyPr/>
          <a:lstStyle/>
          <a:p>
            <a:fld id="{6949A85E-1CB4-6B42-A8DC-B9E7FD6DA7B5}" type="slidenum">
              <a:rPr lang="fr-FR" smtClean="0"/>
              <a:pPr/>
              <a:t>7</a:t>
            </a:fld>
            <a:endParaRPr lang="fr-FR"/>
          </a:p>
        </p:txBody>
      </p:sp>
    </p:spTree>
    <p:extLst>
      <p:ext uri="{BB962C8B-B14F-4D97-AF65-F5344CB8AC3E}">
        <p14:creationId xmlns:p14="http://schemas.microsoft.com/office/powerpoint/2010/main" val="30958981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solidFill>
                  <a:srgbClr val="FF0000"/>
                </a:solidFill>
              </a:rPr>
              <a:t>Intercalaire</a:t>
            </a:r>
            <a:r>
              <a:rPr lang="fr-FR" b="1" baseline="0" dirty="0">
                <a:solidFill>
                  <a:srgbClr val="FF0000"/>
                </a:solidFill>
              </a:rPr>
              <a:t> valeur.</a:t>
            </a:r>
          </a:p>
          <a:p>
            <a:pPr marL="0" marR="0" indent="0" algn="l" defTabSz="914400" rtl="0" eaLnBrk="1" fontAlgn="auto" latinLnBrk="0" hangingPunct="1">
              <a:lnSpc>
                <a:spcPct val="100000"/>
              </a:lnSpc>
              <a:spcBef>
                <a:spcPts val="0"/>
              </a:spcBef>
              <a:spcAft>
                <a:spcPts val="0"/>
              </a:spcAft>
              <a:buClrTx/>
              <a:buSzTx/>
              <a:buFontTx/>
              <a:buNone/>
              <a:tabLst/>
              <a:defRPr/>
            </a:pPr>
            <a:r>
              <a:rPr lang="fr-FR" dirty="0"/>
              <a:t>Supprimez un</a:t>
            </a:r>
            <a:r>
              <a:rPr lang="fr-FR" baseline="0" dirty="0"/>
              <a:t> des deux exemples rouge ou bleu pour alterner les couleurs des intercalaires au fil de la présentation.</a:t>
            </a:r>
            <a:endParaRPr lang="fr-FR" dirty="0"/>
          </a:p>
        </p:txBody>
      </p:sp>
      <p:sp>
        <p:nvSpPr>
          <p:cNvPr id="4" name="Espace réservé du numéro de diapositive 3"/>
          <p:cNvSpPr>
            <a:spLocks noGrp="1"/>
          </p:cNvSpPr>
          <p:nvPr>
            <p:ph type="sldNum" sz="quarter" idx="10"/>
          </p:nvPr>
        </p:nvSpPr>
        <p:spPr/>
        <p:txBody>
          <a:bodyPr/>
          <a:lstStyle/>
          <a:p>
            <a:fld id="{6949A85E-1CB4-6B42-A8DC-B9E7FD6DA7B5}" type="slidenum">
              <a:rPr lang="fr-FR" smtClean="0"/>
              <a:pPr/>
              <a:t>8</a:t>
            </a:fld>
            <a:endParaRPr lang="fr-FR"/>
          </a:p>
        </p:txBody>
      </p:sp>
    </p:spTree>
    <p:extLst>
      <p:ext uri="{BB962C8B-B14F-4D97-AF65-F5344CB8AC3E}">
        <p14:creationId xmlns:p14="http://schemas.microsoft.com/office/powerpoint/2010/main" val="14643151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t>Page suite </a:t>
            </a:r>
            <a:r>
              <a:rPr lang="fr-FR" b="1" baseline="0" dirty="0"/>
              <a:t>texte </a:t>
            </a:r>
            <a:r>
              <a:rPr lang="fr-FR" dirty="0"/>
              <a:t>(valeur reprise</a:t>
            </a:r>
            <a:r>
              <a:rPr lang="fr-FR" baseline="0" dirty="0"/>
              <a:t> en haut à gauche).</a:t>
            </a:r>
            <a:endParaRPr lang="fr-FR" b="1" baseline="0" dirty="0"/>
          </a:p>
          <a:p>
            <a:r>
              <a:rPr lang="fr-FR" dirty="0"/>
              <a:t>Supprimez le bloc titre et la barre de séparation rouge si inutile.</a:t>
            </a:r>
          </a:p>
        </p:txBody>
      </p:sp>
      <p:sp>
        <p:nvSpPr>
          <p:cNvPr id="4" name="Espace réservé du numéro de diapositive 3"/>
          <p:cNvSpPr>
            <a:spLocks noGrp="1"/>
          </p:cNvSpPr>
          <p:nvPr>
            <p:ph type="sldNum" sz="quarter" idx="10"/>
          </p:nvPr>
        </p:nvSpPr>
        <p:spPr/>
        <p:txBody>
          <a:bodyPr/>
          <a:lstStyle/>
          <a:p>
            <a:fld id="{6949A85E-1CB4-6B42-A8DC-B9E7FD6DA7B5}" type="slidenum">
              <a:rPr lang="fr-FR" smtClean="0"/>
              <a:pPr/>
              <a:t>9</a:t>
            </a:fld>
            <a:endParaRPr lang="fr-FR"/>
          </a:p>
        </p:txBody>
      </p:sp>
    </p:spTree>
    <p:extLst>
      <p:ext uri="{BB962C8B-B14F-4D97-AF65-F5344CB8AC3E}">
        <p14:creationId xmlns:p14="http://schemas.microsoft.com/office/powerpoint/2010/main" val="1125546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t>Page suite texte</a:t>
            </a:r>
            <a:r>
              <a:rPr lang="fr-FR" b="1" baseline="0" dirty="0"/>
              <a:t> « puce »</a:t>
            </a:r>
            <a:r>
              <a:rPr lang="fr-FR" dirty="0"/>
              <a:t> (valeur reprise</a:t>
            </a:r>
            <a:r>
              <a:rPr lang="fr-FR" baseline="0" dirty="0"/>
              <a:t> en haut à gauche).</a:t>
            </a:r>
            <a:endParaRPr lang="fr-FR" b="1" baseline="0" dirty="0"/>
          </a:p>
          <a:p>
            <a:r>
              <a:rPr lang="fr-FR" baseline="0" dirty="0"/>
              <a:t>Un retour à la ligne génère automatiquement un point en début de ligne.</a:t>
            </a:r>
          </a:p>
          <a:p>
            <a:r>
              <a:rPr lang="fr-FR" baseline="0" dirty="0"/>
              <a:t>Privilégiez un saut de ligne pour des arguments aérés.</a:t>
            </a:r>
          </a:p>
          <a:p>
            <a:pPr marL="0" marR="0" indent="0" algn="l" defTabSz="914400" rtl="0" eaLnBrk="1" fontAlgn="auto" latinLnBrk="0" hangingPunct="1">
              <a:lnSpc>
                <a:spcPct val="100000"/>
              </a:lnSpc>
              <a:spcBef>
                <a:spcPts val="0"/>
              </a:spcBef>
              <a:spcAft>
                <a:spcPts val="0"/>
              </a:spcAft>
              <a:buClrTx/>
              <a:buSzTx/>
              <a:buFontTx/>
              <a:buNone/>
              <a:tabLst/>
              <a:defRPr/>
            </a:pPr>
            <a:r>
              <a:rPr lang="fr-FR" dirty="0"/>
              <a:t>Supprimez le bloc titre et la barre de séparation rouge si inutile.</a:t>
            </a:r>
          </a:p>
          <a:p>
            <a:endParaRPr lang="fr-FR" dirty="0"/>
          </a:p>
        </p:txBody>
      </p:sp>
      <p:sp>
        <p:nvSpPr>
          <p:cNvPr id="4" name="Espace réservé du numéro de diapositive 3"/>
          <p:cNvSpPr>
            <a:spLocks noGrp="1"/>
          </p:cNvSpPr>
          <p:nvPr>
            <p:ph type="sldNum" sz="quarter" idx="10"/>
          </p:nvPr>
        </p:nvSpPr>
        <p:spPr/>
        <p:txBody>
          <a:bodyPr/>
          <a:lstStyle/>
          <a:p>
            <a:fld id="{6949A85E-1CB4-6B42-A8DC-B9E7FD6DA7B5}" type="slidenum">
              <a:rPr lang="fr-FR" smtClean="0"/>
              <a:pPr/>
              <a:t>10</a:t>
            </a:fld>
            <a:endParaRPr lang="fr-FR"/>
          </a:p>
        </p:txBody>
      </p:sp>
    </p:spTree>
    <p:extLst>
      <p:ext uri="{BB962C8B-B14F-4D97-AF65-F5344CB8AC3E}">
        <p14:creationId xmlns:p14="http://schemas.microsoft.com/office/powerpoint/2010/main" val="14330414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t>Page suite texte</a:t>
            </a:r>
            <a:r>
              <a:rPr lang="fr-FR" b="1" baseline="0" dirty="0"/>
              <a:t> « puce »</a:t>
            </a:r>
            <a:r>
              <a:rPr lang="fr-FR" dirty="0"/>
              <a:t> (valeur reprise</a:t>
            </a:r>
            <a:r>
              <a:rPr lang="fr-FR" baseline="0" dirty="0"/>
              <a:t> en haut à gauche).</a:t>
            </a:r>
            <a:endParaRPr lang="fr-FR" b="1" baseline="0" dirty="0"/>
          </a:p>
          <a:p>
            <a:r>
              <a:rPr lang="fr-FR" baseline="0" dirty="0"/>
              <a:t>Un retour à la ligne génère automatiquement un point en début de ligne.</a:t>
            </a:r>
          </a:p>
          <a:p>
            <a:r>
              <a:rPr lang="fr-FR" baseline="0" dirty="0"/>
              <a:t>Privilégiez un saut de ligne pour des arguments aérés.</a:t>
            </a:r>
          </a:p>
          <a:p>
            <a:pPr marL="0" marR="0" indent="0" algn="l" defTabSz="914400" rtl="0" eaLnBrk="1" fontAlgn="auto" latinLnBrk="0" hangingPunct="1">
              <a:lnSpc>
                <a:spcPct val="100000"/>
              </a:lnSpc>
              <a:spcBef>
                <a:spcPts val="0"/>
              </a:spcBef>
              <a:spcAft>
                <a:spcPts val="0"/>
              </a:spcAft>
              <a:buClrTx/>
              <a:buSzTx/>
              <a:buFontTx/>
              <a:buNone/>
              <a:tabLst/>
              <a:defRPr/>
            </a:pPr>
            <a:r>
              <a:rPr lang="fr-FR" dirty="0"/>
              <a:t>Supprimez le bloc titre et la barre de séparation rouge si inutile.</a:t>
            </a:r>
          </a:p>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49A85E-1CB4-6B42-A8DC-B9E7FD6DA7B5}" type="slidenum">
              <a:rPr kumimoji="0" lang="fr-FR"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fr-FR"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40338784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solidFill>
                  <a:srgbClr val="FF0000"/>
                </a:solidFill>
              </a:rPr>
              <a:t>Intercalaire</a:t>
            </a:r>
            <a:r>
              <a:rPr lang="fr-FR" b="1" baseline="0" dirty="0">
                <a:solidFill>
                  <a:srgbClr val="FF0000"/>
                </a:solidFill>
              </a:rPr>
              <a:t> valeur.</a:t>
            </a:r>
          </a:p>
          <a:p>
            <a:pPr marL="0" marR="0" indent="0" algn="l" defTabSz="914400" rtl="0" eaLnBrk="1" fontAlgn="auto" latinLnBrk="0" hangingPunct="1">
              <a:lnSpc>
                <a:spcPct val="100000"/>
              </a:lnSpc>
              <a:spcBef>
                <a:spcPts val="0"/>
              </a:spcBef>
              <a:spcAft>
                <a:spcPts val="0"/>
              </a:spcAft>
              <a:buClrTx/>
              <a:buSzTx/>
              <a:buFontTx/>
              <a:buNone/>
              <a:tabLst/>
              <a:defRPr/>
            </a:pPr>
            <a:r>
              <a:rPr lang="fr-FR" dirty="0"/>
              <a:t>Supprimez un</a:t>
            </a:r>
            <a:r>
              <a:rPr lang="fr-FR" baseline="0" dirty="0"/>
              <a:t> des deux exemples rouge ou bleu pour alterner les couleurs des intercalaires au fil de la présentation.</a:t>
            </a:r>
            <a:endParaRPr lang="fr-FR" dirty="0"/>
          </a:p>
        </p:txBody>
      </p:sp>
      <p:sp>
        <p:nvSpPr>
          <p:cNvPr id="4" name="Espace réservé du numéro de diapositive 3"/>
          <p:cNvSpPr>
            <a:spLocks noGrp="1"/>
          </p:cNvSpPr>
          <p:nvPr>
            <p:ph type="sldNum" sz="quarter" idx="10"/>
          </p:nvPr>
        </p:nvSpPr>
        <p:spPr/>
        <p:txBody>
          <a:bodyPr/>
          <a:lstStyle/>
          <a:p>
            <a:fld id="{6949A85E-1CB4-6B42-A8DC-B9E7FD6DA7B5}" type="slidenum">
              <a:rPr lang="fr-FR" smtClean="0"/>
              <a:pPr/>
              <a:t>12</a:t>
            </a:fld>
            <a:endParaRPr lang="fr-FR"/>
          </a:p>
        </p:txBody>
      </p:sp>
    </p:spTree>
    <p:extLst>
      <p:ext uri="{BB962C8B-B14F-4D97-AF65-F5344CB8AC3E}">
        <p14:creationId xmlns:p14="http://schemas.microsoft.com/office/powerpoint/2010/main" val="8872004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t>Page suite </a:t>
            </a:r>
            <a:r>
              <a:rPr lang="fr-FR" b="1" baseline="0" dirty="0"/>
              <a:t>texte </a:t>
            </a:r>
            <a:r>
              <a:rPr lang="fr-FR" dirty="0"/>
              <a:t>(valeur reprise</a:t>
            </a:r>
            <a:r>
              <a:rPr lang="fr-FR" baseline="0" dirty="0"/>
              <a:t> en haut à gauche).</a:t>
            </a:r>
            <a:endParaRPr lang="fr-FR" b="1" baseline="0" dirty="0"/>
          </a:p>
          <a:p>
            <a:r>
              <a:rPr lang="fr-FR" dirty="0"/>
              <a:t>Supprimez le bloc titre et la barre de séparation rouge si inutile.</a:t>
            </a:r>
          </a:p>
        </p:txBody>
      </p:sp>
      <p:sp>
        <p:nvSpPr>
          <p:cNvPr id="4" name="Espace réservé du numéro de diapositive 3"/>
          <p:cNvSpPr>
            <a:spLocks noGrp="1"/>
          </p:cNvSpPr>
          <p:nvPr>
            <p:ph type="sldNum" sz="quarter" idx="10"/>
          </p:nvPr>
        </p:nvSpPr>
        <p:spPr/>
        <p:txBody>
          <a:bodyPr/>
          <a:lstStyle/>
          <a:p>
            <a:fld id="{6949A85E-1CB4-6B42-A8DC-B9E7FD6DA7B5}" type="slidenum">
              <a:rPr lang="fr-FR" smtClean="0"/>
              <a:pPr/>
              <a:t>13</a:t>
            </a:fld>
            <a:endParaRPr lang="fr-FR"/>
          </a:p>
        </p:txBody>
      </p:sp>
    </p:spTree>
    <p:extLst>
      <p:ext uri="{BB962C8B-B14F-4D97-AF65-F5344CB8AC3E}">
        <p14:creationId xmlns:p14="http://schemas.microsoft.com/office/powerpoint/2010/main" val="16197202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t>Page suite texte</a:t>
            </a:r>
            <a:r>
              <a:rPr lang="fr-FR" b="1" baseline="0" dirty="0"/>
              <a:t> « puce »</a:t>
            </a:r>
            <a:r>
              <a:rPr lang="fr-FR" dirty="0"/>
              <a:t> (valeur reprise</a:t>
            </a:r>
            <a:r>
              <a:rPr lang="fr-FR" baseline="0" dirty="0"/>
              <a:t> en haut à gauche).</a:t>
            </a:r>
            <a:endParaRPr lang="fr-FR" b="1" baseline="0" dirty="0"/>
          </a:p>
          <a:p>
            <a:r>
              <a:rPr lang="fr-FR" baseline="0" dirty="0"/>
              <a:t>Un retour à la ligne génère automatiquement un point en début de ligne.</a:t>
            </a:r>
          </a:p>
          <a:p>
            <a:r>
              <a:rPr lang="fr-FR" baseline="0" dirty="0"/>
              <a:t>Privilégiez un saut de ligne pour des arguments aérés.</a:t>
            </a:r>
          </a:p>
          <a:p>
            <a:pPr marL="0" marR="0" indent="0" algn="l" defTabSz="914400" rtl="0" eaLnBrk="1" fontAlgn="auto" latinLnBrk="0" hangingPunct="1">
              <a:lnSpc>
                <a:spcPct val="100000"/>
              </a:lnSpc>
              <a:spcBef>
                <a:spcPts val="0"/>
              </a:spcBef>
              <a:spcAft>
                <a:spcPts val="0"/>
              </a:spcAft>
              <a:buClrTx/>
              <a:buSzTx/>
              <a:buFontTx/>
              <a:buNone/>
              <a:tabLst/>
              <a:defRPr/>
            </a:pPr>
            <a:r>
              <a:rPr lang="fr-FR" dirty="0"/>
              <a:t>Supprimez le bloc titre et la barre de séparation rouge si inutile.</a:t>
            </a:r>
          </a:p>
          <a:p>
            <a:endParaRPr lang="fr-FR" dirty="0"/>
          </a:p>
        </p:txBody>
      </p:sp>
      <p:sp>
        <p:nvSpPr>
          <p:cNvPr id="4" name="Espace réservé du numéro de diapositive 3"/>
          <p:cNvSpPr>
            <a:spLocks noGrp="1"/>
          </p:cNvSpPr>
          <p:nvPr>
            <p:ph type="sldNum" sz="quarter" idx="10"/>
          </p:nvPr>
        </p:nvSpPr>
        <p:spPr/>
        <p:txBody>
          <a:bodyPr/>
          <a:lstStyle/>
          <a:p>
            <a:fld id="{6949A85E-1CB4-6B42-A8DC-B9E7FD6DA7B5}" type="slidenum">
              <a:rPr lang="fr-FR" smtClean="0"/>
              <a:pPr/>
              <a:t>14</a:t>
            </a:fld>
            <a:endParaRPr lang="fr-FR"/>
          </a:p>
        </p:txBody>
      </p:sp>
    </p:spTree>
    <p:extLst>
      <p:ext uri="{BB962C8B-B14F-4D97-AF65-F5344CB8AC3E}">
        <p14:creationId xmlns:p14="http://schemas.microsoft.com/office/powerpoint/2010/main" val="4955113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t>Page suite texte</a:t>
            </a:r>
            <a:r>
              <a:rPr lang="fr-FR" b="1" baseline="0" dirty="0"/>
              <a:t> « puce »</a:t>
            </a:r>
            <a:r>
              <a:rPr lang="fr-FR" dirty="0"/>
              <a:t> (valeur reprise</a:t>
            </a:r>
            <a:r>
              <a:rPr lang="fr-FR" baseline="0" dirty="0"/>
              <a:t> en haut à gauche).</a:t>
            </a:r>
            <a:endParaRPr lang="fr-FR" b="1" baseline="0" dirty="0"/>
          </a:p>
          <a:p>
            <a:r>
              <a:rPr lang="fr-FR" baseline="0" dirty="0"/>
              <a:t>Un retour à la ligne génère automatiquement un point en début de ligne.</a:t>
            </a:r>
          </a:p>
          <a:p>
            <a:r>
              <a:rPr lang="fr-FR" baseline="0" dirty="0"/>
              <a:t>Privilégiez un saut de ligne pour des arguments aérés.</a:t>
            </a:r>
          </a:p>
          <a:p>
            <a:pPr marL="0" marR="0" indent="0" algn="l" defTabSz="914400" rtl="0" eaLnBrk="1" fontAlgn="auto" latinLnBrk="0" hangingPunct="1">
              <a:lnSpc>
                <a:spcPct val="100000"/>
              </a:lnSpc>
              <a:spcBef>
                <a:spcPts val="0"/>
              </a:spcBef>
              <a:spcAft>
                <a:spcPts val="0"/>
              </a:spcAft>
              <a:buClrTx/>
              <a:buSzTx/>
              <a:buFontTx/>
              <a:buNone/>
              <a:tabLst/>
              <a:defRPr/>
            </a:pPr>
            <a:r>
              <a:rPr lang="fr-FR" dirty="0"/>
              <a:t>Supprimez le bloc titre et la barre de séparation rouge si inutile.</a:t>
            </a:r>
          </a:p>
          <a:p>
            <a:endParaRPr lang="fr-FR" dirty="0"/>
          </a:p>
        </p:txBody>
      </p:sp>
      <p:sp>
        <p:nvSpPr>
          <p:cNvPr id="4" name="Espace réservé du numéro de diapositive 3"/>
          <p:cNvSpPr>
            <a:spLocks noGrp="1"/>
          </p:cNvSpPr>
          <p:nvPr>
            <p:ph type="sldNum" sz="quarter" idx="10"/>
          </p:nvPr>
        </p:nvSpPr>
        <p:spPr/>
        <p:txBody>
          <a:bodyPr/>
          <a:lstStyle/>
          <a:p>
            <a:fld id="{6949A85E-1CB4-6B42-A8DC-B9E7FD6DA7B5}" type="slidenum">
              <a:rPr lang="fr-FR" smtClean="0"/>
              <a:pPr/>
              <a:t>15</a:t>
            </a:fld>
            <a:endParaRPr lang="fr-FR"/>
          </a:p>
        </p:txBody>
      </p:sp>
    </p:spTree>
    <p:extLst>
      <p:ext uri="{BB962C8B-B14F-4D97-AF65-F5344CB8AC3E}">
        <p14:creationId xmlns:p14="http://schemas.microsoft.com/office/powerpoint/2010/main" val="20468164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t>Page suite texte</a:t>
            </a:r>
            <a:r>
              <a:rPr lang="fr-FR" b="1" baseline="0" dirty="0"/>
              <a:t> « puce »</a:t>
            </a:r>
            <a:r>
              <a:rPr lang="fr-FR" dirty="0"/>
              <a:t> (valeur reprise</a:t>
            </a:r>
            <a:r>
              <a:rPr lang="fr-FR" baseline="0" dirty="0"/>
              <a:t> en haut à gauche).</a:t>
            </a:r>
            <a:endParaRPr lang="fr-FR" b="1" baseline="0" dirty="0"/>
          </a:p>
          <a:p>
            <a:r>
              <a:rPr lang="fr-FR" baseline="0" dirty="0"/>
              <a:t>Un retour à la ligne génère automatiquement un point en début de ligne.</a:t>
            </a:r>
          </a:p>
          <a:p>
            <a:r>
              <a:rPr lang="fr-FR" baseline="0" dirty="0"/>
              <a:t>Privilégiez un saut de ligne pour des arguments aérés.</a:t>
            </a:r>
          </a:p>
          <a:p>
            <a:pPr marL="0" marR="0" indent="0" algn="l" defTabSz="914400" rtl="0" eaLnBrk="1" fontAlgn="auto" latinLnBrk="0" hangingPunct="1">
              <a:lnSpc>
                <a:spcPct val="100000"/>
              </a:lnSpc>
              <a:spcBef>
                <a:spcPts val="0"/>
              </a:spcBef>
              <a:spcAft>
                <a:spcPts val="0"/>
              </a:spcAft>
              <a:buClrTx/>
              <a:buSzTx/>
              <a:buFontTx/>
              <a:buNone/>
              <a:tabLst/>
              <a:defRPr/>
            </a:pPr>
            <a:r>
              <a:rPr lang="fr-FR" dirty="0"/>
              <a:t>Supprimez le bloc titre et la barre de séparation rouge si inutile.</a:t>
            </a:r>
          </a:p>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49A85E-1CB4-6B42-A8DC-B9E7FD6DA7B5}" type="slidenum">
              <a:rPr kumimoji="0" lang="fr-FR"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fr-FR"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7642798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t>Page suite texte</a:t>
            </a:r>
            <a:r>
              <a:rPr lang="fr-FR" b="1" baseline="0" dirty="0"/>
              <a:t> « puce »</a:t>
            </a:r>
            <a:r>
              <a:rPr lang="fr-FR" dirty="0"/>
              <a:t> (valeur reprise</a:t>
            </a:r>
            <a:r>
              <a:rPr lang="fr-FR" baseline="0" dirty="0"/>
              <a:t> en haut à gauche).</a:t>
            </a:r>
            <a:endParaRPr lang="fr-FR" b="1" baseline="0" dirty="0"/>
          </a:p>
          <a:p>
            <a:r>
              <a:rPr lang="fr-FR" baseline="0" dirty="0"/>
              <a:t>Un retour à la ligne génère automatiquement un point en début de ligne.</a:t>
            </a:r>
          </a:p>
          <a:p>
            <a:r>
              <a:rPr lang="fr-FR" baseline="0" dirty="0"/>
              <a:t>Privilégiez un saut de ligne pour des arguments aérés.</a:t>
            </a:r>
          </a:p>
          <a:p>
            <a:pPr marL="0" marR="0" indent="0" algn="l" defTabSz="914400" rtl="0" eaLnBrk="1" fontAlgn="auto" latinLnBrk="0" hangingPunct="1">
              <a:lnSpc>
                <a:spcPct val="100000"/>
              </a:lnSpc>
              <a:spcBef>
                <a:spcPts val="0"/>
              </a:spcBef>
              <a:spcAft>
                <a:spcPts val="0"/>
              </a:spcAft>
              <a:buClrTx/>
              <a:buSzTx/>
              <a:buFontTx/>
              <a:buNone/>
              <a:tabLst/>
              <a:defRPr/>
            </a:pPr>
            <a:r>
              <a:rPr lang="fr-FR" dirty="0"/>
              <a:t>Supprimez le bloc titre et la barre de séparation rouge si inutile.</a:t>
            </a:r>
          </a:p>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49A85E-1CB4-6B42-A8DC-B9E7FD6DA7B5}" type="slidenum">
              <a:rPr kumimoji="0" lang="fr-FR"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fr-FR" sz="1200" b="0" i="0" u="none" strike="noStrike" kern="1200" cap="none" spc="0" normalizeH="0" baseline="0" noProof="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5992522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solidFill>
                  <a:srgbClr val="FF0000"/>
                </a:solidFill>
              </a:rPr>
              <a:t>Intercalaire</a:t>
            </a:r>
            <a:r>
              <a:rPr lang="fr-FR" b="1" baseline="0" dirty="0">
                <a:solidFill>
                  <a:srgbClr val="FF0000"/>
                </a:solidFill>
              </a:rPr>
              <a:t> valeur.</a:t>
            </a:r>
          </a:p>
          <a:p>
            <a:pPr marL="0" marR="0" indent="0" algn="l" defTabSz="914400" rtl="0" eaLnBrk="1" fontAlgn="auto" latinLnBrk="0" hangingPunct="1">
              <a:lnSpc>
                <a:spcPct val="100000"/>
              </a:lnSpc>
              <a:spcBef>
                <a:spcPts val="0"/>
              </a:spcBef>
              <a:spcAft>
                <a:spcPts val="0"/>
              </a:spcAft>
              <a:buClrTx/>
              <a:buSzTx/>
              <a:buFontTx/>
              <a:buNone/>
              <a:tabLst/>
              <a:defRPr/>
            </a:pPr>
            <a:r>
              <a:rPr lang="fr-FR" dirty="0"/>
              <a:t>Supprimez un</a:t>
            </a:r>
            <a:r>
              <a:rPr lang="fr-FR" baseline="0" dirty="0"/>
              <a:t> des deux exemples rouge ou bleu pour alterner les couleurs des intercalaires au fil de la présentation.</a:t>
            </a:r>
            <a:endParaRPr lang="fr-FR" dirty="0"/>
          </a:p>
        </p:txBody>
      </p:sp>
      <p:sp>
        <p:nvSpPr>
          <p:cNvPr id="4" name="Espace réservé du numéro de diapositive 3"/>
          <p:cNvSpPr>
            <a:spLocks noGrp="1"/>
          </p:cNvSpPr>
          <p:nvPr>
            <p:ph type="sldNum" sz="quarter" idx="10"/>
          </p:nvPr>
        </p:nvSpPr>
        <p:spPr/>
        <p:txBody>
          <a:bodyPr/>
          <a:lstStyle/>
          <a:p>
            <a:fld id="{6949A85E-1CB4-6B42-A8DC-B9E7FD6DA7B5}" type="slidenum">
              <a:rPr lang="fr-FR" smtClean="0"/>
              <a:pPr/>
              <a:t>18</a:t>
            </a:fld>
            <a:endParaRPr lang="fr-FR"/>
          </a:p>
        </p:txBody>
      </p:sp>
    </p:spTree>
    <p:extLst>
      <p:ext uri="{BB962C8B-B14F-4D97-AF65-F5344CB8AC3E}">
        <p14:creationId xmlns:p14="http://schemas.microsoft.com/office/powerpoint/2010/main" val="19631392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b="1" dirty="0"/>
              <a:t>Page suite </a:t>
            </a:r>
            <a:r>
              <a:rPr lang="fr-FR" b="1" baseline="0" dirty="0"/>
              <a:t>texte </a:t>
            </a:r>
            <a:r>
              <a:rPr lang="fr-FR" dirty="0"/>
              <a:t>(valeur reprise</a:t>
            </a:r>
            <a:r>
              <a:rPr lang="fr-FR" baseline="0" dirty="0"/>
              <a:t> en haut à gauche).</a:t>
            </a:r>
            <a:endParaRPr lang="fr-FR" b="1" baseline="0" dirty="0"/>
          </a:p>
          <a:p>
            <a:r>
              <a:rPr lang="fr-FR" dirty="0"/>
              <a:t>Supprimez le bloc titre et la barre de séparation rouge si inutile.</a:t>
            </a:r>
          </a:p>
        </p:txBody>
      </p:sp>
      <p:sp>
        <p:nvSpPr>
          <p:cNvPr id="4" name="Espace réservé du numéro de diapositive 3"/>
          <p:cNvSpPr>
            <a:spLocks noGrp="1"/>
          </p:cNvSpPr>
          <p:nvPr>
            <p:ph type="sldNum" sz="quarter" idx="10"/>
          </p:nvPr>
        </p:nvSpPr>
        <p:spPr/>
        <p:txBody>
          <a:bodyPr/>
          <a:lstStyle/>
          <a:p>
            <a:fld id="{6949A85E-1CB4-6B42-A8DC-B9E7FD6DA7B5}" type="slidenum">
              <a:rPr lang="fr-FR" smtClean="0"/>
              <a:pPr/>
              <a:t>19</a:t>
            </a:fld>
            <a:endParaRPr lang="fr-FR"/>
          </a:p>
        </p:txBody>
      </p:sp>
    </p:spTree>
    <p:extLst>
      <p:ext uri="{BB962C8B-B14F-4D97-AF65-F5344CB8AC3E}">
        <p14:creationId xmlns:p14="http://schemas.microsoft.com/office/powerpoint/2010/main" val="4643228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246188" y="1143000"/>
            <a:ext cx="4365625" cy="3086100"/>
          </a:xfrm>
        </p:spPr>
      </p:sp>
      <p:sp>
        <p:nvSpPr>
          <p:cNvPr id="3" name="Espace réservé des commentaires 2"/>
          <p:cNvSpPr>
            <a:spLocks noGrp="1"/>
          </p:cNvSpPr>
          <p:nvPr>
            <p:ph type="body" idx="1"/>
          </p:nvPr>
        </p:nvSpPr>
        <p:spPr/>
        <p:txBody>
          <a:bodyPr/>
          <a:lstStyle/>
          <a:p>
            <a:r>
              <a:rPr lang="fr-FR" b="1" dirty="0">
                <a:solidFill>
                  <a:srgbClr val="FF0000"/>
                </a:solidFill>
              </a:rPr>
              <a:t>Fin de présentation.</a:t>
            </a:r>
          </a:p>
          <a:p>
            <a:r>
              <a:rPr lang="fr-FR" dirty="0"/>
              <a:t>Bloc texte à disposition pour « remerciements » ou autre</a:t>
            </a:r>
            <a:r>
              <a:rPr lang="fr-FR" baseline="0" dirty="0"/>
              <a:t> phrase finale.</a:t>
            </a:r>
          </a:p>
          <a:p>
            <a:endParaRPr lang="fr-FR" dirty="0"/>
          </a:p>
        </p:txBody>
      </p:sp>
      <p:sp>
        <p:nvSpPr>
          <p:cNvPr id="4" name="Espace réservé du numéro de diapositive 3"/>
          <p:cNvSpPr>
            <a:spLocks noGrp="1"/>
          </p:cNvSpPr>
          <p:nvPr>
            <p:ph type="sldNum" sz="quarter" idx="10"/>
          </p:nvPr>
        </p:nvSpPr>
        <p:spPr/>
        <p:txBody>
          <a:bodyPr/>
          <a:lstStyle/>
          <a:p>
            <a:fld id="{6949A85E-1CB4-6B42-A8DC-B9E7FD6DA7B5}" type="slidenum">
              <a:rPr lang="fr-FR" smtClean="0"/>
              <a:pPr/>
              <a:t>20</a:t>
            </a:fld>
            <a:endParaRPr lang="fr-FR"/>
          </a:p>
        </p:txBody>
      </p:sp>
    </p:spTree>
    <p:extLst>
      <p:ext uri="{BB962C8B-B14F-4D97-AF65-F5344CB8AC3E}">
        <p14:creationId xmlns:p14="http://schemas.microsoft.com/office/powerpoint/2010/main" val="18767375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336477" y="1237197"/>
            <a:ext cx="8018860" cy="2631887"/>
          </a:xfrm>
        </p:spPr>
        <p:txBody>
          <a:bodyPr anchor="b"/>
          <a:lstStyle>
            <a:lvl1pPr algn="ctr">
              <a:defRPr sz="5262"/>
            </a:lvl1pPr>
          </a:lstStyle>
          <a:p>
            <a:r>
              <a:rPr lang="fr-FR"/>
              <a:t>Modifiez le style du titre</a:t>
            </a:r>
          </a:p>
        </p:txBody>
      </p:sp>
      <p:sp>
        <p:nvSpPr>
          <p:cNvPr id="3" name="Sous-titre 2"/>
          <p:cNvSpPr>
            <a:spLocks noGrp="1"/>
          </p:cNvSpPr>
          <p:nvPr>
            <p:ph type="subTitle" idx="1"/>
          </p:nvPr>
        </p:nvSpPr>
        <p:spPr>
          <a:xfrm>
            <a:off x="1336477" y="3970580"/>
            <a:ext cx="8018860" cy="1825171"/>
          </a:xfrm>
        </p:spPr>
        <p:txBody>
          <a:bodyPr/>
          <a:lstStyle>
            <a:lvl1pPr marL="0" indent="0" algn="ctr">
              <a:buNone/>
              <a:defRPr sz="2105"/>
            </a:lvl1pPr>
            <a:lvl2pPr marL="400964" indent="0" algn="ctr">
              <a:buNone/>
              <a:defRPr sz="1754"/>
            </a:lvl2pPr>
            <a:lvl3pPr marL="801929" indent="0" algn="ctr">
              <a:buNone/>
              <a:defRPr sz="1579"/>
            </a:lvl3pPr>
            <a:lvl4pPr marL="1202893" indent="0" algn="ctr">
              <a:buNone/>
              <a:defRPr sz="1403"/>
            </a:lvl4pPr>
            <a:lvl5pPr marL="1603858" indent="0" algn="ctr">
              <a:buNone/>
              <a:defRPr sz="1403"/>
            </a:lvl5pPr>
            <a:lvl6pPr marL="2004822" indent="0" algn="ctr">
              <a:buNone/>
              <a:defRPr sz="1403"/>
            </a:lvl6pPr>
            <a:lvl7pPr marL="2405786" indent="0" algn="ctr">
              <a:buNone/>
              <a:defRPr sz="1403"/>
            </a:lvl7pPr>
            <a:lvl8pPr marL="2806751" indent="0" algn="ctr">
              <a:buNone/>
              <a:defRPr sz="1403"/>
            </a:lvl8pPr>
            <a:lvl9pPr marL="3207715" indent="0" algn="ctr">
              <a:buNone/>
              <a:defRPr sz="1403"/>
            </a:lvl9pPr>
          </a:lstStyle>
          <a:p>
            <a:r>
              <a:rPr lang="fr-FR"/>
              <a:t>Modifiez le style des sous-titres du masque</a:t>
            </a:r>
          </a:p>
        </p:txBody>
      </p:sp>
      <p:sp>
        <p:nvSpPr>
          <p:cNvPr id="4" name="Espace réservé de la date 3"/>
          <p:cNvSpPr>
            <a:spLocks noGrp="1"/>
          </p:cNvSpPr>
          <p:nvPr>
            <p:ph type="dt" sz="half" idx="10"/>
          </p:nvPr>
        </p:nvSpPr>
        <p:spPr/>
        <p:txBody>
          <a:bodyPr/>
          <a:lstStyle/>
          <a:p>
            <a:r>
              <a:rPr lang="fr-FR"/>
              <a:t>04/01/2018</a:t>
            </a:r>
          </a:p>
        </p:txBody>
      </p:sp>
      <p:sp>
        <p:nvSpPr>
          <p:cNvPr id="5" name="Espace réservé du pied de page 4"/>
          <p:cNvSpPr>
            <a:spLocks noGrp="1"/>
          </p:cNvSpPr>
          <p:nvPr>
            <p:ph type="ftr" sz="quarter" idx="11"/>
          </p:nvPr>
        </p:nvSpPr>
        <p:spPr/>
        <p:txBody>
          <a:bodyPr/>
          <a:lstStyle/>
          <a:p>
            <a:r>
              <a:rPr lang="fr-FR"/>
              <a:t>8 janvier 2018</a:t>
            </a:r>
          </a:p>
        </p:txBody>
      </p:sp>
      <p:sp>
        <p:nvSpPr>
          <p:cNvPr id="6" name="Espace réservé du numéro de diapositive 5"/>
          <p:cNvSpPr>
            <a:spLocks noGrp="1"/>
          </p:cNvSpPr>
          <p:nvPr>
            <p:ph type="sldNum" sz="quarter" idx="12"/>
          </p:nvPr>
        </p:nvSpPr>
        <p:spPr/>
        <p:txBody>
          <a:bodyPr/>
          <a:lstStyle/>
          <a:p>
            <a:fld id="{9CDD4A71-DC84-A042-A365-DEA505BA2263}"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r>
              <a:rPr lang="fr-FR"/>
              <a:t>04/01/2018</a:t>
            </a:r>
          </a:p>
        </p:txBody>
      </p:sp>
      <p:sp>
        <p:nvSpPr>
          <p:cNvPr id="5" name="Espace réservé du pied de page 4"/>
          <p:cNvSpPr>
            <a:spLocks noGrp="1"/>
          </p:cNvSpPr>
          <p:nvPr>
            <p:ph type="ftr" sz="quarter" idx="11"/>
          </p:nvPr>
        </p:nvSpPr>
        <p:spPr/>
        <p:txBody>
          <a:bodyPr/>
          <a:lstStyle/>
          <a:p>
            <a:r>
              <a:rPr lang="fr-FR"/>
              <a:t>8 janvier 2018</a:t>
            </a:r>
          </a:p>
        </p:txBody>
      </p:sp>
      <p:sp>
        <p:nvSpPr>
          <p:cNvPr id="6" name="Espace réservé du numéro de diapositive 5"/>
          <p:cNvSpPr>
            <a:spLocks noGrp="1"/>
          </p:cNvSpPr>
          <p:nvPr>
            <p:ph type="sldNum" sz="quarter" idx="12"/>
          </p:nvPr>
        </p:nvSpPr>
        <p:spPr/>
        <p:txBody>
          <a:bodyPr/>
          <a:lstStyle/>
          <a:p>
            <a:fld id="{9CDD4A71-DC84-A042-A365-DEA505BA2263}"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9493" y="1884670"/>
            <a:ext cx="9221689" cy="3144614"/>
          </a:xfrm>
        </p:spPr>
        <p:txBody>
          <a:bodyPr anchor="b"/>
          <a:lstStyle>
            <a:lvl1pPr>
              <a:defRPr sz="5262"/>
            </a:lvl1pPr>
          </a:lstStyle>
          <a:p>
            <a:r>
              <a:rPr lang="fr-FR"/>
              <a:t>Modifiez le style du titre</a:t>
            </a:r>
          </a:p>
        </p:txBody>
      </p:sp>
      <p:sp>
        <p:nvSpPr>
          <p:cNvPr id="3" name="Espace réservé du texte 2"/>
          <p:cNvSpPr>
            <a:spLocks noGrp="1"/>
          </p:cNvSpPr>
          <p:nvPr>
            <p:ph type="body" idx="1"/>
          </p:nvPr>
        </p:nvSpPr>
        <p:spPr>
          <a:xfrm>
            <a:off x="729493" y="5059034"/>
            <a:ext cx="9221689" cy="1653678"/>
          </a:xfrm>
        </p:spPr>
        <p:txBody>
          <a:bodyPr/>
          <a:lstStyle>
            <a:lvl1pPr marL="0" indent="0">
              <a:buNone/>
              <a:defRPr sz="2105">
                <a:solidFill>
                  <a:schemeClr val="tx1">
                    <a:tint val="75000"/>
                  </a:schemeClr>
                </a:solidFill>
              </a:defRPr>
            </a:lvl1pPr>
            <a:lvl2pPr marL="400964" indent="0">
              <a:buNone/>
              <a:defRPr sz="1754">
                <a:solidFill>
                  <a:schemeClr val="tx1">
                    <a:tint val="75000"/>
                  </a:schemeClr>
                </a:solidFill>
              </a:defRPr>
            </a:lvl2pPr>
            <a:lvl3pPr marL="801929" indent="0">
              <a:buNone/>
              <a:defRPr sz="1579">
                <a:solidFill>
                  <a:schemeClr val="tx1">
                    <a:tint val="75000"/>
                  </a:schemeClr>
                </a:solidFill>
              </a:defRPr>
            </a:lvl3pPr>
            <a:lvl4pPr marL="1202893" indent="0">
              <a:buNone/>
              <a:defRPr sz="1403">
                <a:solidFill>
                  <a:schemeClr val="tx1">
                    <a:tint val="75000"/>
                  </a:schemeClr>
                </a:solidFill>
              </a:defRPr>
            </a:lvl4pPr>
            <a:lvl5pPr marL="1603858" indent="0">
              <a:buNone/>
              <a:defRPr sz="1403">
                <a:solidFill>
                  <a:schemeClr val="tx1">
                    <a:tint val="75000"/>
                  </a:schemeClr>
                </a:solidFill>
              </a:defRPr>
            </a:lvl5pPr>
            <a:lvl6pPr marL="2004822" indent="0">
              <a:buNone/>
              <a:defRPr sz="1403">
                <a:solidFill>
                  <a:schemeClr val="tx1">
                    <a:tint val="75000"/>
                  </a:schemeClr>
                </a:solidFill>
              </a:defRPr>
            </a:lvl6pPr>
            <a:lvl7pPr marL="2405786" indent="0">
              <a:buNone/>
              <a:defRPr sz="1403">
                <a:solidFill>
                  <a:schemeClr val="tx1">
                    <a:tint val="75000"/>
                  </a:schemeClr>
                </a:solidFill>
              </a:defRPr>
            </a:lvl7pPr>
            <a:lvl8pPr marL="2806751" indent="0">
              <a:buNone/>
              <a:defRPr sz="1403">
                <a:solidFill>
                  <a:schemeClr val="tx1">
                    <a:tint val="75000"/>
                  </a:schemeClr>
                </a:solidFill>
              </a:defRPr>
            </a:lvl8pPr>
            <a:lvl9pPr marL="3207715" indent="0">
              <a:buNone/>
              <a:defRPr sz="1403">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r>
              <a:rPr lang="fr-FR"/>
              <a:t>04/01/2018</a:t>
            </a:r>
          </a:p>
        </p:txBody>
      </p:sp>
      <p:sp>
        <p:nvSpPr>
          <p:cNvPr id="5" name="Espace réservé du pied de page 4"/>
          <p:cNvSpPr>
            <a:spLocks noGrp="1"/>
          </p:cNvSpPr>
          <p:nvPr>
            <p:ph type="ftr" sz="quarter" idx="11"/>
          </p:nvPr>
        </p:nvSpPr>
        <p:spPr/>
        <p:txBody>
          <a:bodyPr/>
          <a:lstStyle/>
          <a:p>
            <a:r>
              <a:rPr lang="fr-FR"/>
              <a:t>8 janvier 2018</a:t>
            </a:r>
          </a:p>
        </p:txBody>
      </p:sp>
      <p:sp>
        <p:nvSpPr>
          <p:cNvPr id="6" name="Espace réservé du numéro de diapositive 5"/>
          <p:cNvSpPr>
            <a:spLocks noGrp="1"/>
          </p:cNvSpPr>
          <p:nvPr>
            <p:ph type="sldNum" sz="quarter" idx="12"/>
          </p:nvPr>
        </p:nvSpPr>
        <p:spPr/>
        <p:txBody>
          <a:bodyPr/>
          <a:lstStyle/>
          <a:p>
            <a:fld id="{9CDD4A71-DC84-A042-A365-DEA505BA2263}"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735062" y="2012414"/>
            <a:ext cx="4544021" cy="479654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5412730" y="2012414"/>
            <a:ext cx="4544021" cy="479654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r>
              <a:rPr lang="fr-FR"/>
              <a:t>04/01/2018</a:t>
            </a:r>
          </a:p>
        </p:txBody>
      </p:sp>
      <p:sp>
        <p:nvSpPr>
          <p:cNvPr id="6" name="Espace réservé du pied de page 5"/>
          <p:cNvSpPr>
            <a:spLocks noGrp="1"/>
          </p:cNvSpPr>
          <p:nvPr>
            <p:ph type="ftr" sz="quarter" idx="11"/>
          </p:nvPr>
        </p:nvSpPr>
        <p:spPr/>
        <p:txBody>
          <a:bodyPr/>
          <a:lstStyle/>
          <a:p>
            <a:r>
              <a:rPr lang="fr-FR"/>
              <a:t>8 janvier 2018</a:t>
            </a:r>
          </a:p>
        </p:txBody>
      </p:sp>
      <p:sp>
        <p:nvSpPr>
          <p:cNvPr id="7" name="Espace réservé du numéro de diapositive 6"/>
          <p:cNvSpPr>
            <a:spLocks noGrp="1"/>
          </p:cNvSpPr>
          <p:nvPr>
            <p:ph type="sldNum" sz="quarter" idx="12"/>
          </p:nvPr>
        </p:nvSpPr>
        <p:spPr/>
        <p:txBody>
          <a:bodyPr/>
          <a:lstStyle/>
          <a:p>
            <a:fld id="{9CDD4A71-DC84-A042-A365-DEA505BA2263}"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736455" y="402483"/>
            <a:ext cx="9221689" cy="1461188"/>
          </a:xfrm>
        </p:spPr>
        <p:txBody>
          <a:bodyPr/>
          <a:lstStyle/>
          <a:p>
            <a:r>
              <a:rPr lang="fr-FR"/>
              <a:t>Modifiez le style du titre</a:t>
            </a:r>
          </a:p>
        </p:txBody>
      </p:sp>
      <p:sp>
        <p:nvSpPr>
          <p:cNvPr id="3" name="Espace réservé du texte 2"/>
          <p:cNvSpPr>
            <a:spLocks noGrp="1"/>
          </p:cNvSpPr>
          <p:nvPr>
            <p:ph type="body" idx="1"/>
          </p:nvPr>
        </p:nvSpPr>
        <p:spPr>
          <a:xfrm>
            <a:off x="736455" y="1853171"/>
            <a:ext cx="4523138" cy="908210"/>
          </a:xfrm>
        </p:spPr>
        <p:txBody>
          <a:bodyPr anchor="b"/>
          <a:lstStyle>
            <a:lvl1pPr marL="0" indent="0">
              <a:buNone/>
              <a:defRPr sz="2105" b="1"/>
            </a:lvl1pPr>
            <a:lvl2pPr marL="400964" indent="0">
              <a:buNone/>
              <a:defRPr sz="1754" b="1"/>
            </a:lvl2pPr>
            <a:lvl3pPr marL="801929" indent="0">
              <a:buNone/>
              <a:defRPr sz="1579" b="1"/>
            </a:lvl3pPr>
            <a:lvl4pPr marL="1202893" indent="0">
              <a:buNone/>
              <a:defRPr sz="1403" b="1"/>
            </a:lvl4pPr>
            <a:lvl5pPr marL="1603858" indent="0">
              <a:buNone/>
              <a:defRPr sz="1403" b="1"/>
            </a:lvl5pPr>
            <a:lvl6pPr marL="2004822" indent="0">
              <a:buNone/>
              <a:defRPr sz="1403" b="1"/>
            </a:lvl6pPr>
            <a:lvl7pPr marL="2405786" indent="0">
              <a:buNone/>
              <a:defRPr sz="1403" b="1"/>
            </a:lvl7pPr>
            <a:lvl8pPr marL="2806751" indent="0">
              <a:buNone/>
              <a:defRPr sz="1403" b="1"/>
            </a:lvl8pPr>
            <a:lvl9pPr marL="3207715" indent="0">
              <a:buNone/>
              <a:defRPr sz="1403" b="1"/>
            </a:lvl9pPr>
          </a:lstStyle>
          <a:p>
            <a:pPr lvl="0"/>
            <a:r>
              <a:rPr lang="fr-FR"/>
              <a:t>Cliquez pour modifier les styles du texte du masque</a:t>
            </a:r>
          </a:p>
        </p:txBody>
      </p:sp>
      <p:sp>
        <p:nvSpPr>
          <p:cNvPr id="4" name="Espace réservé du contenu 3"/>
          <p:cNvSpPr>
            <a:spLocks noGrp="1"/>
          </p:cNvSpPr>
          <p:nvPr>
            <p:ph sz="half" idx="2"/>
          </p:nvPr>
        </p:nvSpPr>
        <p:spPr>
          <a:xfrm>
            <a:off x="736455" y="2761381"/>
            <a:ext cx="4523138" cy="4061576"/>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5412730" y="1853171"/>
            <a:ext cx="4545413" cy="908210"/>
          </a:xfrm>
        </p:spPr>
        <p:txBody>
          <a:bodyPr anchor="b"/>
          <a:lstStyle>
            <a:lvl1pPr marL="0" indent="0">
              <a:buNone/>
              <a:defRPr sz="2105" b="1"/>
            </a:lvl1pPr>
            <a:lvl2pPr marL="400964" indent="0">
              <a:buNone/>
              <a:defRPr sz="1754" b="1"/>
            </a:lvl2pPr>
            <a:lvl3pPr marL="801929" indent="0">
              <a:buNone/>
              <a:defRPr sz="1579" b="1"/>
            </a:lvl3pPr>
            <a:lvl4pPr marL="1202893" indent="0">
              <a:buNone/>
              <a:defRPr sz="1403" b="1"/>
            </a:lvl4pPr>
            <a:lvl5pPr marL="1603858" indent="0">
              <a:buNone/>
              <a:defRPr sz="1403" b="1"/>
            </a:lvl5pPr>
            <a:lvl6pPr marL="2004822" indent="0">
              <a:buNone/>
              <a:defRPr sz="1403" b="1"/>
            </a:lvl6pPr>
            <a:lvl7pPr marL="2405786" indent="0">
              <a:buNone/>
              <a:defRPr sz="1403" b="1"/>
            </a:lvl7pPr>
            <a:lvl8pPr marL="2806751" indent="0">
              <a:buNone/>
              <a:defRPr sz="1403" b="1"/>
            </a:lvl8pPr>
            <a:lvl9pPr marL="3207715" indent="0">
              <a:buNone/>
              <a:defRPr sz="1403" b="1"/>
            </a:lvl9pPr>
          </a:lstStyle>
          <a:p>
            <a:pPr lvl="0"/>
            <a:r>
              <a:rPr lang="fr-FR"/>
              <a:t>Cliquez pour modifier les styles du texte du masque</a:t>
            </a:r>
          </a:p>
        </p:txBody>
      </p:sp>
      <p:sp>
        <p:nvSpPr>
          <p:cNvPr id="6" name="Espace réservé du contenu 5"/>
          <p:cNvSpPr>
            <a:spLocks noGrp="1"/>
          </p:cNvSpPr>
          <p:nvPr>
            <p:ph sz="quarter" idx="4"/>
          </p:nvPr>
        </p:nvSpPr>
        <p:spPr>
          <a:xfrm>
            <a:off x="5412730" y="2761381"/>
            <a:ext cx="4545413" cy="4061576"/>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r>
              <a:rPr lang="fr-FR"/>
              <a:t>04/01/2018</a:t>
            </a:r>
          </a:p>
        </p:txBody>
      </p:sp>
      <p:sp>
        <p:nvSpPr>
          <p:cNvPr id="8" name="Espace réservé du pied de page 7"/>
          <p:cNvSpPr>
            <a:spLocks noGrp="1"/>
          </p:cNvSpPr>
          <p:nvPr>
            <p:ph type="ftr" sz="quarter" idx="11"/>
          </p:nvPr>
        </p:nvSpPr>
        <p:spPr/>
        <p:txBody>
          <a:bodyPr/>
          <a:lstStyle/>
          <a:p>
            <a:r>
              <a:rPr lang="fr-FR"/>
              <a:t>8 janvier 2018</a:t>
            </a:r>
          </a:p>
        </p:txBody>
      </p:sp>
      <p:sp>
        <p:nvSpPr>
          <p:cNvPr id="9" name="Espace réservé du numéro de diapositive 8"/>
          <p:cNvSpPr>
            <a:spLocks noGrp="1"/>
          </p:cNvSpPr>
          <p:nvPr>
            <p:ph type="sldNum" sz="quarter" idx="12"/>
          </p:nvPr>
        </p:nvSpPr>
        <p:spPr/>
        <p:txBody>
          <a:bodyPr/>
          <a:lstStyle/>
          <a:p>
            <a:fld id="{9CDD4A71-DC84-A042-A365-DEA505BA2263}"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r>
              <a:rPr lang="fr-FR"/>
              <a:t>04/01/2018</a:t>
            </a:r>
          </a:p>
        </p:txBody>
      </p:sp>
      <p:sp>
        <p:nvSpPr>
          <p:cNvPr id="4" name="Espace réservé du pied de page 3"/>
          <p:cNvSpPr>
            <a:spLocks noGrp="1"/>
          </p:cNvSpPr>
          <p:nvPr>
            <p:ph type="ftr" sz="quarter" idx="11"/>
          </p:nvPr>
        </p:nvSpPr>
        <p:spPr/>
        <p:txBody>
          <a:bodyPr/>
          <a:lstStyle/>
          <a:p>
            <a:r>
              <a:rPr lang="fr-FR"/>
              <a:t>8 janvier 2018</a:t>
            </a:r>
          </a:p>
        </p:txBody>
      </p:sp>
      <p:sp>
        <p:nvSpPr>
          <p:cNvPr id="5" name="Espace réservé du numéro de diapositive 4"/>
          <p:cNvSpPr>
            <a:spLocks noGrp="1"/>
          </p:cNvSpPr>
          <p:nvPr>
            <p:ph type="sldNum" sz="quarter" idx="12"/>
          </p:nvPr>
        </p:nvSpPr>
        <p:spPr/>
        <p:txBody>
          <a:bodyPr/>
          <a:lstStyle/>
          <a:p>
            <a:fld id="{9CDD4A71-DC84-A042-A365-DEA505BA2263}"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r>
              <a:rPr lang="fr-FR"/>
              <a:t>04/01/2018</a:t>
            </a:r>
          </a:p>
        </p:txBody>
      </p:sp>
      <p:sp>
        <p:nvSpPr>
          <p:cNvPr id="3" name="Espace réservé du pied de page 2"/>
          <p:cNvSpPr>
            <a:spLocks noGrp="1"/>
          </p:cNvSpPr>
          <p:nvPr>
            <p:ph type="ftr" sz="quarter" idx="11"/>
          </p:nvPr>
        </p:nvSpPr>
        <p:spPr/>
        <p:txBody>
          <a:bodyPr/>
          <a:lstStyle/>
          <a:p>
            <a:r>
              <a:rPr lang="fr-FR"/>
              <a:t>8 janvier 2018</a:t>
            </a:r>
          </a:p>
        </p:txBody>
      </p:sp>
      <p:sp>
        <p:nvSpPr>
          <p:cNvPr id="4" name="Espace réservé du numéro de diapositive 3"/>
          <p:cNvSpPr>
            <a:spLocks noGrp="1"/>
          </p:cNvSpPr>
          <p:nvPr>
            <p:ph type="sldNum" sz="quarter" idx="12"/>
          </p:nvPr>
        </p:nvSpPr>
        <p:spPr/>
        <p:txBody>
          <a:bodyPr/>
          <a:lstStyle/>
          <a:p>
            <a:fld id="{9CDD4A71-DC84-A042-A365-DEA505BA2263}"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36455" y="503978"/>
            <a:ext cx="3448388" cy="1763924"/>
          </a:xfrm>
        </p:spPr>
        <p:txBody>
          <a:bodyPr anchor="b"/>
          <a:lstStyle>
            <a:lvl1pPr>
              <a:defRPr sz="2806"/>
            </a:lvl1pPr>
          </a:lstStyle>
          <a:p>
            <a:r>
              <a:rPr lang="fr-FR"/>
              <a:t>Modifiez le style du titre</a:t>
            </a:r>
          </a:p>
        </p:txBody>
      </p:sp>
      <p:sp>
        <p:nvSpPr>
          <p:cNvPr id="3" name="Espace réservé du contenu 2"/>
          <p:cNvSpPr>
            <a:spLocks noGrp="1"/>
          </p:cNvSpPr>
          <p:nvPr>
            <p:ph idx="1"/>
          </p:nvPr>
        </p:nvSpPr>
        <p:spPr>
          <a:xfrm>
            <a:off x="4545413" y="1088454"/>
            <a:ext cx="5412730" cy="5372269"/>
          </a:xfrm>
        </p:spPr>
        <p:txBody>
          <a:bodyPr/>
          <a:lstStyle>
            <a:lvl1pPr>
              <a:defRPr sz="2806"/>
            </a:lvl1pPr>
            <a:lvl2pPr>
              <a:defRPr sz="2456"/>
            </a:lvl2pPr>
            <a:lvl3pPr>
              <a:defRPr sz="2105"/>
            </a:lvl3pPr>
            <a:lvl4pPr>
              <a:defRPr sz="1754"/>
            </a:lvl4pPr>
            <a:lvl5pPr>
              <a:defRPr sz="1754"/>
            </a:lvl5pPr>
            <a:lvl6pPr>
              <a:defRPr sz="1754"/>
            </a:lvl6pPr>
            <a:lvl7pPr>
              <a:defRPr sz="1754"/>
            </a:lvl7pPr>
            <a:lvl8pPr>
              <a:defRPr sz="1754"/>
            </a:lvl8pPr>
            <a:lvl9pPr>
              <a:defRPr sz="175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736455" y="2267902"/>
            <a:ext cx="3448388" cy="4201570"/>
          </a:xfrm>
        </p:spPr>
        <p:txBody>
          <a:bodyPr/>
          <a:lstStyle>
            <a:lvl1pPr marL="0" indent="0">
              <a:buNone/>
              <a:defRPr sz="1403"/>
            </a:lvl1pPr>
            <a:lvl2pPr marL="400964" indent="0">
              <a:buNone/>
              <a:defRPr sz="1228"/>
            </a:lvl2pPr>
            <a:lvl3pPr marL="801929" indent="0">
              <a:buNone/>
              <a:defRPr sz="1052"/>
            </a:lvl3pPr>
            <a:lvl4pPr marL="1202893" indent="0">
              <a:buNone/>
              <a:defRPr sz="877"/>
            </a:lvl4pPr>
            <a:lvl5pPr marL="1603858" indent="0">
              <a:buNone/>
              <a:defRPr sz="877"/>
            </a:lvl5pPr>
            <a:lvl6pPr marL="2004822" indent="0">
              <a:buNone/>
              <a:defRPr sz="877"/>
            </a:lvl6pPr>
            <a:lvl7pPr marL="2405786" indent="0">
              <a:buNone/>
              <a:defRPr sz="877"/>
            </a:lvl7pPr>
            <a:lvl8pPr marL="2806751" indent="0">
              <a:buNone/>
              <a:defRPr sz="877"/>
            </a:lvl8pPr>
            <a:lvl9pPr marL="3207715" indent="0">
              <a:buNone/>
              <a:defRPr sz="877"/>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r>
              <a:rPr lang="fr-FR"/>
              <a:t>04/01/2018</a:t>
            </a:r>
          </a:p>
        </p:txBody>
      </p:sp>
      <p:sp>
        <p:nvSpPr>
          <p:cNvPr id="6" name="Espace réservé du pied de page 5"/>
          <p:cNvSpPr>
            <a:spLocks noGrp="1"/>
          </p:cNvSpPr>
          <p:nvPr>
            <p:ph type="ftr" sz="quarter" idx="11"/>
          </p:nvPr>
        </p:nvSpPr>
        <p:spPr/>
        <p:txBody>
          <a:bodyPr/>
          <a:lstStyle/>
          <a:p>
            <a:r>
              <a:rPr lang="fr-FR"/>
              <a:t>8 janvier 2018</a:t>
            </a:r>
          </a:p>
        </p:txBody>
      </p:sp>
      <p:sp>
        <p:nvSpPr>
          <p:cNvPr id="7" name="Espace réservé du numéro de diapositive 6"/>
          <p:cNvSpPr>
            <a:spLocks noGrp="1"/>
          </p:cNvSpPr>
          <p:nvPr>
            <p:ph type="sldNum" sz="quarter" idx="12"/>
          </p:nvPr>
        </p:nvSpPr>
        <p:spPr/>
        <p:txBody>
          <a:bodyPr/>
          <a:lstStyle/>
          <a:p>
            <a:fld id="{9CDD4A71-DC84-A042-A365-DEA505BA2263}"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36455" y="503978"/>
            <a:ext cx="3448388" cy="1763924"/>
          </a:xfrm>
        </p:spPr>
        <p:txBody>
          <a:bodyPr anchor="b"/>
          <a:lstStyle>
            <a:lvl1pPr>
              <a:defRPr sz="2806"/>
            </a:lvl1pPr>
          </a:lstStyle>
          <a:p>
            <a:r>
              <a:rPr lang="fr-FR"/>
              <a:t>Modifiez le style du titre</a:t>
            </a:r>
          </a:p>
        </p:txBody>
      </p:sp>
      <p:sp>
        <p:nvSpPr>
          <p:cNvPr id="3" name="Espace réservé pour une image  2"/>
          <p:cNvSpPr>
            <a:spLocks noGrp="1"/>
          </p:cNvSpPr>
          <p:nvPr>
            <p:ph type="pic" idx="1"/>
          </p:nvPr>
        </p:nvSpPr>
        <p:spPr>
          <a:xfrm>
            <a:off x="4545413" y="1088454"/>
            <a:ext cx="5412730" cy="5372269"/>
          </a:xfrm>
        </p:spPr>
        <p:txBody>
          <a:bodyPr/>
          <a:lstStyle>
            <a:lvl1pPr marL="0" indent="0">
              <a:buNone/>
              <a:defRPr sz="2806"/>
            </a:lvl1pPr>
            <a:lvl2pPr marL="400964" indent="0">
              <a:buNone/>
              <a:defRPr sz="2456"/>
            </a:lvl2pPr>
            <a:lvl3pPr marL="801929" indent="0">
              <a:buNone/>
              <a:defRPr sz="2105"/>
            </a:lvl3pPr>
            <a:lvl4pPr marL="1202893" indent="0">
              <a:buNone/>
              <a:defRPr sz="1754"/>
            </a:lvl4pPr>
            <a:lvl5pPr marL="1603858" indent="0">
              <a:buNone/>
              <a:defRPr sz="1754"/>
            </a:lvl5pPr>
            <a:lvl6pPr marL="2004822" indent="0">
              <a:buNone/>
              <a:defRPr sz="1754"/>
            </a:lvl6pPr>
            <a:lvl7pPr marL="2405786" indent="0">
              <a:buNone/>
              <a:defRPr sz="1754"/>
            </a:lvl7pPr>
            <a:lvl8pPr marL="2806751" indent="0">
              <a:buNone/>
              <a:defRPr sz="1754"/>
            </a:lvl8pPr>
            <a:lvl9pPr marL="3207715" indent="0">
              <a:buNone/>
              <a:defRPr sz="1754"/>
            </a:lvl9pPr>
          </a:lstStyle>
          <a:p>
            <a:r>
              <a:rPr lang="fr-FR"/>
              <a:t>Cliquez sur l'icône pour ajouter une image</a:t>
            </a:r>
          </a:p>
        </p:txBody>
      </p:sp>
      <p:sp>
        <p:nvSpPr>
          <p:cNvPr id="4" name="Espace réservé du texte 3"/>
          <p:cNvSpPr>
            <a:spLocks noGrp="1"/>
          </p:cNvSpPr>
          <p:nvPr>
            <p:ph type="body" sz="half" idx="2"/>
          </p:nvPr>
        </p:nvSpPr>
        <p:spPr>
          <a:xfrm>
            <a:off x="736455" y="2267902"/>
            <a:ext cx="3448388" cy="4201570"/>
          </a:xfrm>
        </p:spPr>
        <p:txBody>
          <a:bodyPr/>
          <a:lstStyle>
            <a:lvl1pPr marL="0" indent="0">
              <a:buNone/>
              <a:defRPr sz="1403"/>
            </a:lvl1pPr>
            <a:lvl2pPr marL="400964" indent="0">
              <a:buNone/>
              <a:defRPr sz="1228"/>
            </a:lvl2pPr>
            <a:lvl3pPr marL="801929" indent="0">
              <a:buNone/>
              <a:defRPr sz="1052"/>
            </a:lvl3pPr>
            <a:lvl4pPr marL="1202893" indent="0">
              <a:buNone/>
              <a:defRPr sz="877"/>
            </a:lvl4pPr>
            <a:lvl5pPr marL="1603858" indent="0">
              <a:buNone/>
              <a:defRPr sz="877"/>
            </a:lvl5pPr>
            <a:lvl6pPr marL="2004822" indent="0">
              <a:buNone/>
              <a:defRPr sz="877"/>
            </a:lvl6pPr>
            <a:lvl7pPr marL="2405786" indent="0">
              <a:buNone/>
              <a:defRPr sz="877"/>
            </a:lvl7pPr>
            <a:lvl8pPr marL="2806751" indent="0">
              <a:buNone/>
              <a:defRPr sz="877"/>
            </a:lvl8pPr>
            <a:lvl9pPr marL="3207715" indent="0">
              <a:buNone/>
              <a:defRPr sz="877"/>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r>
              <a:rPr lang="fr-FR"/>
              <a:t>04/01/2018</a:t>
            </a:r>
          </a:p>
        </p:txBody>
      </p:sp>
      <p:sp>
        <p:nvSpPr>
          <p:cNvPr id="6" name="Espace réservé du pied de page 5"/>
          <p:cNvSpPr>
            <a:spLocks noGrp="1"/>
          </p:cNvSpPr>
          <p:nvPr>
            <p:ph type="ftr" sz="quarter" idx="11"/>
          </p:nvPr>
        </p:nvSpPr>
        <p:spPr/>
        <p:txBody>
          <a:bodyPr/>
          <a:lstStyle/>
          <a:p>
            <a:r>
              <a:rPr lang="fr-FR"/>
              <a:t>8 janvier 2018</a:t>
            </a:r>
          </a:p>
        </p:txBody>
      </p:sp>
      <p:sp>
        <p:nvSpPr>
          <p:cNvPr id="7" name="Espace réservé du numéro de diapositive 6"/>
          <p:cNvSpPr>
            <a:spLocks noGrp="1"/>
          </p:cNvSpPr>
          <p:nvPr>
            <p:ph type="sldNum" sz="quarter" idx="12"/>
          </p:nvPr>
        </p:nvSpPr>
        <p:spPr/>
        <p:txBody>
          <a:bodyPr/>
          <a:lstStyle/>
          <a:p>
            <a:fld id="{9CDD4A71-DC84-A042-A365-DEA505BA2263}"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r>
              <a:rPr lang="fr-FR"/>
              <a:t>04/01/2018</a:t>
            </a:r>
          </a:p>
        </p:txBody>
      </p:sp>
      <p:sp>
        <p:nvSpPr>
          <p:cNvPr id="5" name="Espace réservé du pied de page 4"/>
          <p:cNvSpPr>
            <a:spLocks noGrp="1"/>
          </p:cNvSpPr>
          <p:nvPr>
            <p:ph type="ftr" sz="quarter" idx="11"/>
          </p:nvPr>
        </p:nvSpPr>
        <p:spPr/>
        <p:txBody>
          <a:bodyPr/>
          <a:lstStyle/>
          <a:p>
            <a:r>
              <a:rPr lang="fr-FR"/>
              <a:t>8 janvier 2018</a:t>
            </a:r>
          </a:p>
        </p:txBody>
      </p:sp>
      <p:sp>
        <p:nvSpPr>
          <p:cNvPr id="6" name="Espace réservé du numéro de diapositive 5"/>
          <p:cNvSpPr>
            <a:spLocks noGrp="1"/>
          </p:cNvSpPr>
          <p:nvPr>
            <p:ph type="sldNum" sz="quarter" idx="12"/>
          </p:nvPr>
        </p:nvSpPr>
        <p:spPr/>
        <p:txBody>
          <a:bodyPr/>
          <a:lstStyle/>
          <a:p>
            <a:fld id="{9CDD4A71-DC84-A042-A365-DEA505BA2263}"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651329" y="402483"/>
            <a:ext cx="2305422" cy="6406475"/>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735062" y="402483"/>
            <a:ext cx="6782619" cy="640647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r>
              <a:rPr lang="fr-FR"/>
              <a:t>04/01/2018</a:t>
            </a:r>
          </a:p>
        </p:txBody>
      </p:sp>
      <p:sp>
        <p:nvSpPr>
          <p:cNvPr id="5" name="Espace réservé du pied de page 4"/>
          <p:cNvSpPr>
            <a:spLocks noGrp="1"/>
          </p:cNvSpPr>
          <p:nvPr>
            <p:ph type="ftr" sz="quarter" idx="11"/>
          </p:nvPr>
        </p:nvSpPr>
        <p:spPr/>
        <p:txBody>
          <a:bodyPr/>
          <a:lstStyle/>
          <a:p>
            <a:r>
              <a:rPr lang="fr-FR"/>
              <a:t>8 janvier 2018</a:t>
            </a:r>
          </a:p>
        </p:txBody>
      </p:sp>
      <p:sp>
        <p:nvSpPr>
          <p:cNvPr id="6" name="Espace réservé du numéro de diapositive 5"/>
          <p:cNvSpPr>
            <a:spLocks noGrp="1"/>
          </p:cNvSpPr>
          <p:nvPr>
            <p:ph type="sldNum" sz="quarter" idx="12"/>
          </p:nvPr>
        </p:nvSpPr>
        <p:spPr/>
        <p:txBody>
          <a:bodyPr/>
          <a:lstStyle/>
          <a:p>
            <a:fld id="{9CDD4A71-DC84-A042-A365-DEA505BA2263}"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735062" y="402483"/>
            <a:ext cx="9221689" cy="1461188"/>
          </a:xfrm>
          <a:prstGeom prst="rect">
            <a:avLst/>
          </a:prstGeom>
        </p:spPr>
        <p:txBody>
          <a:bodyPr vert="horz" lIns="91440" tIns="45720" rIns="91440" bIns="45720" rtlCol="0" anchor="ctr">
            <a:normAutofit/>
          </a:bodyPr>
          <a:lstStyle/>
          <a:p>
            <a:r>
              <a:rPr lang="fr-FR"/>
              <a:t>Cliquez et modifiez le titre</a:t>
            </a:r>
          </a:p>
        </p:txBody>
      </p:sp>
      <p:sp>
        <p:nvSpPr>
          <p:cNvPr id="3" name="Espace réservé du texte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p:cNvSpPr>
            <a:spLocks noGrp="1"/>
          </p:cNvSpPr>
          <p:nvPr>
            <p:ph type="dt" sz="half" idx="2"/>
          </p:nvPr>
        </p:nvSpPr>
        <p:spPr>
          <a:xfrm>
            <a:off x="735062" y="7006699"/>
            <a:ext cx="2405658" cy="402483"/>
          </a:xfrm>
          <a:prstGeom prst="rect">
            <a:avLst/>
          </a:prstGeom>
        </p:spPr>
        <p:txBody>
          <a:bodyPr vert="horz" lIns="91440" tIns="45720" rIns="91440" bIns="45720" rtlCol="0" anchor="ctr"/>
          <a:lstStyle>
            <a:lvl1pPr algn="l">
              <a:defRPr sz="1052" b="0" i="0">
                <a:solidFill>
                  <a:schemeClr val="tx1">
                    <a:tint val="75000"/>
                  </a:schemeClr>
                </a:solidFill>
                <a:latin typeface="Arial" charset="0"/>
              </a:defRPr>
            </a:lvl1pPr>
          </a:lstStyle>
          <a:p>
            <a:r>
              <a:rPr lang="fr-FR"/>
              <a:t>04/01/2018</a:t>
            </a:r>
            <a:endParaRPr lang="fr-FR" dirty="0"/>
          </a:p>
        </p:txBody>
      </p:sp>
      <p:sp>
        <p:nvSpPr>
          <p:cNvPr id="5" name="Espace réservé du pied de page 4"/>
          <p:cNvSpPr>
            <a:spLocks noGrp="1"/>
          </p:cNvSpPr>
          <p:nvPr>
            <p:ph type="ftr" sz="quarter" idx="3"/>
          </p:nvPr>
        </p:nvSpPr>
        <p:spPr>
          <a:xfrm>
            <a:off x="3541663" y="7006699"/>
            <a:ext cx="3608487" cy="402483"/>
          </a:xfrm>
          <a:prstGeom prst="rect">
            <a:avLst/>
          </a:prstGeom>
        </p:spPr>
        <p:txBody>
          <a:bodyPr vert="horz" lIns="91440" tIns="45720" rIns="91440" bIns="45720" rtlCol="0" anchor="ctr"/>
          <a:lstStyle>
            <a:lvl1pPr algn="ctr">
              <a:defRPr sz="1052" b="0" i="0">
                <a:solidFill>
                  <a:schemeClr val="tx1">
                    <a:tint val="75000"/>
                  </a:schemeClr>
                </a:solidFill>
                <a:latin typeface="Arial" charset="0"/>
              </a:defRPr>
            </a:lvl1pPr>
          </a:lstStyle>
          <a:p>
            <a:r>
              <a:rPr lang="fr-FR"/>
              <a:t>8 janvier 2018</a:t>
            </a:r>
            <a:endParaRPr lang="fr-FR" dirty="0"/>
          </a:p>
        </p:txBody>
      </p:sp>
      <p:sp>
        <p:nvSpPr>
          <p:cNvPr id="6" name="Espace réservé du numéro de diapositive 5"/>
          <p:cNvSpPr>
            <a:spLocks noGrp="1"/>
          </p:cNvSpPr>
          <p:nvPr>
            <p:ph type="sldNum" sz="quarter" idx="4"/>
          </p:nvPr>
        </p:nvSpPr>
        <p:spPr>
          <a:xfrm>
            <a:off x="7551093" y="7006699"/>
            <a:ext cx="2405658" cy="402483"/>
          </a:xfrm>
          <a:prstGeom prst="rect">
            <a:avLst/>
          </a:prstGeom>
        </p:spPr>
        <p:txBody>
          <a:bodyPr vert="horz" lIns="91440" tIns="45720" rIns="91440" bIns="45720" rtlCol="0" anchor="ctr"/>
          <a:lstStyle>
            <a:lvl1pPr algn="r">
              <a:defRPr sz="1052" b="0" i="0">
                <a:solidFill>
                  <a:schemeClr val="tx1">
                    <a:tint val="75000"/>
                  </a:schemeClr>
                </a:solidFill>
                <a:latin typeface="Arial" charset="0"/>
              </a:defRPr>
            </a:lvl1pPr>
          </a:lstStyle>
          <a:p>
            <a:fld id="{9CDD4A71-DC84-A042-A365-DEA505BA2263}" type="slidenum">
              <a:rPr lang="fr-FR" smtClean="0"/>
              <a:pPr/>
              <a:t>‹N°›</a:t>
            </a:fld>
            <a:endParaRPr lang="fr-FR" dirty="0"/>
          </a:p>
        </p:txBody>
      </p:sp>
    </p:spTree>
    <p:extLst>
      <p:ext uri="{BB962C8B-B14F-4D97-AF65-F5344CB8AC3E}">
        <p14:creationId xmlns:p14="http://schemas.microsoft.com/office/powerpoint/2010/main" val="5281257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dt="0"/>
  <p:txStyles>
    <p:titleStyle>
      <a:lvl1pPr algn="l" defTabSz="801929" rtl="0" eaLnBrk="1" latinLnBrk="0" hangingPunct="1">
        <a:lnSpc>
          <a:spcPct val="90000"/>
        </a:lnSpc>
        <a:spcBef>
          <a:spcPct val="0"/>
        </a:spcBef>
        <a:buNone/>
        <a:defRPr sz="3859" kern="1200">
          <a:solidFill>
            <a:schemeClr val="tx1"/>
          </a:solidFill>
          <a:latin typeface="+mj-lt"/>
          <a:ea typeface="+mj-ea"/>
          <a:cs typeface="+mj-cs"/>
        </a:defRPr>
      </a:lvl1pPr>
    </p:titleStyle>
    <p:bodyStyle>
      <a:lvl1pPr marL="200482" indent="-200482" algn="l" defTabSz="801929" rtl="0" eaLnBrk="1" latinLnBrk="0" hangingPunct="1">
        <a:lnSpc>
          <a:spcPct val="90000"/>
        </a:lnSpc>
        <a:spcBef>
          <a:spcPts val="877"/>
        </a:spcBef>
        <a:buFont typeface="Arial"/>
        <a:buChar char="•"/>
        <a:defRPr sz="2456" b="0" i="0" kern="1200">
          <a:solidFill>
            <a:schemeClr val="tx1"/>
          </a:solidFill>
          <a:latin typeface="Arial" charset="0"/>
          <a:ea typeface="+mn-ea"/>
          <a:cs typeface="+mn-cs"/>
        </a:defRPr>
      </a:lvl1pPr>
      <a:lvl2pPr marL="601447" indent="-200482" algn="l" defTabSz="801929" rtl="0" eaLnBrk="1" latinLnBrk="0" hangingPunct="1">
        <a:lnSpc>
          <a:spcPct val="90000"/>
        </a:lnSpc>
        <a:spcBef>
          <a:spcPts val="439"/>
        </a:spcBef>
        <a:buFont typeface="Arial"/>
        <a:buChar char="•"/>
        <a:defRPr sz="2105" b="0" i="0" kern="1200">
          <a:solidFill>
            <a:schemeClr val="tx1"/>
          </a:solidFill>
          <a:latin typeface="Arial" charset="0"/>
          <a:ea typeface="+mn-ea"/>
          <a:cs typeface="+mn-cs"/>
        </a:defRPr>
      </a:lvl2pPr>
      <a:lvl3pPr marL="1002411" indent="-200482" algn="l" defTabSz="801929" rtl="0" eaLnBrk="1" latinLnBrk="0" hangingPunct="1">
        <a:lnSpc>
          <a:spcPct val="90000"/>
        </a:lnSpc>
        <a:spcBef>
          <a:spcPts val="439"/>
        </a:spcBef>
        <a:buFont typeface="Arial"/>
        <a:buChar char="•"/>
        <a:defRPr sz="1754" b="0" i="0" kern="1200">
          <a:solidFill>
            <a:schemeClr val="tx1"/>
          </a:solidFill>
          <a:latin typeface="Arial" charset="0"/>
          <a:ea typeface="+mn-ea"/>
          <a:cs typeface="+mn-cs"/>
        </a:defRPr>
      </a:lvl3pPr>
      <a:lvl4pPr marL="1403375" indent="-200482" algn="l" defTabSz="801929" rtl="0" eaLnBrk="1" latinLnBrk="0" hangingPunct="1">
        <a:lnSpc>
          <a:spcPct val="90000"/>
        </a:lnSpc>
        <a:spcBef>
          <a:spcPts val="439"/>
        </a:spcBef>
        <a:buFont typeface="Arial"/>
        <a:buChar char="•"/>
        <a:defRPr sz="1579" b="0" i="0" kern="1200">
          <a:solidFill>
            <a:schemeClr val="tx1"/>
          </a:solidFill>
          <a:latin typeface="Arial" charset="0"/>
          <a:ea typeface="+mn-ea"/>
          <a:cs typeface="+mn-cs"/>
        </a:defRPr>
      </a:lvl4pPr>
      <a:lvl5pPr marL="1804340" indent="-200482" algn="l" defTabSz="801929" rtl="0" eaLnBrk="1" latinLnBrk="0" hangingPunct="1">
        <a:lnSpc>
          <a:spcPct val="90000"/>
        </a:lnSpc>
        <a:spcBef>
          <a:spcPts val="439"/>
        </a:spcBef>
        <a:buFont typeface="Arial"/>
        <a:buChar char="•"/>
        <a:defRPr sz="1579" b="0" i="0" kern="1200">
          <a:solidFill>
            <a:schemeClr val="tx1"/>
          </a:solidFill>
          <a:latin typeface="Arial" charset="0"/>
          <a:ea typeface="+mn-ea"/>
          <a:cs typeface="+mn-cs"/>
        </a:defRPr>
      </a:lvl5pPr>
      <a:lvl6pPr marL="2205304" indent="-200482" algn="l" defTabSz="801929" rtl="0" eaLnBrk="1" latinLnBrk="0" hangingPunct="1">
        <a:lnSpc>
          <a:spcPct val="90000"/>
        </a:lnSpc>
        <a:spcBef>
          <a:spcPts val="439"/>
        </a:spcBef>
        <a:buFont typeface="Arial"/>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a:buChar char="•"/>
        <a:defRPr sz="1579" kern="1200">
          <a:solidFill>
            <a:schemeClr val="tx1"/>
          </a:solidFill>
          <a:latin typeface="+mn-lt"/>
          <a:ea typeface="+mn-ea"/>
          <a:cs typeface="+mn-cs"/>
        </a:defRPr>
      </a:lvl9pPr>
    </p:bodyStyle>
    <p:otherStyle>
      <a:defPPr>
        <a:defRPr lang="fr-FR"/>
      </a:defPPr>
      <a:lvl1pPr marL="0" algn="l" defTabSz="801929" rtl="0" eaLnBrk="1" latinLnBrk="0" hangingPunct="1">
        <a:defRPr sz="1579" kern="1200">
          <a:solidFill>
            <a:schemeClr val="tx1"/>
          </a:solidFill>
          <a:latin typeface="+mn-lt"/>
          <a:ea typeface="+mn-ea"/>
          <a:cs typeface="+mn-cs"/>
        </a:defRPr>
      </a:lvl1pPr>
      <a:lvl2pPr marL="400964" algn="l" defTabSz="801929" rtl="0" eaLnBrk="1" latinLnBrk="0" hangingPunct="1">
        <a:defRPr sz="1579" kern="1200">
          <a:solidFill>
            <a:schemeClr val="tx1"/>
          </a:solidFill>
          <a:latin typeface="+mn-lt"/>
          <a:ea typeface="+mn-ea"/>
          <a:cs typeface="+mn-cs"/>
        </a:defRPr>
      </a:lvl2pPr>
      <a:lvl3pPr marL="801929" algn="l" defTabSz="801929" rtl="0" eaLnBrk="1" latinLnBrk="0" hangingPunct="1">
        <a:defRPr sz="1579" kern="1200">
          <a:solidFill>
            <a:schemeClr val="tx1"/>
          </a:solidFill>
          <a:latin typeface="+mn-lt"/>
          <a:ea typeface="+mn-ea"/>
          <a:cs typeface="+mn-cs"/>
        </a:defRPr>
      </a:lvl3pPr>
      <a:lvl4pPr marL="1202893" algn="l" defTabSz="801929" rtl="0" eaLnBrk="1" latinLnBrk="0" hangingPunct="1">
        <a:defRPr sz="1579" kern="1200">
          <a:solidFill>
            <a:schemeClr val="tx1"/>
          </a:solidFill>
          <a:latin typeface="+mn-lt"/>
          <a:ea typeface="+mn-ea"/>
          <a:cs typeface="+mn-cs"/>
        </a:defRPr>
      </a:lvl4pPr>
      <a:lvl5pPr marL="1603858" algn="l" defTabSz="801929" rtl="0" eaLnBrk="1" latinLnBrk="0" hangingPunct="1">
        <a:defRPr sz="1579" kern="1200">
          <a:solidFill>
            <a:schemeClr val="tx1"/>
          </a:solidFill>
          <a:latin typeface="+mn-lt"/>
          <a:ea typeface="+mn-ea"/>
          <a:cs typeface="+mn-cs"/>
        </a:defRPr>
      </a:lvl5pPr>
      <a:lvl6pPr marL="2004822" algn="l" defTabSz="801929" rtl="0" eaLnBrk="1" latinLnBrk="0" hangingPunct="1">
        <a:defRPr sz="1579" kern="1200">
          <a:solidFill>
            <a:schemeClr val="tx1"/>
          </a:solidFill>
          <a:latin typeface="+mn-lt"/>
          <a:ea typeface="+mn-ea"/>
          <a:cs typeface="+mn-cs"/>
        </a:defRPr>
      </a:lvl6pPr>
      <a:lvl7pPr marL="2405786" algn="l" defTabSz="801929" rtl="0" eaLnBrk="1" latinLnBrk="0" hangingPunct="1">
        <a:defRPr sz="1579" kern="1200">
          <a:solidFill>
            <a:schemeClr val="tx1"/>
          </a:solidFill>
          <a:latin typeface="+mn-lt"/>
          <a:ea typeface="+mn-ea"/>
          <a:cs typeface="+mn-cs"/>
        </a:defRPr>
      </a:lvl7pPr>
      <a:lvl8pPr marL="2806751" algn="l" defTabSz="801929" rtl="0" eaLnBrk="1" latinLnBrk="0" hangingPunct="1">
        <a:defRPr sz="1579" kern="1200">
          <a:solidFill>
            <a:schemeClr val="tx1"/>
          </a:solidFill>
          <a:latin typeface="+mn-lt"/>
          <a:ea typeface="+mn-ea"/>
          <a:cs typeface="+mn-cs"/>
        </a:defRPr>
      </a:lvl8pPr>
      <a:lvl9pPr marL="3207715" algn="l" defTabSz="801929" rtl="0" eaLnBrk="1" latinLnBrk="0" hangingPunct="1">
        <a:defRPr sz="157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jp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9.jp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5.jp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6.jp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8.jpg"/><Relationship Id="rId5" Type="http://schemas.openxmlformats.org/officeDocument/2006/relationships/image" Target="../media/image27.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ctrTitle"/>
          </p:nvPr>
        </p:nvSpPr>
        <p:spPr>
          <a:xfrm>
            <a:off x="171611" y="4596780"/>
            <a:ext cx="10691813" cy="669074"/>
          </a:xfrm>
        </p:spPr>
        <p:txBody>
          <a:bodyPr>
            <a:normAutofit fontScale="90000"/>
          </a:bodyPr>
          <a:lstStyle/>
          <a:p>
            <a:r>
              <a:rPr lang="fr-FR" sz="4000" spc="600" dirty="0">
                <a:solidFill>
                  <a:srgbClr val="FF0000"/>
                </a:solidFill>
                <a:latin typeface="Arial" charset="0"/>
                <a:ea typeface="Arial" charset="0"/>
                <a:cs typeface="Arial" charset="0"/>
              </a:rPr>
              <a:t>Nos solutions pour maintenir la distanciation sociale</a:t>
            </a:r>
          </a:p>
        </p:txBody>
      </p:sp>
      <p:grpSp>
        <p:nvGrpSpPr>
          <p:cNvPr id="3" name="Groupe 2">
            <a:extLst>
              <a:ext uri="{FF2B5EF4-FFF2-40B4-BE49-F238E27FC236}">
                <a16:creationId xmlns:a16="http://schemas.microsoft.com/office/drawing/2014/main" id="{B3DD8D36-A818-4069-A6F9-0DA2B4EE989A}"/>
              </a:ext>
            </a:extLst>
          </p:cNvPr>
          <p:cNvGrpSpPr/>
          <p:nvPr/>
        </p:nvGrpSpPr>
        <p:grpSpPr>
          <a:xfrm>
            <a:off x="3701922" y="6091508"/>
            <a:ext cx="3233826" cy="577102"/>
            <a:chOff x="3701922" y="6091508"/>
            <a:chExt cx="3233826" cy="577102"/>
          </a:xfrm>
        </p:grpSpPr>
        <p:pic>
          <p:nvPicPr>
            <p:cNvPr id="11" name="Espace réservé du contenu 11" descr="securite-icone-blanc.png"/>
            <p:cNvPicPr>
              <a:picLocks noChangeAspect="1"/>
            </p:cNvPicPr>
            <p:nvPr/>
          </p:nvPicPr>
          <p:blipFill>
            <a:blip r:embed="rId4" cstate="print"/>
            <a:stretch>
              <a:fillRect/>
            </a:stretch>
          </p:blipFill>
          <p:spPr>
            <a:xfrm>
              <a:off x="3701922" y="6091508"/>
              <a:ext cx="815204" cy="576064"/>
            </a:xfrm>
            <a:prstGeom prst="rect">
              <a:avLst/>
            </a:prstGeom>
          </p:spPr>
        </p:pic>
        <p:pic>
          <p:nvPicPr>
            <p:cNvPr id="12" name="Espace réservé du contenu 11" descr="securite-icone-blanc.png"/>
            <p:cNvPicPr>
              <a:picLocks noChangeAspect="1"/>
            </p:cNvPicPr>
            <p:nvPr/>
          </p:nvPicPr>
          <p:blipFill>
            <a:blip r:embed="rId5" cstate="print"/>
            <a:stretch>
              <a:fillRect/>
            </a:stretch>
          </p:blipFill>
          <p:spPr>
            <a:xfrm>
              <a:off x="4305972" y="6091508"/>
              <a:ext cx="811536" cy="576064"/>
            </a:xfrm>
            <a:prstGeom prst="rect">
              <a:avLst/>
            </a:prstGeom>
          </p:spPr>
        </p:pic>
        <p:pic>
          <p:nvPicPr>
            <p:cNvPr id="13" name="Espace réservé du contenu 11" descr="securite-icone-blanc.png"/>
            <p:cNvPicPr>
              <a:picLocks noChangeAspect="1"/>
            </p:cNvPicPr>
            <p:nvPr/>
          </p:nvPicPr>
          <p:blipFill>
            <a:blip r:embed="rId6" cstate="print"/>
            <a:stretch>
              <a:fillRect/>
            </a:stretch>
          </p:blipFill>
          <p:spPr>
            <a:xfrm>
              <a:off x="4910023" y="6091508"/>
              <a:ext cx="815203" cy="576064"/>
            </a:xfrm>
            <a:prstGeom prst="rect">
              <a:avLst/>
            </a:prstGeom>
          </p:spPr>
        </p:pic>
        <p:pic>
          <p:nvPicPr>
            <p:cNvPr id="14" name="Espace réservé du contenu 11" descr="securite-icone-blanc.png"/>
            <p:cNvPicPr>
              <a:picLocks noChangeAspect="1"/>
            </p:cNvPicPr>
            <p:nvPr/>
          </p:nvPicPr>
          <p:blipFill>
            <a:blip r:embed="rId7" cstate="print"/>
            <a:stretch>
              <a:fillRect/>
            </a:stretch>
          </p:blipFill>
          <p:spPr>
            <a:xfrm>
              <a:off x="6120545" y="6091508"/>
              <a:ext cx="815203" cy="576064"/>
            </a:xfrm>
            <a:prstGeom prst="rect">
              <a:avLst/>
            </a:prstGeom>
          </p:spPr>
        </p:pic>
        <p:pic>
          <p:nvPicPr>
            <p:cNvPr id="15" name="Espace réservé du contenu 11" descr="securite-icone-blanc.png"/>
            <p:cNvPicPr>
              <a:picLocks noChangeAspect="1"/>
            </p:cNvPicPr>
            <p:nvPr/>
          </p:nvPicPr>
          <p:blipFill>
            <a:blip r:embed="rId8" cstate="print"/>
            <a:stretch>
              <a:fillRect/>
            </a:stretch>
          </p:blipFill>
          <p:spPr>
            <a:xfrm>
              <a:off x="5517518" y="6092546"/>
              <a:ext cx="815203" cy="576064"/>
            </a:xfrm>
            <a:prstGeom prst="rect">
              <a:avLst/>
            </a:prstGeom>
          </p:spPr>
        </p:pic>
      </p:grpSp>
      <p:sp>
        <p:nvSpPr>
          <p:cNvPr id="26" name="Espace réservé du pied de page 25"/>
          <p:cNvSpPr>
            <a:spLocks noGrp="1"/>
          </p:cNvSpPr>
          <p:nvPr>
            <p:ph type="ftr" sz="quarter" idx="11"/>
          </p:nvPr>
        </p:nvSpPr>
        <p:spPr>
          <a:xfrm>
            <a:off x="3541663" y="7270229"/>
            <a:ext cx="3608487" cy="289445"/>
          </a:xfrm>
        </p:spPr>
        <p:txBody>
          <a:bodyPr/>
          <a:lstStyle/>
          <a:p>
            <a:r>
              <a:rPr lang="fr-FR" sz="1000" spc="600" dirty="0">
                <a:latin typeface="Arial" charset="0"/>
                <a:ea typeface="Arial" charset="0"/>
                <a:cs typeface="Arial" charset="0"/>
              </a:rPr>
              <a:t>MAI 2020</a:t>
            </a:r>
          </a:p>
        </p:txBody>
      </p:sp>
    </p:spTree>
    <p:extLst>
      <p:ext uri="{BB962C8B-B14F-4D97-AF65-F5344CB8AC3E}">
        <p14:creationId xmlns:p14="http://schemas.microsoft.com/office/powerpoint/2010/main" val="3868319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Espace réservé du pied de page 7"/>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sp>
        <p:nvSpPr>
          <p:cNvPr id="5" name="Rectangle 4">
            <a:extLst>
              <a:ext uri="{FF2B5EF4-FFF2-40B4-BE49-F238E27FC236}">
                <a16:creationId xmlns:a16="http://schemas.microsoft.com/office/drawing/2014/main" id="{D8559269-8DAE-47B0-A421-114E6816D8C4}"/>
              </a:ext>
            </a:extLst>
          </p:cNvPr>
          <p:cNvSpPr/>
          <p:nvPr/>
        </p:nvSpPr>
        <p:spPr>
          <a:xfrm>
            <a:off x="801614" y="2625675"/>
            <a:ext cx="9088583" cy="2308324"/>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black"/>
                </a:solidFill>
                <a:effectLst/>
                <a:uLnTx/>
                <a:uFillTx/>
                <a:latin typeface="Calibri"/>
                <a:ea typeface="+mn-ea"/>
                <a:cs typeface="+mn-cs"/>
              </a:rPr>
              <a:t>Désormais, le déconfinement nous oblige à vivre avec le COVID-19 et l</a:t>
            </a:r>
            <a:r>
              <a:rPr lang="fr-FR" dirty="0">
                <a:solidFill>
                  <a:prstClr val="black"/>
                </a:solidFill>
                <a:latin typeface="Calibri"/>
              </a:rPr>
              <a:t>es chantiers reprennent petit à petit. Pour limiter les risques, des protocoles strictes ont été mis en place. Certains de nos produits et services peuvent répondre aux problématiques et aux protocoles de sécurité des chantiers.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fr-FR" dirty="0">
                <a:solidFill>
                  <a:prstClr val="black"/>
                </a:solidFill>
                <a:latin typeface="Calibri"/>
              </a:rPr>
              <a:t>Vous trouverez dans cette présentation, plusieurs produits et services à mettre en avant avec quelques arguments que vous </a:t>
            </a:r>
            <a:r>
              <a:rPr lang="fr-FR">
                <a:solidFill>
                  <a:prstClr val="black"/>
                </a:solidFill>
                <a:latin typeface="Calibri"/>
              </a:rPr>
              <a:t>pouvez utiliser. </a:t>
            </a:r>
            <a:r>
              <a:rPr lang="fr-FR" dirty="0">
                <a:solidFill>
                  <a:prstClr val="black"/>
                </a:solidFill>
                <a:latin typeface="Calibri"/>
              </a:rPr>
              <a:t>Ce n’est pas une liste exhaustive, mais une base vous permettant de susciter l’intérêt de vos clients. </a:t>
            </a:r>
            <a:endParaRPr kumimoji="0" lang="fr-FR"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4877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Titre 1"/>
          <p:cNvSpPr txBox="1">
            <a:spLocks/>
          </p:cNvSpPr>
          <p:nvPr/>
        </p:nvSpPr>
        <p:spPr>
          <a:xfrm>
            <a:off x="0" y="3965210"/>
            <a:ext cx="10691813" cy="669074"/>
          </a:xfrm>
          <a:prstGeom prst="rect">
            <a:avLst/>
          </a:prstGeom>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3600" spc="300" dirty="0">
                <a:solidFill>
                  <a:schemeClr val="bg1"/>
                </a:solidFill>
                <a:latin typeface="Arial" pitchFamily="34" charset="0"/>
                <a:cs typeface="Arial" pitchFamily="34" charset="0"/>
              </a:rPr>
              <a:t>De la fluidité pour garder les distances</a:t>
            </a:r>
          </a:p>
        </p:txBody>
      </p:sp>
      <p:pic>
        <p:nvPicPr>
          <p:cNvPr id="7" name="Espace réservé du contenu 11" descr="securite-icone-blanc.png"/>
          <p:cNvPicPr>
            <a:picLocks noChangeAspect="1"/>
          </p:cNvPicPr>
          <p:nvPr/>
        </p:nvPicPr>
        <p:blipFill>
          <a:blip r:embed="rId4" cstate="print"/>
          <a:stretch>
            <a:fillRect/>
          </a:stretch>
        </p:blipFill>
        <p:spPr>
          <a:xfrm>
            <a:off x="4745166" y="3065691"/>
            <a:ext cx="1166152" cy="824062"/>
          </a:xfrm>
          <a:prstGeom prst="rect">
            <a:avLst/>
          </a:prstGeom>
        </p:spPr>
      </p:pic>
      <p:sp>
        <p:nvSpPr>
          <p:cNvPr id="6" name="Espace réservé du pied de page 7">
            <a:extLst>
              <a:ext uri="{FF2B5EF4-FFF2-40B4-BE49-F238E27FC236}">
                <a16:creationId xmlns:a16="http://schemas.microsoft.com/office/drawing/2014/main" id="{126D9544-A16E-4E64-872C-3923BCC8CFF2}"/>
              </a:ext>
            </a:extLst>
          </p:cNvPr>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spTree>
    <p:extLst>
      <p:ext uri="{BB962C8B-B14F-4D97-AF65-F5344CB8AC3E}">
        <p14:creationId xmlns:p14="http://schemas.microsoft.com/office/powerpoint/2010/main" val="868690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Titre 1"/>
          <p:cNvSpPr txBox="1">
            <a:spLocks/>
          </p:cNvSpPr>
          <p:nvPr/>
        </p:nvSpPr>
        <p:spPr>
          <a:xfrm>
            <a:off x="0" y="745980"/>
            <a:ext cx="10691814" cy="798065"/>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2800" spc="300" dirty="0">
                <a:solidFill>
                  <a:srgbClr val="273777"/>
                </a:solidFill>
                <a:latin typeface="Arial" pitchFamily="34" charset="0"/>
                <a:cs typeface="Arial" pitchFamily="34" charset="0"/>
              </a:rPr>
              <a:t>EVOLUTION</a:t>
            </a:r>
          </a:p>
        </p:txBody>
      </p:sp>
      <p:cxnSp>
        <p:nvCxnSpPr>
          <p:cNvPr id="3" name="Connecteur droit 2"/>
          <p:cNvCxnSpPr/>
          <p:nvPr/>
        </p:nvCxnSpPr>
        <p:spPr>
          <a:xfrm>
            <a:off x="4443864" y="1544045"/>
            <a:ext cx="180408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1" name="Titre 1"/>
          <p:cNvSpPr txBox="1">
            <a:spLocks/>
          </p:cNvSpPr>
          <p:nvPr/>
        </p:nvSpPr>
        <p:spPr>
          <a:xfrm>
            <a:off x="442209" y="565520"/>
            <a:ext cx="3658735" cy="277318"/>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r>
              <a:rPr lang="fr-FR" sz="900" spc="300">
                <a:solidFill>
                  <a:srgbClr val="273777"/>
                </a:solidFill>
                <a:latin typeface="Arial" pitchFamily="34" charset="0"/>
                <a:cs typeface="Arial" pitchFamily="34" charset="0"/>
              </a:rPr>
              <a:t>De la fluidité pour garder les distances</a:t>
            </a:r>
            <a:endParaRPr lang="fr-FR" sz="900" spc="300" dirty="0">
              <a:solidFill>
                <a:srgbClr val="273777"/>
              </a:solidFill>
              <a:latin typeface="Arial" pitchFamily="34" charset="0"/>
              <a:cs typeface="Arial" pitchFamily="34" charset="0"/>
            </a:endParaRPr>
          </a:p>
        </p:txBody>
      </p:sp>
      <p:pic>
        <p:nvPicPr>
          <p:cNvPr id="12" name="Espace réservé du contenu 11" descr="securite-icone-blanc.png"/>
          <p:cNvPicPr>
            <a:picLocks noChangeAspect="1"/>
          </p:cNvPicPr>
          <p:nvPr/>
        </p:nvPicPr>
        <p:blipFill>
          <a:blip r:embed="rId4" cstate="print"/>
          <a:stretch>
            <a:fillRect/>
          </a:stretch>
        </p:blipFill>
        <p:spPr>
          <a:xfrm>
            <a:off x="59960" y="521695"/>
            <a:ext cx="442210" cy="312488"/>
          </a:xfrm>
          <a:prstGeom prst="rect">
            <a:avLst/>
          </a:prstGeom>
        </p:spPr>
      </p:pic>
      <p:sp>
        <p:nvSpPr>
          <p:cNvPr id="5" name="Rectangle 4">
            <a:extLst>
              <a:ext uri="{FF2B5EF4-FFF2-40B4-BE49-F238E27FC236}">
                <a16:creationId xmlns:a16="http://schemas.microsoft.com/office/drawing/2014/main" id="{D8559269-8DAE-47B0-A421-114E6816D8C4}"/>
              </a:ext>
            </a:extLst>
          </p:cNvPr>
          <p:cNvSpPr/>
          <p:nvPr/>
        </p:nvSpPr>
        <p:spPr>
          <a:xfrm>
            <a:off x="801614" y="1771531"/>
            <a:ext cx="9088583" cy="1200329"/>
          </a:xfrm>
          <a:prstGeom prst="rect">
            <a:avLst/>
          </a:prstGeom>
        </p:spPr>
        <p:txBody>
          <a:bodyPr wrap="square">
            <a:spAutoFit/>
          </a:bodyPr>
          <a:lstStyle/>
          <a:p>
            <a:pPr algn="just"/>
            <a:r>
              <a:rPr lang="fr-FR" dirty="0"/>
              <a:t>La gamme Evolution, gamme de bétons autoplaçants, est utilisée dans de nombreuses applications telles que les fondations, les dalles et planchers, les voiles et les ouvrages d'art. Par leur technologie fluide avancée, ces bétons modifient les méthodes de mise en œuvre traditionnelles et procurent de nombreux avantages.</a:t>
            </a:r>
          </a:p>
        </p:txBody>
      </p:sp>
      <p:sp>
        <p:nvSpPr>
          <p:cNvPr id="6" name="Rectangle 5">
            <a:extLst>
              <a:ext uri="{FF2B5EF4-FFF2-40B4-BE49-F238E27FC236}">
                <a16:creationId xmlns:a16="http://schemas.microsoft.com/office/drawing/2014/main" id="{5BF9E025-4669-43CA-A257-20092B73347E}"/>
              </a:ext>
            </a:extLst>
          </p:cNvPr>
          <p:cNvSpPr/>
          <p:nvPr/>
        </p:nvSpPr>
        <p:spPr>
          <a:xfrm>
            <a:off x="801614" y="3252652"/>
            <a:ext cx="7002824" cy="3139321"/>
          </a:xfrm>
          <a:prstGeom prst="rect">
            <a:avLst/>
          </a:prstGeom>
        </p:spPr>
        <p:txBody>
          <a:bodyPr wrap="square">
            <a:spAutoFit/>
          </a:bodyPr>
          <a:lstStyle/>
          <a:p>
            <a:pPr fontAlgn="base"/>
            <a:r>
              <a:rPr lang="fr-FR" b="1" dirty="0">
                <a:solidFill>
                  <a:srgbClr val="000000"/>
                </a:solidFill>
                <a:latin typeface="Calibri" panose="020F0502020204030204" pitchFamily="34" charset="0"/>
              </a:rPr>
              <a:t>Avantages</a:t>
            </a:r>
            <a:r>
              <a:rPr lang="fr-FR" dirty="0">
                <a:solidFill>
                  <a:srgbClr val="000000"/>
                </a:solidFill>
                <a:latin typeface="Calibri" panose="020F0502020204030204" pitchFamily="34" charset="0"/>
              </a:rPr>
              <a:t> </a:t>
            </a:r>
          </a:p>
          <a:p>
            <a:pPr fontAlgn="base"/>
            <a:endParaRPr lang="fr-FR" dirty="0">
              <a:solidFill>
                <a:srgbClr val="000000"/>
              </a:solidFill>
              <a:latin typeface="Segoe UI" panose="020B0502040204020203" pitchFamily="34" charset="0"/>
            </a:endParaRPr>
          </a:p>
          <a:p>
            <a:pPr marL="285750" indent="-285750" fontAlgn="base">
              <a:buFont typeface="Arial" panose="020B0604020202020204" pitchFamily="34" charset="0"/>
              <a:buChar char="•"/>
            </a:pPr>
            <a:r>
              <a:rPr lang="fr-FR" dirty="0">
                <a:solidFill>
                  <a:srgbClr val="000000"/>
                </a:solidFill>
                <a:latin typeface="Calibri" panose="020F0502020204030204" pitchFamily="34" charset="0"/>
              </a:rPr>
              <a:t>Nécessite moins de main d’œuvre </a:t>
            </a:r>
          </a:p>
          <a:p>
            <a:pPr marL="285750" indent="-285750" fontAlgn="base">
              <a:buFont typeface="Arial" panose="020B0604020202020204" pitchFamily="34" charset="0"/>
              <a:buChar char="•"/>
            </a:pPr>
            <a:endParaRPr lang="fr-FR" dirty="0">
              <a:solidFill>
                <a:srgbClr val="000000"/>
              </a:solidFill>
              <a:latin typeface="Calibri" panose="020F0502020204030204" pitchFamily="34" charset="0"/>
            </a:endParaRPr>
          </a:p>
          <a:p>
            <a:pPr marL="285750" indent="-285750" fontAlgn="base">
              <a:buFont typeface="Arial" panose="020B0604020202020204" pitchFamily="34" charset="0"/>
              <a:buChar char="•"/>
            </a:pPr>
            <a:r>
              <a:rPr lang="fr-FR" dirty="0">
                <a:latin typeface="Calibri" panose="020F0502020204030204" pitchFamily="34" charset="0"/>
              </a:rPr>
              <a:t>Mise en place horizontale facilitée (règle à débuller)</a:t>
            </a:r>
          </a:p>
          <a:p>
            <a:pPr fontAlgn="base"/>
            <a:endParaRPr lang="fr-FR" dirty="0">
              <a:solidFill>
                <a:srgbClr val="000000"/>
              </a:solidFill>
              <a:latin typeface="Segoe UI" panose="020B0502040204020203" pitchFamily="34" charset="0"/>
            </a:endParaRPr>
          </a:p>
          <a:p>
            <a:pPr marL="285750" indent="-285750" fontAlgn="base">
              <a:buFont typeface="Arial" panose="020B0604020202020204" pitchFamily="34" charset="0"/>
              <a:buChar char="•"/>
            </a:pPr>
            <a:r>
              <a:rPr lang="fr-FR" dirty="0">
                <a:solidFill>
                  <a:srgbClr val="000000"/>
                </a:solidFill>
                <a:latin typeface="Calibri" panose="020F0502020204030204" pitchFamily="34" charset="0"/>
              </a:rPr>
              <a:t>Optimisation du temps de travail avec une mise en place plus rapide</a:t>
            </a:r>
          </a:p>
          <a:p>
            <a:pPr fontAlgn="base"/>
            <a:r>
              <a:rPr lang="fr-FR" dirty="0">
                <a:solidFill>
                  <a:srgbClr val="000000"/>
                </a:solidFill>
                <a:latin typeface="Calibri" panose="020F0502020204030204" pitchFamily="34" charset="0"/>
              </a:rPr>
              <a:t> </a:t>
            </a:r>
          </a:p>
          <a:p>
            <a:pPr marL="285750" indent="-285750" fontAlgn="base">
              <a:buFont typeface="Arial" panose="020B0604020202020204" pitchFamily="34" charset="0"/>
              <a:buChar char="•"/>
            </a:pPr>
            <a:r>
              <a:rPr lang="fr-FR" dirty="0">
                <a:solidFill>
                  <a:srgbClr val="000000"/>
                </a:solidFill>
                <a:latin typeface="Calibri" panose="020F0502020204030204" pitchFamily="34" charset="0"/>
              </a:rPr>
              <a:t>Suppression des opérations de vibration  </a:t>
            </a:r>
          </a:p>
          <a:p>
            <a:pPr fontAlgn="base"/>
            <a:endParaRPr lang="fr-FR" dirty="0">
              <a:solidFill>
                <a:srgbClr val="000000"/>
              </a:solidFill>
              <a:latin typeface="Calibri" panose="020F0502020204030204" pitchFamily="34" charset="0"/>
            </a:endParaRPr>
          </a:p>
          <a:p>
            <a:pPr marL="285750" indent="-285750" fontAlgn="base">
              <a:buFont typeface="Arial" panose="020B0604020202020204" pitchFamily="34" charset="0"/>
              <a:buChar char="•"/>
            </a:pPr>
            <a:r>
              <a:rPr lang="fr-FR" dirty="0">
                <a:solidFill>
                  <a:srgbClr val="000000"/>
                </a:solidFill>
                <a:latin typeface="Calibri" panose="020F0502020204030204" pitchFamily="34" charset="0"/>
              </a:rPr>
              <a:t>Suppression de l’hélicoptère (sauf dallages industriels) </a:t>
            </a:r>
          </a:p>
        </p:txBody>
      </p:sp>
      <p:sp>
        <p:nvSpPr>
          <p:cNvPr id="14" name="Étoile : 10 branches 13">
            <a:extLst>
              <a:ext uri="{FF2B5EF4-FFF2-40B4-BE49-F238E27FC236}">
                <a16:creationId xmlns:a16="http://schemas.microsoft.com/office/drawing/2014/main" id="{62B9EF4B-E350-4456-9112-582218A6B5D6}"/>
              </a:ext>
            </a:extLst>
          </p:cNvPr>
          <p:cNvSpPr/>
          <p:nvPr/>
        </p:nvSpPr>
        <p:spPr>
          <a:xfrm>
            <a:off x="7804439" y="3394230"/>
            <a:ext cx="2344832" cy="1863688"/>
          </a:xfrm>
          <a:prstGeom prst="star1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Permet à un ouvrier seul de couler un voile de double hauteur</a:t>
            </a:r>
          </a:p>
        </p:txBody>
      </p:sp>
      <p:pic>
        <p:nvPicPr>
          <p:cNvPr id="15" name="Image 14">
            <a:extLst>
              <a:ext uri="{FF2B5EF4-FFF2-40B4-BE49-F238E27FC236}">
                <a16:creationId xmlns:a16="http://schemas.microsoft.com/office/drawing/2014/main" id="{BAC3B2ED-99C6-49A7-B6BC-718DC6978188}"/>
              </a:ext>
            </a:extLst>
          </p:cNvPr>
          <p:cNvPicPr>
            <a:picLocks noChangeAspect="1"/>
          </p:cNvPicPr>
          <p:nvPr/>
        </p:nvPicPr>
        <p:blipFill>
          <a:blip r:embed="rId5"/>
          <a:stretch>
            <a:fillRect/>
          </a:stretch>
        </p:blipFill>
        <p:spPr>
          <a:xfrm>
            <a:off x="6766403" y="5900016"/>
            <a:ext cx="3123794" cy="913679"/>
          </a:xfrm>
          <a:prstGeom prst="rect">
            <a:avLst/>
          </a:prstGeom>
        </p:spPr>
      </p:pic>
      <p:sp>
        <p:nvSpPr>
          <p:cNvPr id="13" name="Espace réservé du pied de page 7">
            <a:extLst>
              <a:ext uri="{FF2B5EF4-FFF2-40B4-BE49-F238E27FC236}">
                <a16:creationId xmlns:a16="http://schemas.microsoft.com/office/drawing/2014/main" id="{84822874-FA36-4E57-8C93-5503E90C070F}"/>
              </a:ext>
            </a:extLst>
          </p:cNvPr>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spTree>
    <p:extLst>
      <p:ext uri="{BB962C8B-B14F-4D97-AF65-F5344CB8AC3E}">
        <p14:creationId xmlns:p14="http://schemas.microsoft.com/office/powerpoint/2010/main" val="1953697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Titre 1"/>
          <p:cNvSpPr txBox="1">
            <a:spLocks/>
          </p:cNvSpPr>
          <p:nvPr/>
        </p:nvSpPr>
        <p:spPr>
          <a:xfrm>
            <a:off x="0" y="745980"/>
            <a:ext cx="10691814" cy="798065"/>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2800" spc="300" dirty="0">
                <a:solidFill>
                  <a:srgbClr val="273777"/>
                </a:solidFill>
                <a:latin typeface="Arial" pitchFamily="34" charset="0"/>
                <a:cs typeface="Arial" pitchFamily="34" charset="0"/>
              </a:rPr>
              <a:t>ADVANCI CHAPFLUID</a:t>
            </a:r>
          </a:p>
        </p:txBody>
      </p:sp>
      <p:sp>
        <p:nvSpPr>
          <p:cNvPr id="9" name="Titre 1"/>
          <p:cNvSpPr txBox="1">
            <a:spLocks/>
          </p:cNvSpPr>
          <p:nvPr/>
        </p:nvSpPr>
        <p:spPr>
          <a:xfrm>
            <a:off x="784845" y="1805240"/>
            <a:ext cx="9122121" cy="1948908"/>
          </a:xfrm>
          <a:prstGeom prst="rect">
            <a:avLst/>
          </a:prstGeom>
        </p:spPr>
        <p:txBody>
          <a:bodyPr vert="horz" lIns="91440" tIns="45720" rIns="91440" bIns="45720" rtlCol="0" anchor="t">
            <a:no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just">
              <a:lnSpc>
                <a:spcPct val="100000"/>
              </a:lnSpc>
            </a:pPr>
            <a:r>
              <a:rPr lang="fr-FR" sz="1800" dirty="0">
                <a:latin typeface="+mn-lt"/>
              </a:rPr>
              <a:t>Les chapes fluides, à base d'anhydrite ou de ciment, constituent l'une des avancées technologiques en termes de matériaux de construction prêts à l'emploi les plus remarquables de ces dernières années. Autonivelantes pour une planéité exemplaire sans ragréage, les chapes fluides offrent de nombreux avantages : faible épaisseur, rapidité de mise en place, produits sous Avis Techniques du CSTB... </a:t>
            </a:r>
            <a:endParaRPr lang="fr-FR" sz="1800" dirty="0">
              <a:latin typeface="+mn-lt"/>
              <a:ea typeface="Arial" charset="0"/>
              <a:cs typeface="Arial" charset="0"/>
            </a:endParaRPr>
          </a:p>
          <a:p>
            <a:pPr marL="285750" indent="-285750">
              <a:lnSpc>
                <a:spcPct val="100000"/>
              </a:lnSpc>
              <a:buFont typeface="Arial" charset="0"/>
              <a:buChar char="•"/>
            </a:pPr>
            <a:endParaRPr lang="fr-FR" sz="1800" dirty="0">
              <a:latin typeface="+mn-lt"/>
              <a:ea typeface="Arial" charset="0"/>
              <a:cs typeface="Arial" charset="0"/>
            </a:endParaRPr>
          </a:p>
        </p:txBody>
      </p:sp>
      <p:cxnSp>
        <p:nvCxnSpPr>
          <p:cNvPr id="3" name="Connecteur droit 2"/>
          <p:cNvCxnSpPr/>
          <p:nvPr/>
        </p:nvCxnSpPr>
        <p:spPr>
          <a:xfrm>
            <a:off x="4443864" y="1544045"/>
            <a:ext cx="180408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12" name="Espace réservé du contenu 11" descr="securite-icone-blanc.png"/>
          <p:cNvPicPr>
            <a:picLocks noChangeAspect="1"/>
          </p:cNvPicPr>
          <p:nvPr/>
        </p:nvPicPr>
        <p:blipFill>
          <a:blip r:embed="rId4" cstate="print"/>
          <a:stretch>
            <a:fillRect/>
          </a:stretch>
        </p:blipFill>
        <p:spPr>
          <a:xfrm>
            <a:off x="59960" y="521695"/>
            <a:ext cx="442210" cy="312488"/>
          </a:xfrm>
          <a:prstGeom prst="rect">
            <a:avLst/>
          </a:prstGeom>
        </p:spPr>
      </p:pic>
      <p:sp>
        <p:nvSpPr>
          <p:cNvPr id="2" name="Rectangle 1">
            <a:extLst>
              <a:ext uri="{FF2B5EF4-FFF2-40B4-BE49-F238E27FC236}">
                <a16:creationId xmlns:a16="http://schemas.microsoft.com/office/drawing/2014/main" id="{528EBDFD-2967-41DF-ACC8-0B5F9E700964}"/>
              </a:ext>
            </a:extLst>
          </p:cNvPr>
          <p:cNvSpPr/>
          <p:nvPr/>
        </p:nvSpPr>
        <p:spPr>
          <a:xfrm>
            <a:off x="852433" y="3427509"/>
            <a:ext cx="7026185" cy="2153731"/>
          </a:xfrm>
          <a:prstGeom prst="rect">
            <a:avLst/>
          </a:prstGeom>
        </p:spPr>
        <p:txBody>
          <a:bodyPr wrap="square">
            <a:spAutoFit/>
          </a:bodyPr>
          <a:lstStyle/>
          <a:p>
            <a:pPr>
              <a:lnSpc>
                <a:spcPct val="107000"/>
              </a:lnSpc>
              <a:spcAft>
                <a:spcPts val="0"/>
              </a:spcAft>
            </a:pPr>
            <a:r>
              <a:rPr lang="fr-FR" dirty="0">
                <a:latin typeface="Calibri" panose="020F0502020204030204" pitchFamily="34" charset="0"/>
                <a:ea typeface="Calibri" panose="020F0502020204030204" pitchFamily="34" charset="0"/>
                <a:cs typeface="Times New Roman" panose="02020603050405020304" pitchFamily="18" charset="0"/>
              </a:rPr>
              <a:t> </a:t>
            </a:r>
            <a:r>
              <a:rPr lang="fr-FR" b="1" dirty="0">
                <a:latin typeface="Calibri" panose="020F0502020204030204" pitchFamily="34" charset="0"/>
                <a:ea typeface="Calibri" panose="020F0502020204030204" pitchFamily="34" charset="0"/>
                <a:cs typeface="Times New Roman" panose="02020603050405020304" pitchFamily="18" charset="0"/>
              </a:rPr>
              <a:t>Avantages</a:t>
            </a:r>
          </a:p>
          <a:p>
            <a:pPr>
              <a:lnSpc>
                <a:spcPct val="107000"/>
              </a:lnSpc>
              <a:spcAft>
                <a:spcPts val="0"/>
              </a:spcAft>
            </a:pPr>
            <a:endParaRPr lang="fr-FR" b="1" dirty="0">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0"/>
              </a:spcAft>
              <a:buFont typeface="Arial" panose="020B0604020202020204" pitchFamily="34" charset="0"/>
              <a:buChar char="•"/>
            </a:pPr>
            <a:r>
              <a:rPr lang="fr-FR" dirty="0">
                <a:latin typeface="Calibri" panose="020F0502020204030204" pitchFamily="34" charset="0"/>
                <a:ea typeface="Calibri" panose="020F0502020204030204" pitchFamily="34" charset="0"/>
                <a:cs typeface="Times New Roman" panose="02020603050405020304" pitchFamily="18" charset="0"/>
              </a:rPr>
              <a:t>Rapidité d’application par pompage</a:t>
            </a:r>
          </a:p>
          <a:p>
            <a:pPr marL="285750" indent="-285750">
              <a:lnSpc>
                <a:spcPct val="107000"/>
              </a:lnSpc>
              <a:spcAft>
                <a:spcPts val="0"/>
              </a:spcAft>
              <a:buFont typeface="Arial" panose="020B0604020202020204" pitchFamily="34" charset="0"/>
              <a:buChar char="•"/>
            </a:pPr>
            <a:endParaRPr lang="fr-FR" dirty="0">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0"/>
              </a:spcAft>
              <a:buFont typeface="Arial" panose="020B0604020202020204" pitchFamily="34" charset="0"/>
              <a:buChar char="•"/>
            </a:pPr>
            <a:r>
              <a:rPr lang="fr-FR" dirty="0">
                <a:latin typeface="Calibri" panose="020F0502020204030204" pitchFamily="34" charset="0"/>
                <a:ea typeface="Calibri" panose="020F0502020204030204" pitchFamily="34" charset="0"/>
                <a:cs typeface="Times New Roman" panose="02020603050405020304" pitchFamily="18" charset="0"/>
              </a:rPr>
              <a:t>Optimisation du temps de travail avec une mise en place plus rapide</a:t>
            </a:r>
          </a:p>
          <a:p>
            <a:pPr marL="285750" indent="-285750">
              <a:lnSpc>
                <a:spcPct val="107000"/>
              </a:lnSpc>
              <a:spcAft>
                <a:spcPts val="0"/>
              </a:spcAft>
              <a:buFont typeface="Arial" panose="020B0604020202020204" pitchFamily="34" charset="0"/>
              <a:buChar char="•"/>
            </a:pPr>
            <a:endParaRPr lang="fr-FR" dirty="0">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0"/>
              </a:spcAft>
              <a:buFont typeface="Arial" panose="020B0604020202020204" pitchFamily="34" charset="0"/>
              <a:buChar char="•"/>
            </a:pPr>
            <a:r>
              <a:rPr lang="fr-FR" dirty="0">
                <a:latin typeface="Calibri" panose="020F0502020204030204" pitchFamily="34" charset="0"/>
                <a:ea typeface="Calibri" panose="020F0502020204030204" pitchFamily="34" charset="0"/>
                <a:cs typeface="Times New Roman" panose="02020603050405020304" pitchFamily="18" charset="0"/>
              </a:rPr>
              <a:t>Planéité parfaite : pas d’intervention supplémentaire</a:t>
            </a:r>
          </a:p>
        </p:txBody>
      </p:sp>
      <p:sp>
        <p:nvSpPr>
          <p:cNvPr id="13" name="Titre 1">
            <a:extLst>
              <a:ext uri="{FF2B5EF4-FFF2-40B4-BE49-F238E27FC236}">
                <a16:creationId xmlns:a16="http://schemas.microsoft.com/office/drawing/2014/main" id="{16AF1EAF-F979-4023-83A8-1C36AF3E43B1}"/>
              </a:ext>
            </a:extLst>
          </p:cNvPr>
          <p:cNvSpPr txBox="1">
            <a:spLocks/>
          </p:cNvSpPr>
          <p:nvPr/>
        </p:nvSpPr>
        <p:spPr>
          <a:xfrm>
            <a:off x="442210" y="567679"/>
            <a:ext cx="3658735" cy="277318"/>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r>
              <a:rPr lang="fr-FR" sz="900" spc="300" dirty="0">
                <a:solidFill>
                  <a:srgbClr val="273777"/>
                </a:solidFill>
                <a:latin typeface="Arial" pitchFamily="34" charset="0"/>
                <a:cs typeface="Arial" pitchFamily="34" charset="0"/>
              </a:rPr>
              <a:t>De la fluidité pour garder les distances</a:t>
            </a:r>
          </a:p>
        </p:txBody>
      </p:sp>
      <p:pic>
        <p:nvPicPr>
          <p:cNvPr id="4" name="Image 3">
            <a:extLst>
              <a:ext uri="{FF2B5EF4-FFF2-40B4-BE49-F238E27FC236}">
                <a16:creationId xmlns:a16="http://schemas.microsoft.com/office/drawing/2014/main" id="{D43DFBBD-C4EC-4D24-9FA2-BA1CFC525EE2}"/>
              </a:ext>
            </a:extLst>
          </p:cNvPr>
          <p:cNvPicPr>
            <a:picLocks noChangeAspect="1"/>
          </p:cNvPicPr>
          <p:nvPr/>
        </p:nvPicPr>
        <p:blipFill>
          <a:blip r:embed="rId5"/>
          <a:stretch>
            <a:fillRect/>
          </a:stretch>
        </p:blipFill>
        <p:spPr>
          <a:xfrm>
            <a:off x="852433" y="5581240"/>
            <a:ext cx="4752975" cy="676275"/>
          </a:xfrm>
          <a:prstGeom prst="rect">
            <a:avLst/>
          </a:prstGeom>
        </p:spPr>
      </p:pic>
      <p:pic>
        <p:nvPicPr>
          <p:cNvPr id="5" name="Image 4">
            <a:extLst>
              <a:ext uri="{FF2B5EF4-FFF2-40B4-BE49-F238E27FC236}">
                <a16:creationId xmlns:a16="http://schemas.microsoft.com/office/drawing/2014/main" id="{4EA94B8D-7A46-42FE-99EF-A5E3F81E8517}"/>
              </a:ext>
            </a:extLst>
          </p:cNvPr>
          <p:cNvPicPr>
            <a:picLocks noChangeAspect="1"/>
          </p:cNvPicPr>
          <p:nvPr/>
        </p:nvPicPr>
        <p:blipFill>
          <a:blip r:embed="rId6"/>
          <a:stretch>
            <a:fillRect/>
          </a:stretch>
        </p:blipFill>
        <p:spPr>
          <a:xfrm>
            <a:off x="5840340" y="5492012"/>
            <a:ext cx="4552950" cy="866775"/>
          </a:xfrm>
          <a:prstGeom prst="rect">
            <a:avLst/>
          </a:prstGeom>
        </p:spPr>
      </p:pic>
      <p:sp>
        <p:nvSpPr>
          <p:cNvPr id="11" name="Espace réservé du pied de page 7">
            <a:extLst>
              <a:ext uri="{FF2B5EF4-FFF2-40B4-BE49-F238E27FC236}">
                <a16:creationId xmlns:a16="http://schemas.microsoft.com/office/drawing/2014/main" id="{BF647030-9495-4255-942C-A486B8399F77}"/>
              </a:ext>
            </a:extLst>
          </p:cNvPr>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spTree>
    <p:extLst>
      <p:ext uri="{BB962C8B-B14F-4D97-AF65-F5344CB8AC3E}">
        <p14:creationId xmlns:p14="http://schemas.microsoft.com/office/powerpoint/2010/main" val="20794690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1"/>
          <p:cNvSpPr txBox="1">
            <a:spLocks/>
          </p:cNvSpPr>
          <p:nvPr/>
        </p:nvSpPr>
        <p:spPr>
          <a:xfrm>
            <a:off x="-2" y="834183"/>
            <a:ext cx="10691814" cy="798065"/>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2800" spc="300" dirty="0">
                <a:solidFill>
                  <a:srgbClr val="273777"/>
                </a:solidFill>
                <a:latin typeface="Arial" pitchFamily="34" charset="0"/>
                <a:cs typeface="Arial" pitchFamily="34" charset="0"/>
              </a:rPr>
              <a:t>CXB Remblai Liquide</a:t>
            </a:r>
          </a:p>
        </p:txBody>
      </p:sp>
      <p:sp>
        <p:nvSpPr>
          <p:cNvPr id="9" name="Titre 1"/>
          <p:cNvSpPr txBox="1">
            <a:spLocks/>
          </p:cNvSpPr>
          <p:nvPr/>
        </p:nvSpPr>
        <p:spPr>
          <a:xfrm>
            <a:off x="442210" y="1509398"/>
            <a:ext cx="6775682" cy="2401040"/>
          </a:xfrm>
          <a:prstGeom prst="rect">
            <a:avLst/>
          </a:prstGeom>
        </p:spPr>
        <p:txBody>
          <a:bodyPr vert="horz" lIns="91440" tIns="45720" rIns="91440" bIns="45720" rtlCol="0" anchor="t">
            <a:no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r>
              <a:rPr lang="fr-FR" sz="1600" dirty="0"/>
              <a:t>Ouvrages particuliers : Voirie – Réseaux</a:t>
            </a:r>
          </a:p>
          <a:p>
            <a:endParaRPr lang="fr-FR" sz="1600" dirty="0"/>
          </a:p>
          <a:p>
            <a:r>
              <a:rPr lang="fr-FR" sz="1600" dirty="0"/>
              <a:t>Matériau autocompactant prêt à l'emploi, non </a:t>
            </a:r>
            <a:r>
              <a:rPr lang="fr-FR" sz="1600" dirty="0" err="1"/>
              <a:t>essorable</a:t>
            </a:r>
            <a:r>
              <a:rPr lang="fr-FR" sz="1600" dirty="0"/>
              <a:t>, et d'une très grande fluidité, CXB Remblai Liquide® enrobe parfaitement les câbles et les canalisations sans enrobage préalable. Il est particulièrement adapté pour le remblaiement des tranchées étroites. Il peut être utilisé, en sols perméables ou imperméables, pour le remblaiement de tranchées et le comblement de cuves et divers réseaux. CXB Remblai Liquide® existe en version pompable. CXB Remblai Liquide® répondant aux recommandations du Dossier du CERTU n°78 "Remblayage de tranchées – Utilisation de matériaux autocompactants".</a:t>
            </a:r>
          </a:p>
          <a:p>
            <a:pPr marL="285750" indent="-285750">
              <a:lnSpc>
                <a:spcPct val="100000"/>
              </a:lnSpc>
              <a:buFont typeface="Arial" charset="0"/>
              <a:buChar char="•"/>
            </a:pPr>
            <a:endParaRPr lang="fr-FR" sz="1800" dirty="0">
              <a:latin typeface="+mn-lt"/>
              <a:ea typeface="Arial" charset="0"/>
              <a:cs typeface="Arial" charset="0"/>
            </a:endParaRPr>
          </a:p>
        </p:txBody>
      </p:sp>
      <p:cxnSp>
        <p:nvCxnSpPr>
          <p:cNvPr id="3" name="Connecteur droit 2"/>
          <p:cNvCxnSpPr/>
          <p:nvPr/>
        </p:nvCxnSpPr>
        <p:spPr>
          <a:xfrm>
            <a:off x="4443864" y="1544045"/>
            <a:ext cx="180408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12" name="Espace réservé du contenu 11" descr="securite-icone-blanc.png"/>
          <p:cNvPicPr>
            <a:picLocks noChangeAspect="1"/>
          </p:cNvPicPr>
          <p:nvPr/>
        </p:nvPicPr>
        <p:blipFill>
          <a:blip r:embed="rId3" cstate="print"/>
          <a:stretch>
            <a:fillRect/>
          </a:stretch>
        </p:blipFill>
        <p:spPr>
          <a:xfrm>
            <a:off x="59960" y="521695"/>
            <a:ext cx="442210" cy="312488"/>
          </a:xfrm>
          <a:prstGeom prst="rect">
            <a:avLst/>
          </a:prstGeom>
        </p:spPr>
      </p:pic>
      <p:sp>
        <p:nvSpPr>
          <p:cNvPr id="13" name="Titre 1">
            <a:extLst>
              <a:ext uri="{FF2B5EF4-FFF2-40B4-BE49-F238E27FC236}">
                <a16:creationId xmlns:a16="http://schemas.microsoft.com/office/drawing/2014/main" id="{16AF1EAF-F979-4023-83A8-1C36AF3E43B1}"/>
              </a:ext>
            </a:extLst>
          </p:cNvPr>
          <p:cNvSpPr txBox="1">
            <a:spLocks/>
          </p:cNvSpPr>
          <p:nvPr/>
        </p:nvSpPr>
        <p:spPr>
          <a:xfrm>
            <a:off x="442210" y="567679"/>
            <a:ext cx="3658735" cy="277318"/>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r>
              <a:rPr lang="fr-FR" sz="900" spc="300" dirty="0">
                <a:solidFill>
                  <a:srgbClr val="273777"/>
                </a:solidFill>
                <a:latin typeface="Arial" pitchFamily="34" charset="0"/>
                <a:cs typeface="Arial" pitchFamily="34" charset="0"/>
              </a:rPr>
              <a:t>De la fluidité pour garder les distances</a:t>
            </a:r>
          </a:p>
        </p:txBody>
      </p:sp>
      <p:sp>
        <p:nvSpPr>
          <p:cNvPr id="11" name="Espace réservé du pied de page 7">
            <a:extLst>
              <a:ext uri="{FF2B5EF4-FFF2-40B4-BE49-F238E27FC236}">
                <a16:creationId xmlns:a16="http://schemas.microsoft.com/office/drawing/2014/main" id="{BF647030-9495-4255-942C-A486B8399F77}"/>
              </a:ext>
            </a:extLst>
          </p:cNvPr>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pic>
        <p:nvPicPr>
          <p:cNvPr id="4" name="Image 3">
            <a:extLst>
              <a:ext uri="{FF2B5EF4-FFF2-40B4-BE49-F238E27FC236}">
                <a16:creationId xmlns:a16="http://schemas.microsoft.com/office/drawing/2014/main" id="{3649EB5E-A66A-45EA-B6DD-A9ECC31BD34C}"/>
              </a:ext>
            </a:extLst>
          </p:cNvPr>
          <p:cNvPicPr>
            <a:picLocks noChangeAspect="1"/>
          </p:cNvPicPr>
          <p:nvPr/>
        </p:nvPicPr>
        <p:blipFill>
          <a:blip r:embed="rId4"/>
          <a:stretch>
            <a:fillRect/>
          </a:stretch>
        </p:blipFill>
        <p:spPr>
          <a:xfrm>
            <a:off x="7781359" y="1854098"/>
            <a:ext cx="2333625" cy="2933700"/>
          </a:xfrm>
          <a:prstGeom prst="rect">
            <a:avLst/>
          </a:prstGeom>
        </p:spPr>
      </p:pic>
      <p:sp>
        <p:nvSpPr>
          <p:cNvPr id="14" name="Rectangle 13">
            <a:extLst>
              <a:ext uri="{FF2B5EF4-FFF2-40B4-BE49-F238E27FC236}">
                <a16:creationId xmlns:a16="http://schemas.microsoft.com/office/drawing/2014/main" id="{0588E41E-D578-446F-A4C7-9561DA858FFC}"/>
              </a:ext>
            </a:extLst>
          </p:cNvPr>
          <p:cNvSpPr/>
          <p:nvPr/>
        </p:nvSpPr>
        <p:spPr>
          <a:xfrm>
            <a:off x="219411" y="4066555"/>
            <a:ext cx="5517570" cy="3717941"/>
          </a:xfrm>
          <a:prstGeom prst="rect">
            <a:avLst/>
          </a:prstGeom>
        </p:spPr>
        <p:txBody>
          <a:bodyPr wrap="square">
            <a:spAutoFit/>
          </a:bodyPr>
          <a:lstStyle/>
          <a:p>
            <a:pPr fontAlgn="base"/>
            <a:r>
              <a:rPr lang="fr-FR" sz="1600" b="1" dirty="0">
                <a:solidFill>
                  <a:srgbClr val="000000"/>
                </a:solidFill>
                <a:latin typeface="Calibri" panose="020F0502020204030204" pitchFamily="34" charset="0"/>
              </a:rPr>
              <a:t>Avantages</a:t>
            </a:r>
            <a:r>
              <a:rPr lang="fr-FR" sz="1600" dirty="0">
                <a:solidFill>
                  <a:srgbClr val="000000"/>
                </a:solidFill>
                <a:latin typeface="Calibri" panose="020F0502020204030204" pitchFamily="34" charset="0"/>
              </a:rPr>
              <a:t> </a:t>
            </a: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Optimisation du temps de travail avec une mise en place plus rapide et demandant moins de temps main d’œuvre. Surtout en version pompable.</a:t>
            </a:r>
          </a:p>
          <a:p>
            <a:pPr fontAlgn="base"/>
            <a:endParaRPr lang="fr-FR" sz="1600" dirty="0">
              <a:solidFill>
                <a:srgbClr val="000000"/>
              </a:solidFill>
              <a:latin typeface="Calibri" panose="020F0502020204030204" pitchFamily="34" charset="0"/>
            </a:endParaRPr>
          </a:p>
          <a:p>
            <a:pPr marL="285750" lvl="1" indent="-285750" fontAlgn="base">
              <a:spcBef>
                <a:spcPct val="20000"/>
              </a:spcBef>
              <a:buFont typeface="Arial" panose="020B0604020202020204" pitchFamily="34" charset="0"/>
              <a:buChar char="•"/>
              <a:defRPr/>
            </a:pPr>
            <a:r>
              <a:rPr lang="fr-FR" sz="1600" dirty="0">
                <a:latin typeface="Calibri" panose="020F0502020204030204" pitchFamily="34" charset="0"/>
              </a:rPr>
              <a:t> Permet de s'affranchir des contraintes liées :</a:t>
            </a:r>
          </a:p>
          <a:p>
            <a:pPr marL="742950" lvl="3" indent="-285750" fontAlgn="base">
              <a:spcBef>
                <a:spcPct val="20000"/>
              </a:spcBef>
              <a:buFont typeface="Wingdings" panose="05000000000000000000" pitchFamily="2" charset="2"/>
              <a:buChar char="§"/>
              <a:defRPr/>
            </a:pPr>
            <a:r>
              <a:rPr lang="fr-FR" sz="1600" dirty="0">
                <a:latin typeface="Calibri" panose="020F0502020204030204" pitchFamily="34" charset="0"/>
              </a:rPr>
              <a:t>à la mise en place des matériaux par couches,</a:t>
            </a:r>
          </a:p>
          <a:p>
            <a:pPr marL="742950" lvl="3" indent="-285750" fontAlgn="base">
              <a:spcBef>
                <a:spcPct val="20000"/>
              </a:spcBef>
              <a:buFont typeface="Wingdings" panose="05000000000000000000" pitchFamily="2" charset="2"/>
              <a:buChar char="§"/>
              <a:defRPr/>
            </a:pPr>
            <a:r>
              <a:rPr lang="fr-FR" sz="1600" dirty="0">
                <a:latin typeface="Calibri" panose="020F0502020204030204" pitchFamily="34" charset="0"/>
              </a:rPr>
              <a:t>au compactage mécanique.</a:t>
            </a:r>
          </a:p>
          <a:p>
            <a:pPr fontAlgn="base"/>
            <a:endParaRPr lang="fr-FR" sz="1600" dirty="0">
              <a:solidFill>
                <a:srgbClr val="000000"/>
              </a:solidFill>
              <a:latin typeface="Segoe UI" panose="020B0502040204020203" pitchFamily="34" charset="0"/>
            </a:endParaRPr>
          </a:p>
          <a:p>
            <a:pPr fontAlgn="base"/>
            <a:r>
              <a:rPr lang="fr-FR" sz="1600" dirty="0">
                <a:solidFill>
                  <a:srgbClr val="000000"/>
                </a:solidFill>
                <a:latin typeface="Calibri" panose="020F0502020204030204" pitchFamily="34" charset="0"/>
              </a:rPr>
              <a:t> </a:t>
            </a: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Limite les interventions de transport et manutention de matières sur chantier</a:t>
            </a:r>
          </a:p>
          <a:p>
            <a:pPr marL="285750" indent="-285750" fontAlgn="base">
              <a:buFont typeface="Arial" panose="020B0604020202020204" pitchFamily="34" charset="0"/>
              <a:buChar char="•"/>
            </a:pPr>
            <a:endParaRPr lang="fr-FR" sz="1600" dirty="0">
              <a:solidFill>
                <a:srgbClr val="000000"/>
              </a:solidFill>
              <a:latin typeface="Calibri" panose="020F0502020204030204" pitchFamily="34" charset="0"/>
            </a:endParaRPr>
          </a:p>
          <a:p>
            <a:pPr fontAlgn="base"/>
            <a:endParaRPr lang="fr-FR" dirty="0">
              <a:solidFill>
                <a:srgbClr val="000000"/>
              </a:solidFill>
              <a:latin typeface="Calibri" panose="020F0502020204030204" pitchFamily="34" charset="0"/>
            </a:endParaRPr>
          </a:p>
        </p:txBody>
      </p:sp>
      <p:pic>
        <p:nvPicPr>
          <p:cNvPr id="5" name="Image 4">
            <a:extLst>
              <a:ext uri="{FF2B5EF4-FFF2-40B4-BE49-F238E27FC236}">
                <a16:creationId xmlns:a16="http://schemas.microsoft.com/office/drawing/2014/main" id="{BBC6405C-7854-40B1-8F65-C446F2D42038}"/>
              </a:ext>
            </a:extLst>
          </p:cNvPr>
          <p:cNvPicPr>
            <a:picLocks noChangeAspect="1"/>
          </p:cNvPicPr>
          <p:nvPr/>
        </p:nvPicPr>
        <p:blipFill>
          <a:blip r:embed="rId5"/>
          <a:stretch>
            <a:fillRect/>
          </a:stretch>
        </p:blipFill>
        <p:spPr>
          <a:xfrm>
            <a:off x="5661975" y="5009648"/>
            <a:ext cx="4753497" cy="2345310"/>
          </a:xfrm>
          <a:prstGeom prst="rect">
            <a:avLst/>
          </a:prstGeom>
        </p:spPr>
      </p:pic>
    </p:spTree>
    <p:extLst>
      <p:ext uri="{BB962C8B-B14F-4D97-AF65-F5344CB8AC3E}">
        <p14:creationId xmlns:p14="http://schemas.microsoft.com/office/powerpoint/2010/main" val="2118677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1"/>
          <p:cNvSpPr txBox="1">
            <a:spLocks/>
          </p:cNvSpPr>
          <p:nvPr/>
        </p:nvSpPr>
        <p:spPr>
          <a:xfrm>
            <a:off x="-2" y="834183"/>
            <a:ext cx="10691814" cy="798065"/>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2800" spc="300" dirty="0">
                <a:solidFill>
                  <a:srgbClr val="273777"/>
                </a:solidFill>
                <a:latin typeface="Arial" pitchFamily="34" charset="0"/>
                <a:cs typeface="Arial" pitchFamily="34" charset="0"/>
              </a:rPr>
              <a:t>CXB Remblai Rapide</a:t>
            </a:r>
          </a:p>
        </p:txBody>
      </p:sp>
      <p:sp>
        <p:nvSpPr>
          <p:cNvPr id="9" name="Titre 1"/>
          <p:cNvSpPr txBox="1">
            <a:spLocks/>
          </p:cNvSpPr>
          <p:nvPr/>
        </p:nvSpPr>
        <p:spPr>
          <a:xfrm>
            <a:off x="363318" y="1484849"/>
            <a:ext cx="6786832" cy="2611885"/>
          </a:xfrm>
          <a:prstGeom prst="rect">
            <a:avLst/>
          </a:prstGeom>
        </p:spPr>
        <p:txBody>
          <a:bodyPr vert="horz" lIns="91440" tIns="45720" rIns="91440" bIns="45720" rtlCol="0" anchor="t">
            <a:no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r>
              <a:rPr lang="fr-FR" sz="1600" dirty="0"/>
              <a:t>Ouvrages particuliers : Voirie – Réseaux</a:t>
            </a:r>
          </a:p>
          <a:p>
            <a:endParaRPr lang="fr-FR" sz="1600" dirty="0"/>
          </a:p>
          <a:p>
            <a:r>
              <a:rPr lang="fr-FR" sz="1600" dirty="0"/>
              <a:t>Offrant une très bonne portance à court terme, CXB Remblai Rapide® est un matériau fluide prêt à l’emploi autocompactant et </a:t>
            </a:r>
            <a:r>
              <a:rPr lang="fr-FR" sz="1600" dirty="0" err="1"/>
              <a:t>essorable</a:t>
            </a:r>
            <a:r>
              <a:rPr lang="fr-FR" sz="1600" dirty="0"/>
              <a:t> particulièrement adapté aux remblaiements de tranchées. Son utilisation limite ainsi les délais de restitution des voiries. Livré sur chantier à l’état liquide, CXB Remblai Rapide® se met en place sans aucune difficulté et avec moins de temps main d’œuvre.</a:t>
            </a:r>
          </a:p>
          <a:p>
            <a:r>
              <a:rPr lang="fr-FR" sz="1600" dirty="0"/>
              <a:t> Non pompable et recyclable, il autorise un décaissement avec des moyens habituels de terrassement.</a:t>
            </a:r>
          </a:p>
          <a:p>
            <a:r>
              <a:rPr lang="fr-FR" sz="1600" dirty="0"/>
              <a:t>CXB Remblai Rapide® répond aux recommandations du Dossier du CERTU n°78 "Remblayage de tranchées – Utilisation de matériaux autocompactants".</a:t>
            </a:r>
          </a:p>
          <a:p>
            <a:pPr marL="285750" indent="-285750">
              <a:lnSpc>
                <a:spcPct val="100000"/>
              </a:lnSpc>
              <a:buFont typeface="Arial" charset="0"/>
              <a:buChar char="•"/>
            </a:pPr>
            <a:endParaRPr lang="fr-FR" sz="1800" dirty="0">
              <a:latin typeface="+mn-lt"/>
              <a:ea typeface="Arial" charset="0"/>
              <a:cs typeface="Arial" charset="0"/>
            </a:endParaRPr>
          </a:p>
        </p:txBody>
      </p:sp>
      <p:cxnSp>
        <p:nvCxnSpPr>
          <p:cNvPr id="3" name="Connecteur droit 2"/>
          <p:cNvCxnSpPr/>
          <p:nvPr/>
        </p:nvCxnSpPr>
        <p:spPr>
          <a:xfrm>
            <a:off x="4443864" y="1544045"/>
            <a:ext cx="180408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12" name="Espace réservé du contenu 11" descr="securite-icone-blanc.png"/>
          <p:cNvPicPr>
            <a:picLocks noChangeAspect="1"/>
          </p:cNvPicPr>
          <p:nvPr/>
        </p:nvPicPr>
        <p:blipFill>
          <a:blip r:embed="rId3" cstate="print"/>
          <a:stretch>
            <a:fillRect/>
          </a:stretch>
        </p:blipFill>
        <p:spPr>
          <a:xfrm>
            <a:off x="59960" y="521695"/>
            <a:ext cx="442210" cy="312488"/>
          </a:xfrm>
          <a:prstGeom prst="rect">
            <a:avLst/>
          </a:prstGeom>
        </p:spPr>
      </p:pic>
      <p:sp>
        <p:nvSpPr>
          <p:cNvPr id="13" name="Titre 1">
            <a:extLst>
              <a:ext uri="{FF2B5EF4-FFF2-40B4-BE49-F238E27FC236}">
                <a16:creationId xmlns:a16="http://schemas.microsoft.com/office/drawing/2014/main" id="{16AF1EAF-F979-4023-83A8-1C36AF3E43B1}"/>
              </a:ext>
            </a:extLst>
          </p:cNvPr>
          <p:cNvSpPr txBox="1">
            <a:spLocks/>
          </p:cNvSpPr>
          <p:nvPr/>
        </p:nvSpPr>
        <p:spPr>
          <a:xfrm>
            <a:off x="442210" y="567679"/>
            <a:ext cx="3658735" cy="277318"/>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r>
              <a:rPr lang="fr-FR" sz="900" spc="300" dirty="0">
                <a:solidFill>
                  <a:srgbClr val="273777"/>
                </a:solidFill>
                <a:latin typeface="Arial" pitchFamily="34" charset="0"/>
                <a:cs typeface="Arial" pitchFamily="34" charset="0"/>
              </a:rPr>
              <a:t>De la fluidité pour garder les distances</a:t>
            </a:r>
          </a:p>
        </p:txBody>
      </p:sp>
      <p:sp>
        <p:nvSpPr>
          <p:cNvPr id="11" name="Espace réservé du pied de page 7">
            <a:extLst>
              <a:ext uri="{FF2B5EF4-FFF2-40B4-BE49-F238E27FC236}">
                <a16:creationId xmlns:a16="http://schemas.microsoft.com/office/drawing/2014/main" id="{BF647030-9495-4255-942C-A486B8399F77}"/>
              </a:ext>
            </a:extLst>
          </p:cNvPr>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pic>
        <p:nvPicPr>
          <p:cNvPr id="5" name="Image 4">
            <a:extLst>
              <a:ext uri="{FF2B5EF4-FFF2-40B4-BE49-F238E27FC236}">
                <a16:creationId xmlns:a16="http://schemas.microsoft.com/office/drawing/2014/main" id="{74C3FE8A-B7CF-4330-83E5-D69EE4B13201}"/>
              </a:ext>
            </a:extLst>
          </p:cNvPr>
          <p:cNvPicPr>
            <a:picLocks noChangeAspect="1"/>
          </p:cNvPicPr>
          <p:nvPr/>
        </p:nvPicPr>
        <p:blipFill>
          <a:blip r:embed="rId4"/>
          <a:stretch>
            <a:fillRect/>
          </a:stretch>
        </p:blipFill>
        <p:spPr>
          <a:xfrm>
            <a:off x="5876143" y="4736586"/>
            <a:ext cx="4241514" cy="2493496"/>
          </a:xfrm>
          <a:prstGeom prst="rect">
            <a:avLst/>
          </a:prstGeom>
        </p:spPr>
      </p:pic>
      <p:pic>
        <p:nvPicPr>
          <p:cNvPr id="4" name="Image 3">
            <a:extLst>
              <a:ext uri="{FF2B5EF4-FFF2-40B4-BE49-F238E27FC236}">
                <a16:creationId xmlns:a16="http://schemas.microsoft.com/office/drawing/2014/main" id="{D13D0B8B-8EA6-4AE3-8B25-2C6A6FEDF530}"/>
              </a:ext>
            </a:extLst>
          </p:cNvPr>
          <p:cNvPicPr>
            <a:picLocks noChangeAspect="1"/>
          </p:cNvPicPr>
          <p:nvPr/>
        </p:nvPicPr>
        <p:blipFill>
          <a:blip r:embed="rId5"/>
          <a:stretch>
            <a:fillRect/>
          </a:stretch>
        </p:blipFill>
        <p:spPr>
          <a:xfrm>
            <a:off x="7705344" y="1906123"/>
            <a:ext cx="2412313" cy="2493496"/>
          </a:xfrm>
          <a:prstGeom prst="rect">
            <a:avLst/>
          </a:prstGeom>
        </p:spPr>
      </p:pic>
      <p:sp>
        <p:nvSpPr>
          <p:cNvPr id="16" name="Rectangle 15">
            <a:extLst>
              <a:ext uri="{FF2B5EF4-FFF2-40B4-BE49-F238E27FC236}">
                <a16:creationId xmlns:a16="http://schemas.microsoft.com/office/drawing/2014/main" id="{DB52F7BF-0A59-4C8B-88D6-CB7021B55606}"/>
              </a:ext>
            </a:extLst>
          </p:cNvPr>
          <p:cNvSpPr/>
          <p:nvPr/>
        </p:nvSpPr>
        <p:spPr>
          <a:xfrm>
            <a:off x="219411" y="4104245"/>
            <a:ext cx="5517570" cy="3964162"/>
          </a:xfrm>
          <a:prstGeom prst="rect">
            <a:avLst/>
          </a:prstGeom>
        </p:spPr>
        <p:txBody>
          <a:bodyPr wrap="square">
            <a:spAutoFit/>
          </a:bodyPr>
          <a:lstStyle/>
          <a:p>
            <a:pPr fontAlgn="base"/>
            <a:r>
              <a:rPr lang="fr-FR" sz="1600" b="1" dirty="0">
                <a:solidFill>
                  <a:srgbClr val="000000"/>
                </a:solidFill>
                <a:latin typeface="Calibri" panose="020F0502020204030204" pitchFamily="34" charset="0"/>
              </a:rPr>
              <a:t>Avantages</a:t>
            </a:r>
            <a:r>
              <a:rPr lang="fr-FR" sz="1600" dirty="0">
                <a:solidFill>
                  <a:srgbClr val="000000"/>
                </a:solidFill>
                <a:latin typeface="Calibri" panose="020F0502020204030204" pitchFamily="34" charset="0"/>
              </a:rPr>
              <a:t> </a:t>
            </a:r>
            <a:endParaRPr lang="fr-FR" sz="1600" dirty="0">
              <a:solidFill>
                <a:srgbClr val="000000"/>
              </a:solidFill>
              <a:latin typeface="Segoe UI" panose="020B0502040204020203" pitchFamily="34" charset="0"/>
            </a:endParaRP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Optimisation du temps de travail avec une mise en place plus rapide et demandant moins de temps main d’œuvre. </a:t>
            </a:r>
          </a:p>
          <a:p>
            <a:pPr fontAlgn="base"/>
            <a:endParaRPr lang="fr-FR" sz="1600" dirty="0">
              <a:solidFill>
                <a:srgbClr val="000000"/>
              </a:solidFill>
              <a:latin typeface="Calibri" panose="020F0502020204030204" pitchFamily="34" charset="0"/>
            </a:endParaRPr>
          </a:p>
          <a:p>
            <a:pPr marL="285750" lvl="1" indent="-285750" fontAlgn="base">
              <a:spcBef>
                <a:spcPct val="20000"/>
              </a:spcBef>
              <a:buFont typeface="Arial" panose="020B0604020202020204" pitchFamily="34" charset="0"/>
              <a:buChar char="•"/>
              <a:defRPr/>
            </a:pPr>
            <a:r>
              <a:rPr lang="fr-FR" sz="1600" dirty="0">
                <a:latin typeface="Calibri" panose="020F0502020204030204" pitchFamily="34" charset="0"/>
              </a:rPr>
              <a:t> Permet de s'affranchir des contraintes liées :</a:t>
            </a:r>
          </a:p>
          <a:p>
            <a:pPr marL="742950" lvl="3" indent="-285750" fontAlgn="base">
              <a:spcBef>
                <a:spcPct val="20000"/>
              </a:spcBef>
              <a:buFont typeface="Wingdings" panose="05000000000000000000" pitchFamily="2" charset="2"/>
              <a:buChar char="§"/>
              <a:defRPr/>
            </a:pPr>
            <a:r>
              <a:rPr lang="fr-FR" sz="1600" dirty="0">
                <a:latin typeface="Calibri" panose="020F0502020204030204" pitchFamily="34" charset="0"/>
              </a:rPr>
              <a:t>à la mise en place des matériaux par couches,</a:t>
            </a:r>
          </a:p>
          <a:p>
            <a:pPr marL="742950" lvl="3" indent="-285750" fontAlgn="base">
              <a:spcBef>
                <a:spcPct val="20000"/>
              </a:spcBef>
              <a:buFont typeface="Wingdings" panose="05000000000000000000" pitchFamily="2" charset="2"/>
              <a:buChar char="§"/>
              <a:defRPr/>
            </a:pPr>
            <a:r>
              <a:rPr lang="fr-FR" sz="1600" dirty="0">
                <a:latin typeface="Calibri" panose="020F0502020204030204" pitchFamily="34" charset="0"/>
              </a:rPr>
              <a:t>au compactage mécanique.</a:t>
            </a:r>
            <a:endParaRPr lang="fr-FR" sz="1600" dirty="0">
              <a:solidFill>
                <a:srgbClr val="000000"/>
              </a:solidFill>
              <a:latin typeface="Segoe UI" panose="020B0502040204020203" pitchFamily="34" charset="0"/>
            </a:endParaRPr>
          </a:p>
          <a:p>
            <a:pPr fontAlgn="base"/>
            <a:r>
              <a:rPr lang="fr-FR" sz="1600" dirty="0">
                <a:solidFill>
                  <a:srgbClr val="000000"/>
                </a:solidFill>
                <a:latin typeface="Calibri" panose="020F0502020204030204" pitchFamily="34" charset="0"/>
              </a:rPr>
              <a:t> </a:t>
            </a: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Limite les interventions de transport et manutention de matières</a:t>
            </a:r>
          </a:p>
          <a:p>
            <a:pPr fontAlgn="base"/>
            <a:endParaRPr lang="fr-FR" sz="1600" dirty="0">
              <a:solidFill>
                <a:srgbClr val="000000"/>
              </a:solidFill>
              <a:latin typeface="Calibri" panose="020F0502020204030204" pitchFamily="34" charset="0"/>
            </a:endParaRP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Réduit les temps de restitution de voiries</a:t>
            </a:r>
          </a:p>
          <a:p>
            <a:pPr fontAlgn="base"/>
            <a:endParaRPr lang="fr-FR" sz="1600" dirty="0">
              <a:solidFill>
                <a:srgbClr val="000000"/>
              </a:solidFill>
              <a:latin typeface="Calibri" panose="020F0502020204030204" pitchFamily="34" charset="0"/>
            </a:endParaRPr>
          </a:p>
          <a:p>
            <a:pPr marL="285750" indent="-285750" fontAlgn="base">
              <a:buFont typeface="Arial" panose="020B0604020202020204" pitchFamily="34" charset="0"/>
              <a:buChar char="•"/>
            </a:pPr>
            <a:endParaRPr lang="fr-FR" sz="1600" dirty="0">
              <a:solidFill>
                <a:srgbClr val="000000"/>
              </a:solidFill>
              <a:latin typeface="Calibri" panose="020F0502020204030204" pitchFamily="34" charset="0"/>
            </a:endParaRPr>
          </a:p>
          <a:p>
            <a:pPr fontAlgn="base"/>
            <a:endParaRPr lang="fr-FR" dirty="0">
              <a:solidFill>
                <a:srgbClr val="000000"/>
              </a:solidFill>
              <a:latin typeface="Calibri" panose="020F0502020204030204" pitchFamily="34" charset="0"/>
            </a:endParaRPr>
          </a:p>
        </p:txBody>
      </p:sp>
    </p:spTree>
    <p:extLst>
      <p:ext uri="{BB962C8B-B14F-4D97-AF65-F5344CB8AC3E}">
        <p14:creationId xmlns:p14="http://schemas.microsoft.com/office/powerpoint/2010/main" val="2536487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Titre 1"/>
          <p:cNvSpPr txBox="1">
            <a:spLocks/>
          </p:cNvSpPr>
          <p:nvPr/>
        </p:nvSpPr>
        <p:spPr>
          <a:xfrm>
            <a:off x="0" y="3965210"/>
            <a:ext cx="10691813" cy="669074"/>
          </a:xfrm>
          <a:prstGeom prst="rect">
            <a:avLst/>
          </a:prstGeom>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3600" spc="300" dirty="0">
                <a:solidFill>
                  <a:schemeClr val="bg1"/>
                </a:solidFill>
                <a:latin typeface="Arial" pitchFamily="34" charset="0"/>
                <a:cs typeface="Arial" pitchFamily="34" charset="0"/>
              </a:rPr>
              <a:t>Faire du temps votre allié</a:t>
            </a:r>
          </a:p>
        </p:txBody>
      </p:sp>
      <p:pic>
        <p:nvPicPr>
          <p:cNvPr id="9" name="Espace réservé du contenu 11" descr="securite-icone-blanc.png"/>
          <p:cNvPicPr>
            <a:picLocks noChangeAspect="1"/>
          </p:cNvPicPr>
          <p:nvPr/>
        </p:nvPicPr>
        <p:blipFill>
          <a:blip r:embed="rId4" cstate="print"/>
          <a:stretch>
            <a:fillRect/>
          </a:stretch>
        </p:blipFill>
        <p:spPr>
          <a:xfrm>
            <a:off x="4745166" y="3065691"/>
            <a:ext cx="1160905" cy="824062"/>
          </a:xfrm>
          <a:prstGeom prst="rect">
            <a:avLst/>
          </a:prstGeom>
        </p:spPr>
      </p:pic>
      <p:sp>
        <p:nvSpPr>
          <p:cNvPr id="6" name="Espace réservé du pied de page 7">
            <a:extLst>
              <a:ext uri="{FF2B5EF4-FFF2-40B4-BE49-F238E27FC236}">
                <a16:creationId xmlns:a16="http://schemas.microsoft.com/office/drawing/2014/main" id="{7616AAB7-AD42-4C5D-AC4E-C70E1CDA95BF}"/>
              </a:ext>
            </a:extLst>
          </p:cNvPr>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spTree>
    <p:extLst>
      <p:ext uri="{BB962C8B-B14F-4D97-AF65-F5344CB8AC3E}">
        <p14:creationId xmlns:p14="http://schemas.microsoft.com/office/powerpoint/2010/main" val="885044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tre 1"/>
          <p:cNvSpPr txBox="1">
            <a:spLocks/>
          </p:cNvSpPr>
          <p:nvPr/>
        </p:nvSpPr>
        <p:spPr>
          <a:xfrm>
            <a:off x="0" y="4088780"/>
            <a:ext cx="10691813" cy="669074"/>
          </a:xfrm>
          <a:prstGeom prst="rect">
            <a:avLst/>
          </a:prstGeom>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3600" spc="300" dirty="0">
                <a:solidFill>
                  <a:schemeClr val="bg1"/>
                </a:solidFill>
                <a:latin typeface="Arial" pitchFamily="34" charset="0"/>
                <a:cs typeface="Arial" pitchFamily="34" charset="0"/>
              </a:rPr>
              <a:t>Excellence</a:t>
            </a:r>
          </a:p>
        </p:txBody>
      </p:sp>
      <p:sp>
        <p:nvSpPr>
          <p:cNvPr id="10" name="Titre 1"/>
          <p:cNvSpPr txBox="1">
            <a:spLocks/>
          </p:cNvSpPr>
          <p:nvPr/>
        </p:nvSpPr>
        <p:spPr>
          <a:xfrm>
            <a:off x="0" y="745980"/>
            <a:ext cx="10691814" cy="798065"/>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2800" spc="300" dirty="0" err="1">
                <a:solidFill>
                  <a:srgbClr val="273777"/>
                </a:solidFill>
                <a:latin typeface="Arial" pitchFamily="34" charset="0"/>
                <a:cs typeface="Arial" pitchFamily="34" charset="0"/>
              </a:rPr>
              <a:t>Promptis</a:t>
            </a:r>
            <a:endParaRPr lang="fr-FR" sz="2800" spc="300" dirty="0">
              <a:solidFill>
                <a:srgbClr val="273777"/>
              </a:solidFill>
              <a:latin typeface="Arial" pitchFamily="34" charset="0"/>
              <a:cs typeface="Arial" pitchFamily="34" charset="0"/>
            </a:endParaRPr>
          </a:p>
        </p:txBody>
      </p:sp>
      <p:cxnSp>
        <p:nvCxnSpPr>
          <p:cNvPr id="3" name="Connecteur droit 2"/>
          <p:cNvCxnSpPr/>
          <p:nvPr/>
        </p:nvCxnSpPr>
        <p:spPr>
          <a:xfrm>
            <a:off x="4443864" y="1544045"/>
            <a:ext cx="180408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1" name="Titre 1"/>
          <p:cNvSpPr txBox="1">
            <a:spLocks/>
          </p:cNvSpPr>
          <p:nvPr/>
        </p:nvSpPr>
        <p:spPr>
          <a:xfrm>
            <a:off x="442210" y="565520"/>
            <a:ext cx="2630774" cy="277318"/>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r>
              <a:rPr lang="fr-FR" sz="900" spc="300">
                <a:solidFill>
                  <a:srgbClr val="273777"/>
                </a:solidFill>
                <a:latin typeface="Arial" pitchFamily="34" charset="0"/>
                <a:cs typeface="Arial" pitchFamily="34" charset="0"/>
              </a:rPr>
              <a:t>Faire du temps votre allié</a:t>
            </a:r>
            <a:endParaRPr lang="fr-FR" sz="900" spc="300" dirty="0">
              <a:solidFill>
                <a:srgbClr val="273777"/>
              </a:solidFill>
              <a:latin typeface="Arial" pitchFamily="34" charset="0"/>
              <a:cs typeface="Arial" pitchFamily="34" charset="0"/>
            </a:endParaRPr>
          </a:p>
        </p:txBody>
      </p:sp>
      <p:pic>
        <p:nvPicPr>
          <p:cNvPr id="13" name="Espace réservé du contenu 11" descr="securite-icone-blanc.png"/>
          <p:cNvPicPr>
            <a:picLocks noChangeAspect="1"/>
          </p:cNvPicPr>
          <p:nvPr/>
        </p:nvPicPr>
        <p:blipFill>
          <a:blip r:embed="rId4" cstate="print"/>
          <a:stretch>
            <a:fillRect/>
          </a:stretch>
        </p:blipFill>
        <p:spPr>
          <a:xfrm>
            <a:off x="52466" y="524203"/>
            <a:ext cx="448880" cy="318635"/>
          </a:xfrm>
          <a:prstGeom prst="rect">
            <a:avLst/>
          </a:prstGeom>
        </p:spPr>
      </p:pic>
      <p:sp>
        <p:nvSpPr>
          <p:cNvPr id="2" name="Rectangle 1">
            <a:extLst>
              <a:ext uri="{FF2B5EF4-FFF2-40B4-BE49-F238E27FC236}">
                <a16:creationId xmlns:a16="http://schemas.microsoft.com/office/drawing/2014/main" id="{DB51857D-35D7-4ABC-B3F7-442A26039E50}"/>
              </a:ext>
            </a:extLst>
          </p:cNvPr>
          <p:cNvSpPr/>
          <p:nvPr/>
        </p:nvSpPr>
        <p:spPr>
          <a:xfrm>
            <a:off x="840509" y="1809265"/>
            <a:ext cx="8839200" cy="923330"/>
          </a:xfrm>
          <a:prstGeom prst="rect">
            <a:avLst/>
          </a:prstGeom>
        </p:spPr>
        <p:txBody>
          <a:bodyPr wrap="square">
            <a:spAutoFit/>
          </a:bodyPr>
          <a:lstStyle/>
          <a:p>
            <a:pPr algn="just"/>
            <a:r>
              <a:rPr lang="fr-FR" dirty="0" err="1"/>
              <a:t>Promptis</a:t>
            </a:r>
            <a:r>
              <a:rPr lang="fr-FR" dirty="0"/>
              <a:t>® est un béton, à propriétés spécifiques (BPS), d'ouvrages courants à durcissement ultra-rapide, pour des décoffrages, des levages ou des remises en circulation à très court terme, tout en maintenant une ouvrabilité de 1 heure 30 à 2 heures. </a:t>
            </a:r>
          </a:p>
        </p:txBody>
      </p:sp>
      <p:sp>
        <p:nvSpPr>
          <p:cNvPr id="4" name="Rectangle 3">
            <a:extLst>
              <a:ext uri="{FF2B5EF4-FFF2-40B4-BE49-F238E27FC236}">
                <a16:creationId xmlns:a16="http://schemas.microsoft.com/office/drawing/2014/main" id="{C39B1585-8E87-4885-80F3-C6EAA262B62C}"/>
              </a:ext>
            </a:extLst>
          </p:cNvPr>
          <p:cNvSpPr/>
          <p:nvPr/>
        </p:nvSpPr>
        <p:spPr>
          <a:xfrm>
            <a:off x="711200" y="2962639"/>
            <a:ext cx="7084291" cy="3539430"/>
          </a:xfrm>
          <a:prstGeom prst="rect">
            <a:avLst/>
          </a:prstGeom>
        </p:spPr>
        <p:txBody>
          <a:bodyPr wrap="square">
            <a:spAutoFit/>
          </a:bodyPr>
          <a:lstStyle/>
          <a:p>
            <a:pPr fontAlgn="base"/>
            <a:r>
              <a:rPr lang="fr-FR" sz="1600" b="1" dirty="0">
                <a:solidFill>
                  <a:srgbClr val="000000"/>
                </a:solidFill>
                <a:latin typeface="Calibri" panose="020F0502020204030204" pitchFamily="34" charset="0"/>
              </a:rPr>
              <a:t>Avantages</a:t>
            </a:r>
            <a:r>
              <a:rPr lang="fr-FR" sz="1600" dirty="0">
                <a:solidFill>
                  <a:srgbClr val="000000"/>
                </a:solidFill>
                <a:latin typeface="Calibri" panose="020F0502020204030204" pitchFamily="34" charset="0"/>
              </a:rPr>
              <a:t> : Gain de temps et de productivité</a:t>
            </a: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Possibilité de doubler les rotations de coffrage dans la journée</a:t>
            </a: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Rattrapage de retard par utilisation ponctuelle du procédé</a:t>
            </a: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Levage et positionnement des éléments préfabriqués parfaitement maitrisés </a:t>
            </a: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Mise en charge plus sûre de certaines parties d'ouvrage rapidement sollicitées </a:t>
            </a: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Mise à disposition plus rapide du gros-œuvre aux corps d'états secondaires</a:t>
            </a: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Possibilité de retirer les étais rapidement</a:t>
            </a: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Possibilité de maintenir les plannings de bétonnage par temps froid. </a:t>
            </a:r>
          </a:p>
          <a:p>
            <a:pPr fontAlgn="base"/>
            <a:r>
              <a:rPr lang="fr-FR" sz="1600" dirty="0">
                <a:solidFill>
                  <a:srgbClr val="000000"/>
                </a:solidFill>
                <a:latin typeface="Calibri" panose="020F0502020204030204" pitchFamily="34" charset="0"/>
              </a:rPr>
              <a:t> </a:t>
            </a:r>
          </a:p>
          <a:p>
            <a:pPr fontAlgn="base"/>
            <a:r>
              <a:rPr lang="fr-FR" sz="1600" b="1" dirty="0">
                <a:solidFill>
                  <a:srgbClr val="000000"/>
                </a:solidFill>
                <a:latin typeface="Calibri" panose="020F0502020204030204" pitchFamily="34" charset="0"/>
              </a:rPr>
              <a:t>Caractéristiques</a:t>
            </a:r>
            <a:r>
              <a:rPr lang="fr-FR" sz="1600" dirty="0">
                <a:solidFill>
                  <a:srgbClr val="000000"/>
                </a:solidFill>
                <a:latin typeface="Calibri" panose="020F0502020204030204" pitchFamily="34" charset="0"/>
              </a:rPr>
              <a:t> </a:t>
            </a:r>
          </a:p>
          <a:p>
            <a:pPr fontAlgn="base">
              <a:buFont typeface="Arial" panose="020B0604020202020204" pitchFamily="34" charset="0"/>
              <a:buChar char="•"/>
            </a:pPr>
            <a:r>
              <a:rPr lang="fr-FR" sz="1600" dirty="0" err="1">
                <a:solidFill>
                  <a:srgbClr val="000000"/>
                </a:solidFill>
                <a:latin typeface="Calibri" panose="020F0502020204030204" pitchFamily="34" charset="0"/>
              </a:rPr>
              <a:t>Promptis</a:t>
            </a:r>
            <a:r>
              <a:rPr lang="fr-FR" sz="1600" dirty="0">
                <a:solidFill>
                  <a:srgbClr val="000000"/>
                </a:solidFill>
                <a:latin typeface="Calibri" panose="020F0502020204030204" pitchFamily="34" charset="0"/>
              </a:rPr>
              <a:t>® se décline en 2 versions : </a:t>
            </a:r>
            <a:r>
              <a:rPr lang="fr-FR" sz="1600" dirty="0" err="1">
                <a:solidFill>
                  <a:srgbClr val="000000"/>
                </a:solidFill>
                <a:latin typeface="Calibri" panose="020F0502020204030204" pitchFamily="34" charset="0"/>
              </a:rPr>
              <a:t>Promptis</a:t>
            </a:r>
            <a:r>
              <a:rPr lang="fr-FR" sz="1600" dirty="0">
                <a:solidFill>
                  <a:srgbClr val="000000"/>
                </a:solidFill>
                <a:latin typeface="Calibri" panose="020F0502020204030204" pitchFamily="34" charset="0"/>
              </a:rPr>
              <a:t>® XR et </a:t>
            </a:r>
            <a:r>
              <a:rPr lang="fr-FR" sz="1600" dirty="0" err="1">
                <a:solidFill>
                  <a:srgbClr val="000000"/>
                </a:solidFill>
                <a:latin typeface="Calibri" panose="020F0502020204030204" pitchFamily="34" charset="0"/>
              </a:rPr>
              <a:t>Promptis</a:t>
            </a:r>
            <a:r>
              <a:rPr lang="fr-FR" sz="1600" dirty="0">
                <a:solidFill>
                  <a:srgbClr val="000000"/>
                </a:solidFill>
                <a:latin typeface="Calibri" panose="020F0502020204030204" pitchFamily="34" charset="0"/>
              </a:rPr>
              <a:t>® XXR. </a:t>
            </a:r>
          </a:p>
          <a:p>
            <a:pPr fontAlgn="base">
              <a:buFont typeface="Arial" panose="020B0604020202020204" pitchFamily="34" charset="0"/>
              <a:buChar char="•"/>
            </a:pPr>
            <a:r>
              <a:rPr lang="fr-FR" sz="1600" dirty="0">
                <a:solidFill>
                  <a:srgbClr val="000000"/>
                </a:solidFill>
                <a:latin typeface="Calibri" panose="020F0502020204030204" pitchFamily="34" charset="0"/>
              </a:rPr>
              <a:t>Résistances garanties au jeune âge :  </a:t>
            </a:r>
          </a:p>
          <a:p>
            <a:pPr fontAlgn="base">
              <a:buFont typeface="Arial" panose="020B0604020202020204" pitchFamily="34" charset="0"/>
              <a:buChar char="•"/>
            </a:pPr>
            <a:r>
              <a:rPr lang="fr-FR" sz="1600" dirty="0" err="1">
                <a:solidFill>
                  <a:srgbClr val="000000"/>
                </a:solidFill>
                <a:latin typeface="Calibri" panose="020F0502020204030204" pitchFamily="34" charset="0"/>
              </a:rPr>
              <a:t>Promptis</a:t>
            </a:r>
            <a:r>
              <a:rPr lang="fr-FR" sz="1600" dirty="0">
                <a:solidFill>
                  <a:srgbClr val="000000"/>
                </a:solidFill>
                <a:latin typeface="Calibri" panose="020F0502020204030204" pitchFamily="34" charset="0"/>
              </a:rPr>
              <a:t>® XR : jusqu'à 12 MPa à 12 heures de séchage à 20°C. </a:t>
            </a:r>
          </a:p>
          <a:p>
            <a:pPr fontAlgn="base">
              <a:buFont typeface="Arial" panose="020B0604020202020204" pitchFamily="34" charset="0"/>
              <a:buChar char="•"/>
            </a:pPr>
            <a:r>
              <a:rPr lang="fr-FR" sz="1600" dirty="0" err="1">
                <a:solidFill>
                  <a:srgbClr val="000000"/>
                </a:solidFill>
                <a:latin typeface="Calibri" panose="020F0502020204030204" pitchFamily="34" charset="0"/>
              </a:rPr>
              <a:t>Promptis</a:t>
            </a:r>
            <a:r>
              <a:rPr lang="fr-FR" sz="1600" dirty="0">
                <a:solidFill>
                  <a:srgbClr val="000000"/>
                </a:solidFill>
                <a:latin typeface="Calibri" panose="020F0502020204030204" pitchFamily="34" charset="0"/>
              </a:rPr>
              <a:t>® XXR : jusqu'à 4 MPa à 4 heures de séchage à 20°C. </a:t>
            </a:r>
          </a:p>
        </p:txBody>
      </p:sp>
      <p:pic>
        <p:nvPicPr>
          <p:cNvPr id="6" name="Image 5" descr="Une image contenant dessin&#10;&#10;Description générée automatiquement">
            <a:extLst>
              <a:ext uri="{FF2B5EF4-FFF2-40B4-BE49-F238E27FC236}">
                <a16:creationId xmlns:a16="http://schemas.microsoft.com/office/drawing/2014/main" id="{A1177EC5-55C4-4D5C-A97B-60FA9426EBC4}"/>
              </a:ext>
            </a:extLst>
          </p:cNvPr>
          <p:cNvPicPr>
            <a:picLocks noChangeAspect="1"/>
          </p:cNvPicPr>
          <p:nvPr/>
        </p:nvPicPr>
        <p:blipFill>
          <a:blip r:embed="rId5"/>
          <a:stretch>
            <a:fillRect/>
          </a:stretch>
        </p:blipFill>
        <p:spPr>
          <a:xfrm>
            <a:off x="6733308" y="5558374"/>
            <a:ext cx="3524611" cy="1442296"/>
          </a:xfrm>
          <a:prstGeom prst="rect">
            <a:avLst/>
          </a:prstGeom>
        </p:spPr>
      </p:pic>
      <p:pic>
        <p:nvPicPr>
          <p:cNvPr id="12" name="Image 11">
            <a:extLst>
              <a:ext uri="{FF2B5EF4-FFF2-40B4-BE49-F238E27FC236}">
                <a16:creationId xmlns:a16="http://schemas.microsoft.com/office/drawing/2014/main" id="{A241467B-80E4-40AD-8A1C-EBAEA4FAD79F}"/>
              </a:ext>
            </a:extLst>
          </p:cNvPr>
          <p:cNvPicPr>
            <a:picLocks noChangeAspect="1"/>
          </p:cNvPicPr>
          <p:nvPr/>
        </p:nvPicPr>
        <p:blipFill rotWithShape="1">
          <a:blip r:embed="rId6"/>
          <a:srcRect l="3116" b="2014"/>
          <a:stretch/>
        </p:blipFill>
        <p:spPr>
          <a:xfrm>
            <a:off x="7604378" y="3316259"/>
            <a:ext cx="2820531" cy="2224513"/>
          </a:xfrm>
          <a:prstGeom prst="rect">
            <a:avLst/>
          </a:prstGeom>
          <a:ln>
            <a:noFill/>
          </a:ln>
          <a:effectLst>
            <a:softEdge rad="112500"/>
          </a:effectLst>
        </p:spPr>
      </p:pic>
      <p:sp>
        <p:nvSpPr>
          <p:cNvPr id="14" name="Espace réservé du pied de page 7">
            <a:extLst>
              <a:ext uri="{FF2B5EF4-FFF2-40B4-BE49-F238E27FC236}">
                <a16:creationId xmlns:a16="http://schemas.microsoft.com/office/drawing/2014/main" id="{818C1D93-5AB6-423C-9702-E430B774E34F}"/>
              </a:ext>
            </a:extLst>
          </p:cNvPr>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spTree>
    <p:extLst>
      <p:ext uri="{BB962C8B-B14F-4D97-AF65-F5344CB8AC3E}">
        <p14:creationId xmlns:p14="http://schemas.microsoft.com/office/powerpoint/2010/main" val="7361079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Titre 1"/>
          <p:cNvSpPr txBox="1">
            <a:spLocks/>
          </p:cNvSpPr>
          <p:nvPr/>
        </p:nvSpPr>
        <p:spPr>
          <a:xfrm>
            <a:off x="0" y="745980"/>
            <a:ext cx="10691814" cy="798065"/>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2800" spc="300" dirty="0">
                <a:solidFill>
                  <a:srgbClr val="273777"/>
                </a:solidFill>
                <a:latin typeface="Arial" pitchFamily="34" charset="0"/>
                <a:cs typeface="Arial" pitchFamily="34" charset="0"/>
              </a:rPr>
              <a:t>CXB </a:t>
            </a:r>
            <a:r>
              <a:rPr lang="fr-FR" sz="2800" spc="300" dirty="0">
                <a:solidFill>
                  <a:srgbClr val="273777"/>
                </a:solidFill>
                <a:latin typeface="Arial" charset="0"/>
                <a:cs typeface="Arial" charset="0"/>
              </a:rPr>
              <a:t>R</a:t>
            </a:r>
            <a:r>
              <a:rPr lang="fr-FR" sz="2800" dirty="0">
                <a:solidFill>
                  <a:srgbClr val="273777"/>
                </a:solidFill>
                <a:latin typeface="Arial" charset="0"/>
                <a:ea typeface="Arial" charset="0"/>
                <a:cs typeface="Arial" charset="0"/>
              </a:rPr>
              <a:t>apide et Accéléré</a:t>
            </a:r>
            <a:endParaRPr lang="fr-FR" sz="2800" spc="300" dirty="0">
              <a:solidFill>
                <a:srgbClr val="273777"/>
              </a:solidFill>
              <a:latin typeface="Arial" pitchFamily="34" charset="0"/>
              <a:cs typeface="Arial" pitchFamily="34" charset="0"/>
            </a:endParaRPr>
          </a:p>
        </p:txBody>
      </p:sp>
      <p:sp>
        <p:nvSpPr>
          <p:cNvPr id="9" name="Titre 1"/>
          <p:cNvSpPr txBox="1">
            <a:spLocks/>
          </p:cNvSpPr>
          <p:nvPr/>
        </p:nvSpPr>
        <p:spPr>
          <a:xfrm>
            <a:off x="711200" y="1682821"/>
            <a:ext cx="9264073" cy="951378"/>
          </a:xfrm>
          <a:prstGeom prst="rect">
            <a:avLst/>
          </a:prstGeom>
        </p:spPr>
        <p:txBody>
          <a:bodyPr vert="horz" lIns="91440" tIns="45720" rIns="91440" bIns="45720" rtlCol="0" anchor="t">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just">
              <a:lnSpc>
                <a:spcPct val="100000"/>
              </a:lnSpc>
            </a:pPr>
            <a:r>
              <a:rPr lang="fr-FR" sz="1800" dirty="0">
                <a:latin typeface="+mn-lt"/>
                <a:ea typeface="Arial" charset="0"/>
                <a:cs typeface="Arial" charset="0"/>
              </a:rPr>
              <a:t>Béton à propriétés spécifiées (BPS) conformes à la norme NF EN 206/CN. Comme le </a:t>
            </a:r>
            <a:r>
              <a:rPr lang="fr-FR" sz="1800" dirty="0" err="1">
                <a:latin typeface="+mn-lt"/>
                <a:ea typeface="Arial" charset="0"/>
                <a:cs typeface="Arial" charset="0"/>
              </a:rPr>
              <a:t>Promptis</a:t>
            </a:r>
            <a:r>
              <a:rPr lang="fr-FR" sz="1800" dirty="0">
                <a:latin typeface="+mn-lt"/>
                <a:ea typeface="Arial" charset="0"/>
                <a:cs typeface="Arial" charset="0"/>
              </a:rPr>
              <a:t>, le</a:t>
            </a:r>
            <a:r>
              <a:rPr lang="fr-FR" sz="1800" dirty="0">
                <a:solidFill>
                  <a:srgbClr val="FF0000"/>
                </a:solidFill>
                <a:latin typeface="+mn-lt"/>
                <a:ea typeface="Arial" charset="0"/>
                <a:cs typeface="Arial" charset="0"/>
              </a:rPr>
              <a:t>s</a:t>
            </a:r>
            <a:r>
              <a:rPr lang="fr-FR" sz="1800" dirty="0">
                <a:latin typeface="+mn-lt"/>
                <a:ea typeface="Arial" charset="0"/>
                <a:cs typeface="Arial" charset="0"/>
              </a:rPr>
              <a:t> CXB</a:t>
            </a:r>
            <a:r>
              <a:rPr lang="fr-FR" sz="1800" dirty="0">
                <a:latin typeface="+mn-lt"/>
              </a:rPr>
              <a:t>®</a:t>
            </a:r>
            <a:r>
              <a:rPr lang="fr-FR" sz="1800" dirty="0">
                <a:latin typeface="+mn-lt"/>
                <a:ea typeface="Arial" charset="0"/>
                <a:cs typeface="Arial" charset="0"/>
              </a:rPr>
              <a:t> Rapide et Accéléré permettent d’augmenter la résistance au jeune âge. Ces solutions améliorent la productivité, car le temps de décoffrage est plus faible.</a:t>
            </a:r>
          </a:p>
          <a:p>
            <a:pPr marL="285750" indent="-285750" algn="just">
              <a:lnSpc>
                <a:spcPct val="150000"/>
              </a:lnSpc>
              <a:buFont typeface="Arial" charset="0"/>
              <a:buChar char="•"/>
            </a:pPr>
            <a:endParaRPr lang="fr-FR" sz="1800" dirty="0">
              <a:latin typeface="+mn-lt"/>
              <a:ea typeface="Arial" charset="0"/>
              <a:cs typeface="Arial" charset="0"/>
            </a:endParaRPr>
          </a:p>
        </p:txBody>
      </p:sp>
      <p:cxnSp>
        <p:nvCxnSpPr>
          <p:cNvPr id="3" name="Connecteur droit 2"/>
          <p:cNvCxnSpPr/>
          <p:nvPr/>
        </p:nvCxnSpPr>
        <p:spPr>
          <a:xfrm>
            <a:off x="4443864" y="1544045"/>
            <a:ext cx="180408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Titre 1"/>
          <p:cNvSpPr txBox="1">
            <a:spLocks/>
          </p:cNvSpPr>
          <p:nvPr/>
        </p:nvSpPr>
        <p:spPr>
          <a:xfrm>
            <a:off x="442210" y="565520"/>
            <a:ext cx="2630774" cy="277318"/>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r>
              <a:rPr lang="fr-FR" sz="900" spc="300">
                <a:solidFill>
                  <a:srgbClr val="273777"/>
                </a:solidFill>
                <a:latin typeface="Arial" pitchFamily="34" charset="0"/>
                <a:cs typeface="Arial" pitchFamily="34" charset="0"/>
              </a:rPr>
              <a:t>Faire du temps votre allié</a:t>
            </a:r>
            <a:endParaRPr lang="fr-FR" sz="900" spc="300" dirty="0">
              <a:solidFill>
                <a:srgbClr val="273777"/>
              </a:solidFill>
              <a:latin typeface="Arial" pitchFamily="34" charset="0"/>
              <a:cs typeface="Arial" pitchFamily="34" charset="0"/>
            </a:endParaRPr>
          </a:p>
        </p:txBody>
      </p:sp>
      <p:pic>
        <p:nvPicPr>
          <p:cNvPr id="14" name="Espace réservé du contenu 11" descr="securite-icone-blanc.png"/>
          <p:cNvPicPr>
            <a:picLocks noChangeAspect="1"/>
          </p:cNvPicPr>
          <p:nvPr/>
        </p:nvPicPr>
        <p:blipFill>
          <a:blip r:embed="rId4" cstate="print"/>
          <a:stretch>
            <a:fillRect/>
          </a:stretch>
        </p:blipFill>
        <p:spPr>
          <a:xfrm>
            <a:off x="52466" y="524203"/>
            <a:ext cx="448880" cy="318635"/>
          </a:xfrm>
          <a:prstGeom prst="rect">
            <a:avLst/>
          </a:prstGeom>
        </p:spPr>
      </p:pic>
      <p:sp>
        <p:nvSpPr>
          <p:cNvPr id="11" name="Rectangle 10">
            <a:extLst>
              <a:ext uri="{FF2B5EF4-FFF2-40B4-BE49-F238E27FC236}">
                <a16:creationId xmlns:a16="http://schemas.microsoft.com/office/drawing/2014/main" id="{BB3FD807-2A26-47E4-8FCA-0D559EF08878}"/>
              </a:ext>
            </a:extLst>
          </p:cNvPr>
          <p:cNvSpPr/>
          <p:nvPr/>
        </p:nvSpPr>
        <p:spPr>
          <a:xfrm>
            <a:off x="711200" y="2700385"/>
            <a:ext cx="7693890" cy="1077218"/>
          </a:xfrm>
          <a:prstGeom prst="rect">
            <a:avLst/>
          </a:prstGeom>
        </p:spPr>
        <p:txBody>
          <a:bodyPr wrap="square">
            <a:spAutoFit/>
          </a:bodyPr>
          <a:lstStyle/>
          <a:p>
            <a:pPr fontAlgn="base"/>
            <a:r>
              <a:rPr lang="fr-FR" sz="1600" b="1" dirty="0">
                <a:solidFill>
                  <a:srgbClr val="000000"/>
                </a:solidFill>
                <a:latin typeface="Calibri" panose="020F0502020204030204" pitchFamily="34" charset="0"/>
              </a:rPr>
              <a:t>Avantages : </a:t>
            </a:r>
            <a:r>
              <a:rPr lang="fr-FR" sz="1600" dirty="0">
                <a:solidFill>
                  <a:srgbClr val="000000"/>
                </a:solidFill>
                <a:latin typeface="Calibri" panose="020F0502020204030204" pitchFamily="34" charset="0"/>
              </a:rPr>
              <a:t>Par temps chaud </a:t>
            </a:r>
          </a:p>
          <a:p>
            <a:pPr fontAlgn="base"/>
            <a:endParaRPr lang="fr-FR" sz="1600" dirty="0">
              <a:solidFill>
                <a:srgbClr val="000000"/>
              </a:solidFill>
              <a:latin typeface="Calibri" panose="020F0502020204030204" pitchFamily="34" charset="0"/>
            </a:endParaRP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Meilleure productivité : rotation de banches plus rapides, durées d’étaiements réduites</a:t>
            </a: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Optimisation de la main d’œuvre pour une durée sur site réduite</a:t>
            </a:r>
          </a:p>
        </p:txBody>
      </p:sp>
      <p:sp>
        <p:nvSpPr>
          <p:cNvPr id="12" name="Rectangle 11">
            <a:extLst>
              <a:ext uri="{FF2B5EF4-FFF2-40B4-BE49-F238E27FC236}">
                <a16:creationId xmlns:a16="http://schemas.microsoft.com/office/drawing/2014/main" id="{FA061C92-0292-4DB8-A19E-5BD06BEB4B40}"/>
              </a:ext>
            </a:extLst>
          </p:cNvPr>
          <p:cNvSpPr/>
          <p:nvPr/>
        </p:nvSpPr>
        <p:spPr>
          <a:xfrm>
            <a:off x="711200" y="3885335"/>
            <a:ext cx="9144000" cy="1323439"/>
          </a:xfrm>
          <a:prstGeom prst="rect">
            <a:avLst/>
          </a:prstGeom>
        </p:spPr>
        <p:txBody>
          <a:bodyPr wrap="square">
            <a:spAutoFit/>
          </a:bodyPr>
          <a:lstStyle/>
          <a:p>
            <a:pPr fontAlgn="base"/>
            <a:r>
              <a:rPr lang="fr-FR" sz="1600" b="1" dirty="0">
                <a:solidFill>
                  <a:srgbClr val="000000"/>
                </a:solidFill>
                <a:latin typeface="Calibri" panose="020F0502020204030204" pitchFamily="34" charset="0"/>
              </a:rPr>
              <a:t>Avantages : </a:t>
            </a:r>
            <a:r>
              <a:rPr lang="fr-FR" sz="1600" dirty="0">
                <a:solidFill>
                  <a:srgbClr val="000000"/>
                </a:solidFill>
                <a:latin typeface="Calibri" panose="020F0502020204030204" pitchFamily="34" charset="0"/>
              </a:rPr>
              <a:t>Par temps froid </a:t>
            </a:r>
          </a:p>
          <a:p>
            <a:pPr fontAlgn="base"/>
            <a:endParaRPr lang="fr-FR" sz="1600" dirty="0">
              <a:solidFill>
                <a:srgbClr val="000000"/>
              </a:solidFill>
              <a:latin typeface="Calibri" panose="020F0502020204030204" pitchFamily="34" charset="0"/>
            </a:endParaRP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Limite l’allongement des temps de prise. Améliore les temps de décoffrage vis-à-vis d’un béton traditionnel soumis à de faibles températures</a:t>
            </a: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Optimisation de la main d’œuvre pour une durée sur site réduite</a:t>
            </a:r>
          </a:p>
        </p:txBody>
      </p:sp>
      <p:pic>
        <p:nvPicPr>
          <p:cNvPr id="6" name="Image 5" descr="Une image contenant extérieur, bâtiment, échafaudage, eau&#10;&#10;Description générée automatiquement">
            <a:extLst>
              <a:ext uri="{FF2B5EF4-FFF2-40B4-BE49-F238E27FC236}">
                <a16:creationId xmlns:a16="http://schemas.microsoft.com/office/drawing/2014/main" id="{18025DE1-8036-4B77-9A1F-57B2563A0E61}"/>
              </a:ext>
            </a:extLst>
          </p:cNvPr>
          <p:cNvPicPr>
            <a:picLocks noChangeAspect="1"/>
          </p:cNvPicPr>
          <p:nvPr/>
        </p:nvPicPr>
        <p:blipFill>
          <a:blip r:embed="rId5"/>
          <a:stretch>
            <a:fillRect/>
          </a:stretch>
        </p:blipFill>
        <p:spPr>
          <a:xfrm>
            <a:off x="2932004" y="5299293"/>
            <a:ext cx="5277174" cy="1870924"/>
          </a:xfrm>
          <a:prstGeom prst="rect">
            <a:avLst/>
          </a:prstGeom>
        </p:spPr>
      </p:pic>
      <p:sp>
        <p:nvSpPr>
          <p:cNvPr id="15" name="Espace réservé du pied de page 7">
            <a:extLst>
              <a:ext uri="{FF2B5EF4-FFF2-40B4-BE49-F238E27FC236}">
                <a16:creationId xmlns:a16="http://schemas.microsoft.com/office/drawing/2014/main" id="{FCCAE52D-EFE5-4394-AF13-A9058B750D33}"/>
              </a:ext>
            </a:extLst>
          </p:cNvPr>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spTree>
    <p:extLst>
      <p:ext uri="{BB962C8B-B14F-4D97-AF65-F5344CB8AC3E}">
        <p14:creationId xmlns:p14="http://schemas.microsoft.com/office/powerpoint/2010/main" val="1157454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Titre 1"/>
          <p:cNvSpPr txBox="1">
            <a:spLocks/>
          </p:cNvSpPr>
          <p:nvPr/>
        </p:nvSpPr>
        <p:spPr>
          <a:xfrm>
            <a:off x="0" y="745980"/>
            <a:ext cx="10691814" cy="798065"/>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marL="0" marR="0" lvl="0" indent="0" algn="ctr" defTabSz="1007943" rtl="0" eaLnBrk="1" fontAlgn="auto" latinLnBrk="0" hangingPunct="1">
              <a:lnSpc>
                <a:spcPct val="90000"/>
              </a:lnSpc>
              <a:spcBef>
                <a:spcPct val="0"/>
              </a:spcBef>
              <a:spcAft>
                <a:spcPts val="0"/>
              </a:spcAft>
              <a:buClrTx/>
              <a:buSzTx/>
              <a:buFontTx/>
              <a:buNone/>
              <a:tabLst/>
              <a:defRPr/>
            </a:pPr>
            <a:r>
              <a:rPr kumimoji="0" lang="fr-FR" sz="2800" b="0" i="0" u="none" strike="noStrike" kern="1200" cap="none" spc="300" normalizeH="0" baseline="0" noProof="0" dirty="0">
                <a:ln>
                  <a:noFill/>
                </a:ln>
                <a:solidFill>
                  <a:srgbClr val="273777"/>
                </a:solidFill>
                <a:effectLst/>
                <a:uLnTx/>
                <a:uFillTx/>
                <a:latin typeface="Arial" pitchFamily="34" charset="0"/>
                <a:ea typeface="+mj-ea"/>
                <a:cs typeface="Arial" pitchFamily="34" charset="0"/>
              </a:rPr>
              <a:t>CXB Retardé</a:t>
            </a:r>
          </a:p>
        </p:txBody>
      </p:sp>
      <p:cxnSp>
        <p:nvCxnSpPr>
          <p:cNvPr id="3" name="Connecteur droit 2"/>
          <p:cNvCxnSpPr/>
          <p:nvPr/>
        </p:nvCxnSpPr>
        <p:spPr>
          <a:xfrm>
            <a:off x="4443864" y="1544045"/>
            <a:ext cx="180408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Titre 1"/>
          <p:cNvSpPr txBox="1">
            <a:spLocks/>
          </p:cNvSpPr>
          <p:nvPr/>
        </p:nvSpPr>
        <p:spPr>
          <a:xfrm>
            <a:off x="442210" y="565520"/>
            <a:ext cx="2630774" cy="277318"/>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lvl="0"/>
            <a:r>
              <a:rPr lang="fr-FR" sz="900" spc="300">
                <a:solidFill>
                  <a:srgbClr val="273777"/>
                </a:solidFill>
                <a:latin typeface="Arial" pitchFamily="34" charset="0"/>
                <a:cs typeface="Arial" pitchFamily="34" charset="0"/>
              </a:rPr>
              <a:t>Faire du temps votre allié</a:t>
            </a:r>
            <a:endParaRPr lang="fr-FR" sz="900" spc="300" dirty="0">
              <a:solidFill>
                <a:srgbClr val="273777"/>
              </a:solidFill>
              <a:latin typeface="Arial" pitchFamily="34" charset="0"/>
              <a:cs typeface="Arial" pitchFamily="34" charset="0"/>
            </a:endParaRPr>
          </a:p>
        </p:txBody>
      </p:sp>
      <p:pic>
        <p:nvPicPr>
          <p:cNvPr id="14" name="Espace réservé du contenu 11" descr="securite-icone-blanc.png"/>
          <p:cNvPicPr>
            <a:picLocks noChangeAspect="1"/>
          </p:cNvPicPr>
          <p:nvPr/>
        </p:nvPicPr>
        <p:blipFill>
          <a:blip r:embed="rId4" cstate="print"/>
          <a:stretch>
            <a:fillRect/>
          </a:stretch>
        </p:blipFill>
        <p:spPr>
          <a:xfrm>
            <a:off x="52466" y="524203"/>
            <a:ext cx="448880" cy="318635"/>
          </a:xfrm>
          <a:prstGeom prst="rect">
            <a:avLst/>
          </a:prstGeom>
        </p:spPr>
      </p:pic>
      <p:sp>
        <p:nvSpPr>
          <p:cNvPr id="2" name="Rectangle 1">
            <a:extLst>
              <a:ext uri="{FF2B5EF4-FFF2-40B4-BE49-F238E27FC236}">
                <a16:creationId xmlns:a16="http://schemas.microsoft.com/office/drawing/2014/main" id="{FD800B66-EE86-43C6-9E86-28644813B336}"/>
              </a:ext>
            </a:extLst>
          </p:cNvPr>
          <p:cNvSpPr/>
          <p:nvPr/>
        </p:nvSpPr>
        <p:spPr>
          <a:xfrm>
            <a:off x="812799" y="1744654"/>
            <a:ext cx="8977745" cy="923330"/>
          </a:xfrm>
          <a:prstGeom prst="rect">
            <a:avLst/>
          </a:prstGeom>
        </p:spPr>
        <p:txBody>
          <a:bodyPr wrap="square">
            <a:spAutoFit/>
          </a:bodyPr>
          <a:lstStyle/>
          <a:p>
            <a:pPr algn="just"/>
            <a:r>
              <a:rPr lang="fr-FR" dirty="0">
                <a:solidFill>
                  <a:srgbClr val="000000"/>
                </a:solidFill>
                <a:latin typeface="Calibri" panose="020F0502020204030204" pitchFamily="34" charset="0"/>
              </a:rPr>
              <a:t>CXB® Retardé est un béton, à propriétés spécifiées (BPS), conforme à la norme NF EN 206/CN. De consistance standard S3, sa prise est ralentie pour un allongement du maintien rhéologique à l’état frais. </a:t>
            </a:r>
            <a:endParaRPr lang="fr-FR" dirty="0"/>
          </a:p>
        </p:txBody>
      </p:sp>
      <p:sp>
        <p:nvSpPr>
          <p:cNvPr id="4" name="Rectangle 3">
            <a:extLst>
              <a:ext uri="{FF2B5EF4-FFF2-40B4-BE49-F238E27FC236}">
                <a16:creationId xmlns:a16="http://schemas.microsoft.com/office/drawing/2014/main" id="{C4C410A4-48D4-489F-A276-A78388423505}"/>
              </a:ext>
            </a:extLst>
          </p:cNvPr>
          <p:cNvSpPr/>
          <p:nvPr/>
        </p:nvSpPr>
        <p:spPr>
          <a:xfrm>
            <a:off x="812800" y="3033370"/>
            <a:ext cx="7403523" cy="2862322"/>
          </a:xfrm>
          <a:prstGeom prst="rect">
            <a:avLst/>
          </a:prstGeom>
        </p:spPr>
        <p:txBody>
          <a:bodyPr wrap="square">
            <a:spAutoFit/>
          </a:bodyPr>
          <a:lstStyle/>
          <a:p>
            <a:pPr fontAlgn="base"/>
            <a:r>
              <a:rPr lang="fr-FR" b="1" dirty="0">
                <a:solidFill>
                  <a:srgbClr val="000000"/>
                </a:solidFill>
                <a:latin typeface="Calibri" panose="020F0502020204030204" pitchFamily="34" charset="0"/>
              </a:rPr>
              <a:t>Avantages</a:t>
            </a:r>
            <a:r>
              <a:rPr lang="fr-FR" dirty="0">
                <a:solidFill>
                  <a:srgbClr val="000000"/>
                </a:solidFill>
                <a:latin typeface="Calibri" panose="020F0502020204030204" pitchFamily="34" charset="0"/>
              </a:rPr>
              <a:t> </a:t>
            </a:r>
          </a:p>
          <a:p>
            <a:pPr fontAlgn="base"/>
            <a:endParaRPr lang="fr-FR" dirty="0">
              <a:solidFill>
                <a:srgbClr val="000000"/>
              </a:solidFill>
              <a:latin typeface="Segoe UI" panose="020B0502040204020203" pitchFamily="34" charset="0"/>
            </a:endParaRPr>
          </a:p>
          <a:p>
            <a:pPr marL="285750" indent="-285750" fontAlgn="base">
              <a:buFont typeface="Arial" panose="020B0604020202020204" pitchFamily="34" charset="0"/>
              <a:buChar char="•"/>
            </a:pPr>
            <a:r>
              <a:rPr lang="fr-FR" dirty="0">
                <a:solidFill>
                  <a:srgbClr val="000000"/>
                </a:solidFill>
                <a:latin typeface="Calibri" panose="020F0502020204030204" pitchFamily="34" charset="0"/>
              </a:rPr>
              <a:t>Prise ralentie </a:t>
            </a:r>
          </a:p>
          <a:p>
            <a:pPr marL="285750" indent="-285750" fontAlgn="base">
              <a:buFont typeface="Arial" panose="020B0604020202020204" pitchFamily="34" charset="0"/>
              <a:buChar char="•"/>
            </a:pPr>
            <a:endParaRPr lang="fr-FR" dirty="0">
              <a:solidFill>
                <a:srgbClr val="000000"/>
              </a:solidFill>
              <a:latin typeface="Calibri" panose="020F0502020204030204" pitchFamily="34" charset="0"/>
            </a:endParaRPr>
          </a:p>
          <a:p>
            <a:pPr marL="285750" indent="-285750" fontAlgn="base">
              <a:buFont typeface="Arial" panose="020B0604020202020204" pitchFamily="34" charset="0"/>
              <a:buChar char="•"/>
            </a:pPr>
            <a:r>
              <a:rPr lang="fr-FR" dirty="0">
                <a:solidFill>
                  <a:srgbClr val="000000"/>
                </a:solidFill>
                <a:latin typeface="Calibri" panose="020F0502020204030204" pitchFamily="34" charset="0"/>
              </a:rPr>
              <a:t>Diminution de la sensibilité aux températures chaudes (&gt; 25°C)</a:t>
            </a:r>
          </a:p>
          <a:p>
            <a:pPr marL="285750" indent="-285750" fontAlgn="base">
              <a:buFont typeface="Arial" panose="020B0604020202020204" pitchFamily="34" charset="0"/>
              <a:buChar char="•"/>
            </a:pPr>
            <a:endParaRPr lang="fr-FR" dirty="0">
              <a:solidFill>
                <a:srgbClr val="000000"/>
              </a:solidFill>
              <a:latin typeface="Calibri" panose="020F0502020204030204" pitchFamily="34" charset="0"/>
            </a:endParaRPr>
          </a:p>
          <a:p>
            <a:pPr marL="285750" indent="-285750" fontAlgn="base">
              <a:buFont typeface="Arial" panose="020B0604020202020204" pitchFamily="34" charset="0"/>
              <a:buChar char="•"/>
            </a:pPr>
            <a:r>
              <a:rPr lang="fr-FR" dirty="0">
                <a:solidFill>
                  <a:srgbClr val="000000"/>
                </a:solidFill>
                <a:latin typeface="Calibri" panose="020F0502020204030204" pitchFamily="34" charset="0"/>
              </a:rPr>
              <a:t>Amélioration du maintien rhéologique du béton à l’état frais</a:t>
            </a:r>
          </a:p>
          <a:p>
            <a:pPr marL="285750" indent="-285750" fontAlgn="base">
              <a:buFont typeface="Arial" panose="020B0604020202020204" pitchFamily="34" charset="0"/>
              <a:buChar char="•"/>
            </a:pPr>
            <a:endParaRPr lang="fr-FR" dirty="0">
              <a:solidFill>
                <a:srgbClr val="000000"/>
              </a:solidFill>
              <a:latin typeface="Calibri" panose="020F0502020204030204" pitchFamily="34" charset="0"/>
            </a:endParaRPr>
          </a:p>
          <a:p>
            <a:pPr marL="285750" indent="-285750" fontAlgn="base">
              <a:buFont typeface="Arial" panose="020B0604020202020204" pitchFamily="34" charset="0"/>
              <a:buChar char="•"/>
            </a:pPr>
            <a:r>
              <a:rPr lang="fr-FR" dirty="0">
                <a:solidFill>
                  <a:srgbClr val="000000"/>
                </a:solidFill>
                <a:latin typeface="Calibri" panose="020F0502020204030204" pitchFamily="34" charset="0"/>
              </a:rPr>
              <a:t>Mise en œuvre plus facile et nécessitant moins d’interventions qu’un béton traditionnel sous fortes chaleurs : </a:t>
            </a:r>
            <a:r>
              <a:rPr lang="fr-FR" dirty="0">
                <a:latin typeface="Calibri" panose="020F0502020204030204" pitchFamily="34" charset="0"/>
              </a:rPr>
              <a:t>moins de personnel </a:t>
            </a:r>
          </a:p>
        </p:txBody>
      </p:sp>
      <p:sp>
        <p:nvSpPr>
          <p:cNvPr id="9" name="Espace réservé du pied de page 7">
            <a:extLst>
              <a:ext uri="{FF2B5EF4-FFF2-40B4-BE49-F238E27FC236}">
                <a16:creationId xmlns:a16="http://schemas.microsoft.com/office/drawing/2014/main" id="{9A77F759-8775-4B66-ACFB-FA97A26D9BC7}"/>
              </a:ext>
            </a:extLst>
          </p:cNvPr>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spTree>
    <p:extLst>
      <p:ext uri="{BB962C8B-B14F-4D97-AF65-F5344CB8AC3E}">
        <p14:creationId xmlns:p14="http://schemas.microsoft.com/office/powerpoint/2010/main" val="12678765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Titre 1"/>
          <p:cNvSpPr txBox="1">
            <a:spLocks/>
          </p:cNvSpPr>
          <p:nvPr/>
        </p:nvSpPr>
        <p:spPr>
          <a:xfrm>
            <a:off x="0" y="3965210"/>
            <a:ext cx="10691813" cy="669074"/>
          </a:xfrm>
          <a:prstGeom prst="rect">
            <a:avLst/>
          </a:prstGeom>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3600" spc="300" dirty="0">
                <a:solidFill>
                  <a:schemeClr val="bg1"/>
                </a:solidFill>
                <a:latin typeface="Arial" pitchFamily="34" charset="0"/>
                <a:cs typeface="Arial" pitchFamily="34" charset="0"/>
              </a:rPr>
              <a:t>Moins de manipulation, plus de sécurité</a:t>
            </a:r>
          </a:p>
        </p:txBody>
      </p:sp>
      <p:pic>
        <p:nvPicPr>
          <p:cNvPr id="9" name="Espace réservé du contenu 11" descr="securite-icone-blanc.png"/>
          <p:cNvPicPr>
            <a:picLocks noChangeAspect="1"/>
          </p:cNvPicPr>
          <p:nvPr/>
        </p:nvPicPr>
        <p:blipFill>
          <a:blip r:embed="rId4" cstate="print"/>
          <a:stretch>
            <a:fillRect/>
          </a:stretch>
        </p:blipFill>
        <p:spPr>
          <a:xfrm>
            <a:off x="4737671" y="3065691"/>
            <a:ext cx="1166151" cy="824062"/>
          </a:xfrm>
          <a:prstGeom prst="rect">
            <a:avLst/>
          </a:prstGeom>
        </p:spPr>
      </p:pic>
      <p:sp>
        <p:nvSpPr>
          <p:cNvPr id="6" name="Espace réservé du pied de page 7">
            <a:extLst>
              <a:ext uri="{FF2B5EF4-FFF2-40B4-BE49-F238E27FC236}">
                <a16:creationId xmlns:a16="http://schemas.microsoft.com/office/drawing/2014/main" id="{CF861936-7F87-48C3-8FB5-E73237742D87}"/>
              </a:ext>
            </a:extLst>
          </p:cNvPr>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spTree>
    <p:extLst>
      <p:ext uri="{BB962C8B-B14F-4D97-AF65-F5344CB8AC3E}">
        <p14:creationId xmlns:p14="http://schemas.microsoft.com/office/powerpoint/2010/main" val="592536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Titre 1"/>
          <p:cNvSpPr txBox="1">
            <a:spLocks/>
          </p:cNvSpPr>
          <p:nvPr/>
        </p:nvSpPr>
        <p:spPr>
          <a:xfrm>
            <a:off x="0" y="745980"/>
            <a:ext cx="10691814" cy="798065"/>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2800" spc="300" dirty="0" err="1">
                <a:solidFill>
                  <a:srgbClr val="273777"/>
                </a:solidFill>
                <a:latin typeface="Arial" pitchFamily="34" charset="0"/>
                <a:cs typeface="Arial" pitchFamily="34" charset="0"/>
              </a:rPr>
              <a:t>Hydratium</a:t>
            </a:r>
            <a:endParaRPr lang="fr-FR" sz="2800" spc="300" dirty="0">
              <a:solidFill>
                <a:srgbClr val="273777"/>
              </a:solidFill>
              <a:latin typeface="Arial" pitchFamily="34" charset="0"/>
              <a:cs typeface="Arial" pitchFamily="34" charset="0"/>
            </a:endParaRPr>
          </a:p>
        </p:txBody>
      </p:sp>
      <p:cxnSp>
        <p:nvCxnSpPr>
          <p:cNvPr id="3" name="Connecteur droit 2"/>
          <p:cNvCxnSpPr/>
          <p:nvPr/>
        </p:nvCxnSpPr>
        <p:spPr>
          <a:xfrm>
            <a:off x="4443864" y="1544045"/>
            <a:ext cx="180408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1" name="Titre 1"/>
          <p:cNvSpPr txBox="1">
            <a:spLocks/>
          </p:cNvSpPr>
          <p:nvPr/>
        </p:nvSpPr>
        <p:spPr>
          <a:xfrm>
            <a:off x="442209" y="565520"/>
            <a:ext cx="3640263" cy="277318"/>
          </a:xfrm>
          <a:prstGeom prst="rect">
            <a:avLst/>
          </a:prstGeom>
          <a:noFill/>
        </p:spPr>
        <p:txBody>
          <a:bodyPr vert="horz" lIns="91440" tIns="45720" rIns="91440" bIns="45720" rtlCol="0" anchor="ctr">
            <a:normAutofit fontScale="92500"/>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r>
              <a:rPr lang="fr-FR" sz="900" spc="300" dirty="0">
                <a:solidFill>
                  <a:srgbClr val="273777"/>
                </a:solidFill>
                <a:latin typeface="Arial" pitchFamily="34" charset="0"/>
                <a:cs typeface="Arial" pitchFamily="34" charset="0"/>
              </a:rPr>
              <a:t>Moins de manipulation, plus de sécurité</a:t>
            </a:r>
          </a:p>
        </p:txBody>
      </p:sp>
      <p:pic>
        <p:nvPicPr>
          <p:cNvPr id="12" name="Espace réservé du contenu 11" descr="securite-icone-blanc.png"/>
          <p:cNvPicPr>
            <a:picLocks noChangeAspect="1"/>
          </p:cNvPicPr>
          <p:nvPr/>
        </p:nvPicPr>
        <p:blipFill>
          <a:blip r:embed="rId4" cstate="print"/>
          <a:stretch>
            <a:fillRect/>
          </a:stretch>
        </p:blipFill>
        <p:spPr>
          <a:xfrm>
            <a:off x="91481" y="542391"/>
            <a:ext cx="395699" cy="279621"/>
          </a:xfrm>
          <a:prstGeom prst="rect">
            <a:avLst/>
          </a:prstGeom>
        </p:spPr>
      </p:pic>
      <p:sp>
        <p:nvSpPr>
          <p:cNvPr id="2" name="Rectangle 1">
            <a:extLst>
              <a:ext uri="{FF2B5EF4-FFF2-40B4-BE49-F238E27FC236}">
                <a16:creationId xmlns:a16="http://schemas.microsoft.com/office/drawing/2014/main" id="{B12FBB64-4F2F-43AD-96CD-28DF1F385F44}"/>
              </a:ext>
            </a:extLst>
          </p:cNvPr>
          <p:cNvSpPr/>
          <p:nvPr/>
        </p:nvSpPr>
        <p:spPr>
          <a:xfrm>
            <a:off x="675750" y="1701888"/>
            <a:ext cx="9340311" cy="1754326"/>
          </a:xfrm>
          <a:prstGeom prst="rect">
            <a:avLst/>
          </a:prstGeom>
        </p:spPr>
        <p:txBody>
          <a:bodyPr wrap="square">
            <a:spAutoFit/>
          </a:bodyPr>
          <a:lstStyle/>
          <a:p>
            <a:pPr algn="just"/>
            <a:r>
              <a:rPr lang="fr-FR" dirty="0" err="1">
                <a:solidFill>
                  <a:srgbClr val="000000"/>
                </a:solidFill>
                <a:latin typeface="Calibri" panose="020F0502020204030204" pitchFamily="34" charset="0"/>
              </a:rPr>
              <a:t>Hydratium</a:t>
            </a:r>
            <a:r>
              <a:rPr lang="fr-FR" dirty="0">
                <a:solidFill>
                  <a:srgbClr val="000000"/>
                </a:solidFill>
                <a:latin typeface="Calibri" panose="020F0502020204030204" pitchFamily="34" charset="0"/>
              </a:rPr>
              <a:t>® est un béton prêt à l’emploi (pour application horizontale) qui permet de réduire le taux d’évaporation de l’eau à la surface du béton et le protéger de la dessiccation au jeune âge. Cette nouvelle technologie est obtenue par une formulation spécifique basée sur l’utilisation d’un nouvel adjuvant, fabriqué par CEMEX </a:t>
            </a:r>
            <a:r>
              <a:rPr lang="fr-FR" dirty="0" err="1">
                <a:solidFill>
                  <a:srgbClr val="000000"/>
                </a:solidFill>
                <a:latin typeface="Calibri" panose="020F0502020204030204" pitchFamily="34" charset="0"/>
              </a:rPr>
              <a:t>Admixtures</a:t>
            </a:r>
            <a:r>
              <a:rPr lang="fr-FR" dirty="0">
                <a:solidFill>
                  <a:srgbClr val="000000"/>
                </a:solidFill>
                <a:latin typeface="Calibri" panose="020F0502020204030204" pitchFamily="34" charset="0"/>
              </a:rPr>
              <a:t>. Disponibles en version fluide (S4) ou autoplaçante (S5), les bétons </a:t>
            </a:r>
            <a:r>
              <a:rPr lang="fr-FR" dirty="0" err="1">
                <a:solidFill>
                  <a:srgbClr val="000000"/>
                </a:solidFill>
                <a:latin typeface="Calibri" panose="020F0502020204030204" pitchFamily="34" charset="0"/>
              </a:rPr>
              <a:t>Hydratium</a:t>
            </a:r>
            <a:r>
              <a:rPr lang="fr-FR" dirty="0">
                <a:solidFill>
                  <a:srgbClr val="000000"/>
                </a:solidFill>
                <a:latin typeface="Calibri" panose="020F0502020204030204" pitchFamily="34" charset="0"/>
              </a:rPr>
              <a:t>® s’appliquent aux dalles et planchers de maison individuelle. </a:t>
            </a:r>
            <a:endParaRPr lang="fr-FR" dirty="0"/>
          </a:p>
        </p:txBody>
      </p:sp>
      <p:sp>
        <p:nvSpPr>
          <p:cNvPr id="4" name="Rectangle 3">
            <a:extLst>
              <a:ext uri="{FF2B5EF4-FFF2-40B4-BE49-F238E27FC236}">
                <a16:creationId xmlns:a16="http://schemas.microsoft.com/office/drawing/2014/main" id="{F3152D34-25A8-447C-9543-18033D2E9615}"/>
              </a:ext>
            </a:extLst>
          </p:cNvPr>
          <p:cNvSpPr/>
          <p:nvPr/>
        </p:nvSpPr>
        <p:spPr>
          <a:xfrm>
            <a:off x="675750" y="3468088"/>
            <a:ext cx="7886359" cy="3293209"/>
          </a:xfrm>
          <a:prstGeom prst="rect">
            <a:avLst/>
          </a:prstGeom>
        </p:spPr>
        <p:txBody>
          <a:bodyPr wrap="square">
            <a:spAutoFit/>
          </a:bodyPr>
          <a:lstStyle/>
          <a:p>
            <a:pPr fontAlgn="base"/>
            <a:r>
              <a:rPr lang="fr-FR" sz="1600" b="1" dirty="0">
                <a:solidFill>
                  <a:srgbClr val="000000"/>
                </a:solidFill>
                <a:latin typeface="Calibri" panose="020F0502020204030204" pitchFamily="34" charset="0"/>
              </a:rPr>
              <a:t>Avantages</a:t>
            </a:r>
            <a:r>
              <a:rPr lang="fr-FR" sz="1600" dirty="0">
                <a:solidFill>
                  <a:srgbClr val="000000"/>
                </a:solidFill>
                <a:latin typeface="Calibri" panose="020F0502020204030204" pitchFamily="34" charset="0"/>
              </a:rPr>
              <a:t> </a:t>
            </a:r>
            <a:endParaRPr lang="fr-FR" sz="1600" dirty="0">
              <a:solidFill>
                <a:srgbClr val="000000"/>
              </a:solidFill>
              <a:latin typeface="Segoe UI" panose="020B0502040204020203" pitchFamily="34" charset="0"/>
            </a:endParaRPr>
          </a:p>
          <a:p>
            <a:pPr marL="285750" indent="-285750" fontAlgn="base">
              <a:buFont typeface="Arial" panose="020B0604020202020204" pitchFamily="34" charset="0"/>
              <a:buChar char="•"/>
            </a:pPr>
            <a:r>
              <a:rPr lang="fr-FR" sz="1600" dirty="0">
                <a:latin typeface="Calibri" panose="020F0502020204030204" pitchFamily="34" charset="0"/>
              </a:rPr>
              <a:t>Mise en œuvre simplifiée grâce à sa fluidité, moins de main d’</a:t>
            </a:r>
            <a:r>
              <a:rPr lang="fr-FR" sz="1600" dirty="0" err="1">
                <a:latin typeface="Calibri" panose="020F0502020204030204" pitchFamily="34" charset="0"/>
              </a:rPr>
              <a:t>oeuvre</a:t>
            </a:r>
            <a:endParaRPr lang="fr-FR" sz="1600" dirty="0">
              <a:latin typeface="Calibri" panose="020F0502020204030204" pitchFamily="34" charset="0"/>
            </a:endParaRPr>
          </a:p>
          <a:p>
            <a:pPr marL="285750" indent="-285750" fontAlgn="base">
              <a:buFont typeface="Arial" panose="020B0604020202020204" pitchFamily="34" charset="0"/>
              <a:buChar char="•"/>
            </a:pPr>
            <a:endParaRPr lang="fr-FR" sz="1600" dirty="0">
              <a:solidFill>
                <a:srgbClr val="000000"/>
              </a:solidFill>
              <a:latin typeface="Calibri" panose="020F0502020204030204" pitchFamily="34" charset="0"/>
            </a:endParaRP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Pas de cure de béton = Moins de tâches donc moins de possibilité d’exposition</a:t>
            </a:r>
          </a:p>
          <a:p>
            <a:pPr marL="285750" indent="-285750" fontAlgn="base">
              <a:buFont typeface="Arial" panose="020B0604020202020204" pitchFamily="34" charset="0"/>
              <a:buChar char="•"/>
            </a:pPr>
            <a:endParaRPr lang="fr-FR" sz="1600" dirty="0">
              <a:solidFill>
                <a:srgbClr val="000000"/>
              </a:solidFill>
              <a:latin typeface="Calibri" panose="020F0502020204030204" pitchFamily="34" charset="0"/>
            </a:endParaRP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Augmente la productivité sur le chantier</a:t>
            </a:r>
          </a:p>
          <a:p>
            <a:pPr marL="285750" indent="-285750" fontAlgn="base">
              <a:buFont typeface="Arial" panose="020B0604020202020204" pitchFamily="34" charset="0"/>
              <a:buChar char="•"/>
            </a:pPr>
            <a:endParaRPr lang="fr-FR" sz="1600" dirty="0">
              <a:solidFill>
                <a:srgbClr val="000000"/>
              </a:solidFill>
              <a:latin typeface="Calibri" panose="020F0502020204030204" pitchFamily="34" charset="0"/>
            </a:endParaRP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Elimine la manipulation du produit de cure par les équipes de mise en œuvre.</a:t>
            </a:r>
          </a:p>
          <a:p>
            <a:pPr fontAlgn="base"/>
            <a:r>
              <a:rPr lang="fr-FR" sz="1600" dirty="0">
                <a:solidFill>
                  <a:srgbClr val="000000"/>
                </a:solidFill>
                <a:latin typeface="Calibri" panose="020F0502020204030204" pitchFamily="34" charset="0"/>
              </a:rPr>
              <a:t> </a:t>
            </a: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Moins d’emballages sur chantier = organisation plus efficace de l’espace dans les zones étroites pour préserver les distances de sécurité</a:t>
            </a:r>
          </a:p>
          <a:p>
            <a:pPr marL="285750" indent="-285750" fontAlgn="base">
              <a:buFont typeface="Arial" panose="020B0604020202020204" pitchFamily="34" charset="0"/>
              <a:buChar char="•"/>
            </a:pPr>
            <a:endParaRPr lang="fr-FR" sz="1600" dirty="0">
              <a:solidFill>
                <a:srgbClr val="000000"/>
              </a:solidFill>
              <a:latin typeface="Calibri" panose="020F0502020204030204" pitchFamily="34" charset="0"/>
            </a:endParaRPr>
          </a:p>
          <a:p>
            <a:pPr marL="285750" indent="-285750" fontAlgn="base">
              <a:buFont typeface="Arial" panose="020B0604020202020204" pitchFamily="34" charset="0"/>
              <a:buChar char="•"/>
            </a:pPr>
            <a:r>
              <a:rPr lang="fr-FR" sz="1600" dirty="0" err="1">
                <a:solidFill>
                  <a:srgbClr val="000000"/>
                </a:solidFill>
                <a:latin typeface="Calibri" panose="020F0502020204030204" pitchFamily="34" charset="0"/>
              </a:rPr>
              <a:t>Hydratium</a:t>
            </a:r>
            <a:r>
              <a:rPr lang="fr-FR" sz="1600" dirty="0">
                <a:solidFill>
                  <a:srgbClr val="000000"/>
                </a:solidFill>
                <a:latin typeface="Calibri" panose="020F0502020204030204" pitchFamily="34" charset="0"/>
              </a:rPr>
              <a:t>® est également disponible en version fibrée (fibres métalliques). </a:t>
            </a:r>
          </a:p>
        </p:txBody>
      </p:sp>
      <p:pic>
        <p:nvPicPr>
          <p:cNvPr id="5" name="Image 4">
            <a:extLst>
              <a:ext uri="{FF2B5EF4-FFF2-40B4-BE49-F238E27FC236}">
                <a16:creationId xmlns:a16="http://schemas.microsoft.com/office/drawing/2014/main" id="{BDFD5670-7166-47B6-9A2C-9048B2697FE4}"/>
              </a:ext>
            </a:extLst>
          </p:cNvPr>
          <p:cNvPicPr>
            <a:picLocks noChangeAspect="1"/>
          </p:cNvPicPr>
          <p:nvPr/>
        </p:nvPicPr>
        <p:blipFill>
          <a:blip r:embed="rId5"/>
          <a:stretch>
            <a:fillRect/>
          </a:stretch>
        </p:blipFill>
        <p:spPr>
          <a:xfrm>
            <a:off x="7389091" y="6607409"/>
            <a:ext cx="2880930" cy="818351"/>
          </a:xfrm>
          <a:prstGeom prst="rect">
            <a:avLst/>
          </a:prstGeom>
        </p:spPr>
      </p:pic>
      <p:sp>
        <p:nvSpPr>
          <p:cNvPr id="13" name="Espace réservé du pied de page 7">
            <a:extLst>
              <a:ext uri="{FF2B5EF4-FFF2-40B4-BE49-F238E27FC236}">
                <a16:creationId xmlns:a16="http://schemas.microsoft.com/office/drawing/2014/main" id="{C61E38A3-186D-48E8-B1EA-C3B93B894B84}"/>
              </a:ext>
            </a:extLst>
          </p:cNvPr>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spTree>
    <p:extLst>
      <p:ext uri="{BB962C8B-B14F-4D97-AF65-F5344CB8AC3E}">
        <p14:creationId xmlns:p14="http://schemas.microsoft.com/office/powerpoint/2010/main" val="661551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tre 1"/>
          <p:cNvSpPr txBox="1">
            <a:spLocks/>
          </p:cNvSpPr>
          <p:nvPr/>
        </p:nvSpPr>
        <p:spPr>
          <a:xfrm>
            <a:off x="0" y="4088780"/>
            <a:ext cx="10691813" cy="669074"/>
          </a:xfrm>
          <a:prstGeom prst="rect">
            <a:avLst/>
          </a:prstGeom>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3600" spc="300" dirty="0">
                <a:solidFill>
                  <a:schemeClr val="bg1"/>
                </a:solidFill>
                <a:latin typeface="Arial" pitchFamily="34" charset="0"/>
                <a:cs typeface="Arial" pitchFamily="34" charset="0"/>
              </a:rPr>
              <a:t>Excellence</a:t>
            </a:r>
          </a:p>
        </p:txBody>
      </p:sp>
      <p:sp>
        <p:nvSpPr>
          <p:cNvPr id="10" name="Titre 1"/>
          <p:cNvSpPr txBox="1">
            <a:spLocks/>
          </p:cNvSpPr>
          <p:nvPr/>
        </p:nvSpPr>
        <p:spPr>
          <a:xfrm>
            <a:off x="0" y="745980"/>
            <a:ext cx="10691814" cy="798065"/>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2800" spc="300" dirty="0">
                <a:solidFill>
                  <a:srgbClr val="273777"/>
                </a:solidFill>
                <a:latin typeface="Arial" pitchFamily="34" charset="0"/>
                <a:cs typeface="Arial" pitchFamily="34" charset="0"/>
              </a:rPr>
              <a:t>Les bétons fibrés</a:t>
            </a:r>
          </a:p>
        </p:txBody>
      </p:sp>
      <p:cxnSp>
        <p:nvCxnSpPr>
          <p:cNvPr id="3" name="Connecteur droit 2"/>
          <p:cNvCxnSpPr/>
          <p:nvPr/>
        </p:nvCxnSpPr>
        <p:spPr>
          <a:xfrm>
            <a:off x="4443864" y="1544045"/>
            <a:ext cx="180408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Titre 1"/>
          <p:cNvSpPr txBox="1">
            <a:spLocks/>
          </p:cNvSpPr>
          <p:nvPr/>
        </p:nvSpPr>
        <p:spPr>
          <a:xfrm>
            <a:off x="442209" y="565520"/>
            <a:ext cx="3492481" cy="277318"/>
          </a:xfrm>
          <a:prstGeom prst="rect">
            <a:avLst/>
          </a:prstGeom>
          <a:noFill/>
        </p:spPr>
        <p:txBody>
          <a:bodyPr vert="horz" lIns="91440" tIns="45720" rIns="91440" bIns="45720" rtlCol="0" anchor="ctr">
            <a:normAutofit fontScale="92500"/>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r>
              <a:rPr lang="fr-FR" sz="900" spc="300">
                <a:solidFill>
                  <a:srgbClr val="273777"/>
                </a:solidFill>
                <a:latin typeface="Arial" pitchFamily="34" charset="0"/>
                <a:cs typeface="Arial" pitchFamily="34" charset="0"/>
              </a:rPr>
              <a:t>Moins de manipulation, plus de sécurité</a:t>
            </a:r>
            <a:endParaRPr lang="fr-FR" sz="900" spc="300" dirty="0">
              <a:solidFill>
                <a:srgbClr val="273777"/>
              </a:solidFill>
              <a:latin typeface="Arial" pitchFamily="34" charset="0"/>
              <a:cs typeface="Arial" pitchFamily="34" charset="0"/>
            </a:endParaRPr>
          </a:p>
        </p:txBody>
      </p:sp>
      <p:pic>
        <p:nvPicPr>
          <p:cNvPr id="14" name="Espace réservé du contenu 11" descr="securite-icone-blanc.png"/>
          <p:cNvPicPr>
            <a:picLocks noChangeAspect="1"/>
          </p:cNvPicPr>
          <p:nvPr/>
        </p:nvPicPr>
        <p:blipFill>
          <a:blip r:embed="rId4" cstate="print"/>
          <a:stretch>
            <a:fillRect/>
          </a:stretch>
        </p:blipFill>
        <p:spPr>
          <a:xfrm>
            <a:off x="91481" y="542391"/>
            <a:ext cx="395699" cy="279621"/>
          </a:xfrm>
          <a:prstGeom prst="rect">
            <a:avLst/>
          </a:prstGeom>
        </p:spPr>
      </p:pic>
      <p:sp>
        <p:nvSpPr>
          <p:cNvPr id="2" name="Rectangle 1">
            <a:extLst>
              <a:ext uri="{FF2B5EF4-FFF2-40B4-BE49-F238E27FC236}">
                <a16:creationId xmlns:a16="http://schemas.microsoft.com/office/drawing/2014/main" id="{65CF40E4-E72B-4454-9AAF-242B68A11F85}"/>
              </a:ext>
            </a:extLst>
          </p:cNvPr>
          <p:cNvSpPr/>
          <p:nvPr/>
        </p:nvSpPr>
        <p:spPr>
          <a:xfrm>
            <a:off x="235974" y="1652101"/>
            <a:ext cx="9887081" cy="968278"/>
          </a:xfrm>
          <a:prstGeom prst="rect">
            <a:avLst/>
          </a:prstGeom>
        </p:spPr>
        <p:txBody>
          <a:bodyPr wrap="square">
            <a:spAutoFit/>
          </a:bodyPr>
          <a:lstStyle/>
          <a:p>
            <a:pPr algn="just">
              <a:lnSpc>
                <a:spcPct val="107000"/>
              </a:lnSpc>
              <a:spcAft>
                <a:spcPts val="800"/>
              </a:spcAft>
            </a:pPr>
            <a:r>
              <a:rPr lang="fr-FR" dirty="0">
                <a:latin typeface="Calibri" panose="020F0502020204030204" pitchFamily="34" charset="0"/>
                <a:ea typeface="Calibri" panose="020F0502020204030204" pitchFamily="34" charset="0"/>
                <a:cs typeface="Times New Roman" panose="02020603050405020304" pitchFamily="18" charset="0"/>
              </a:rPr>
              <a:t>Il existe toute une gamme de fibres permettant d’armer un béton prêt à l’emploi. Elles favorisent la productivité, la sécurité et réduisent l’encombrement sur un site. Ces produits peuvent être en macro-fibres synthétiques ou en acier. </a:t>
            </a:r>
            <a:endParaRPr lang="fr-FR"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6AD6B912-5510-416C-9813-2013A519FA41}"/>
              </a:ext>
            </a:extLst>
          </p:cNvPr>
          <p:cNvSpPr/>
          <p:nvPr/>
        </p:nvSpPr>
        <p:spPr>
          <a:xfrm>
            <a:off x="309477" y="2704356"/>
            <a:ext cx="7336013" cy="2862322"/>
          </a:xfrm>
          <a:prstGeom prst="rect">
            <a:avLst/>
          </a:prstGeom>
        </p:spPr>
        <p:txBody>
          <a:bodyPr wrap="square">
            <a:spAutoFit/>
          </a:bodyPr>
          <a:lstStyle/>
          <a:p>
            <a:pPr fontAlgn="base"/>
            <a:r>
              <a:rPr lang="fr-FR" b="1" dirty="0">
                <a:solidFill>
                  <a:srgbClr val="000000"/>
                </a:solidFill>
                <a:latin typeface="Calibri" panose="020F0502020204030204" pitchFamily="34" charset="0"/>
              </a:rPr>
              <a:t>Avantages</a:t>
            </a:r>
            <a:r>
              <a:rPr lang="fr-FR" dirty="0">
                <a:solidFill>
                  <a:srgbClr val="000000"/>
                </a:solidFill>
                <a:latin typeface="Calibri" panose="020F0502020204030204" pitchFamily="34" charset="0"/>
              </a:rPr>
              <a:t> </a:t>
            </a:r>
          </a:p>
          <a:p>
            <a:pPr fontAlgn="base"/>
            <a:r>
              <a:rPr lang="fr-FR" dirty="0">
                <a:solidFill>
                  <a:srgbClr val="000000"/>
                </a:solidFill>
                <a:latin typeface="Calibri" panose="020F0502020204030204" pitchFamily="34" charset="0"/>
              </a:rPr>
              <a:t>Suppression des armatures : </a:t>
            </a:r>
          </a:p>
          <a:p>
            <a:pPr marL="285750" indent="-285750" fontAlgn="base">
              <a:buFont typeface="Arial" panose="020B0604020202020204" pitchFamily="34" charset="0"/>
              <a:buChar char="•"/>
            </a:pPr>
            <a:r>
              <a:rPr lang="fr-FR" dirty="0">
                <a:solidFill>
                  <a:srgbClr val="000000"/>
                </a:solidFill>
                <a:latin typeface="Calibri" panose="020F0502020204030204" pitchFamily="34" charset="0"/>
              </a:rPr>
              <a:t>Plus d’approvisionnement, de manipulation, ni de découpe </a:t>
            </a:r>
          </a:p>
          <a:p>
            <a:pPr marL="285750" indent="-285750" algn="just" fontAlgn="base">
              <a:buFont typeface="Arial" panose="020B0604020202020204" pitchFamily="34" charset="0"/>
              <a:buChar char="•"/>
            </a:pPr>
            <a:r>
              <a:rPr lang="fr-FR" dirty="0">
                <a:solidFill>
                  <a:srgbClr val="000000"/>
                </a:solidFill>
                <a:latin typeface="Calibri" panose="020F0502020204030204" pitchFamily="34" charset="0"/>
              </a:rPr>
              <a:t>Pas de retour chantier, pas d’accrochage du râteau </a:t>
            </a:r>
          </a:p>
          <a:p>
            <a:pPr marL="285750" indent="-285750" fontAlgn="base">
              <a:buFont typeface="Arial" panose="020B0604020202020204" pitchFamily="34" charset="0"/>
              <a:buChar char="•"/>
            </a:pPr>
            <a:r>
              <a:rPr lang="fr-FR" dirty="0">
                <a:solidFill>
                  <a:srgbClr val="000000"/>
                </a:solidFill>
                <a:latin typeface="Calibri" panose="020F0502020204030204" pitchFamily="34" charset="0"/>
              </a:rPr>
              <a:t>Gain de place sur chantier : Maintient de la distanciation sociale sur des chantiers étroits</a:t>
            </a:r>
          </a:p>
          <a:p>
            <a:pPr marL="285750" indent="-285750" fontAlgn="base">
              <a:buFont typeface="Arial" panose="020B0604020202020204" pitchFamily="34" charset="0"/>
              <a:buChar char="•"/>
            </a:pPr>
            <a:r>
              <a:rPr lang="fr-FR" dirty="0">
                <a:solidFill>
                  <a:srgbClr val="000000"/>
                </a:solidFill>
                <a:latin typeface="Calibri" panose="020F0502020204030204" pitchFamily="34" charset="0"/>
              </a:rPr>
              <a:t>Pas d’acier en attente : Moins de risque d’accidents</a:t>
            </a:r>
          </a:p>
          <a:p>
            <a:pPr marL="285750" indent="-285750" fontAlgn="base">
              <a:buFont typeface="Arial" panose="020B0604020202020204" pitchFamily="34" charset="0"/>
              <a:buChar char="•"/>
            </a:pPr>
            <a:r>
              <a:rPr lang="fr-FR" dirty="0">
                <a:latin typeface="Calibri" panose="020F0502020204030204" pitchFamily="34" charset="0"/>
              </a:rPr>
              <a:t>Pas d’attente chez négociant, possible alternative en cas de pénurie d’acier</a:t>
            </a:r>
          </a:p>
          <a:p>
            <a:pPr marL="285750" indent="-285750" fontAlgn="base">
              <a:buFont typeface="Arial" panose="020B0604020202020204" pitchFamily="34" charset="0"/>
              <a:buChar char="•"/>
            </a:pPr>
            <a:endParaRPr lang="fr-FR" dirty="0">
              <a:solidFill>
                <a:srgbClr val="000000"/>
              </a:solidFill>
              <a:latin typeface="Calibri" panose="020F0502020204030204" pitchFamily="34" charset="0"/>
            </a:endParaRPr>
          </a:p>
        </p:txBody>
      </p:sp>
      <p:sp>
        <p:nvSpPr>
          <p:cNvPr id="12" name="Étoile : 10 branches 11">
            <a:extLst>
              <a:ext uri="{FF2B5EF4-FFF2-40B4-BE49-F238E27FC236}">
                <a16:creationId xmlns:a16="http://schemas.microsoft.com/office/drawing/2014/main" id="{CC0E5F55-20DB-4D01-B76F-76E4BF302CBE}"/>
              </a:ext>
            </a:extLst>
          </p:cNvPr>
          <p:cNvSpPr/>
          <p:nvPr/>
        </p:nvSpPr>
        <p:spPr>
          <a:xfrm>
            <a:off x="7645490" y="2847993"/>
            <a:ext cx="2344832" cy="1863688"/>
          </a:xfrm>
          <a:prstGeom prst="star1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Moins de tâches , moins d’employés sur le chantier !</a:t>
            </a:r>
          </a:p>
        </p:txBody>
      </p:sp>
      <p:sp>
        <p:nvSpPr>
          <p:cNvPr id="15" name="Rectangle 14">
            <a:extLst>
              <a:ext uri="{FF2B5EF4-FFF2-40B4-BE49-F238E27FC236}">
                <a16:creationId xmlns:a16="http://schemas.microsoft.com/office/drawing/2014/main" id="{6008A01C-1DAD-4A82-9FF8-5A9304421616}"/>
              </a:ext>
            </a:extLst>
          </p:cNvPr>
          <p:cNvSpPr/>
          <p:nvPr/>
        </p:nvSpPr>
        <p:spPr>
          <a:xfrm>
            <a:off x="5490564" y="5176642"/>
            <a:ext cx="5172414" cy="1200329"/>
          </a:xfrm>
          <a:prstGeom prst="rect">
            <a:avLst/>
          </a:prstGeom>
        </p:spPr>
        <p:txBody>
          <a:bodyPr wrap="square">
            <a:spAutoFit/>
          </a:bodyPr>
          <a:lstStyle/>
          <a:p>
            <a:pPr fontAlgn="base"/>
            <a:r>
              <a:rPr lang="fr-FR" dirty="0">
                <a:solidFill>
                  <a:srgbClr val="000000"/>
                </a:solidFill>
                <a:latin typeface="Calibri" panose="020F0502020204030204" pitchFamily="34" charset="0"/>
              </a:rPr>
              <a:t>Facilité et rapidité de mise en œuvre : </a:t>
            </a:r>
          </a:p>
          <a:p>
            <a:pPr marL="285750" indent="-285750" fontAlgn="base">
              <a:buFont typeface="Arial" panose="020B0604020202020204" pitchFamily="34" charset="0"/>
              <a:buChar char="•"/>
            </a:pPr>
            <a:r>
              <a:rPr lang="fr-FR" dirty="0">
                <a:solidFill>
                  <a:srgbClr val="000000"/>
                </a:solidFill>
                <a:latin typeface="Calibri" panose="020F0502020204030204" pitchFamily="34" charset="0"/>
              </a:rPr>
              <a:t>Moins de commandes à gérer </a:t>
            </a:r>
          </a:p>
          <a:p>
            <a:pPr marL="285750" indent="-285750" fontAlgn="base">
              <a:buFont typeface="Arial" panose="020B0604020202020204" pitchFamily="34" charset="0"/>
              <a:buChar char="•"/>
            </a:pPr>
            <a:r>
              <a:rPr lang="fr-FR" dirty="0">
                <a:solidFill>
                  <a:srgbClr val="000000"/>
                </a:solidFill>
                <a:latin typeface="Calibri" panose="020F0502020204030204" pitchFamily="34" charset="0"/>
              </a:rPr>
              <a:t>Meilleure productivité et flexibilité </a:t>
            </a:r>
          </a:p>
          <a:p>
            <a:pPr marL="285750" indent="-285750" fontAlgn="base">
              <a:buFont typeface="Arial" panose="020B0604020202020204" pitchFamily="34" charset="0"/>
              <a:buChar char="•"/>
            </a:pPr>
            <a:r>
              <a:rPr lang="fr-FR" dirty="0">
                <a:solidFill>
                  <a:srgbClr val="000000"/>
                </a:solidFill>
                <a:latin typeface="Calibri" panose="020F0502020204030204" pitchFamily="34" charset="0"/>
              </a:rPr>
              <a:t>Facilité de mise en œuvre accrue pour Evolution </a:t>
            </a:r>
          </a:p>
        </p:txBody>
      </p:sp>
      <p:pic>
        <p:nvPicPr>
          <p:cNvPr id="17" name="Image 16" descr="Une image contenant herbe, foin, extérieur, clôture&#10;&#10;Description générée automatiquement">
            <a:extLst>
              <a:ext uri="{FF2B5EF4-FFF2-40B4-BE49-F238E27FC236}">
                <a16:creationId xmlns:a16="http://schemas.microsoft.com/office/drawing/2014/main" id="{C3EA74B4-E7A5-4CD6-B571-BFAA893D2353}"/>
              </a:ext>
            </a:extLst>
          </p:cNvPr>
          <p:cNvPicPr>
            <a:picLocks noChangeAspect="1"/>
          </p:cNvPicPr>
          <p:nvPr/>
        </p:nvPicPr>
        <p:blipFill>
          <a:blip r:embed="rId5"/>
          <a:stretch>
            <a:fillRect/>
          </a:stretch>
        </p:blipFill>
        <p:spPr>
          <a:xfrm>
            <a:off x="356997" y="5390526"/>
            <a:ext cx="5000834" cy="1250208"/>
          </a:xfrm>
          <a:prstGeom prst="rect">
            <a:avLst/>
          </a:prstGeom>
        </p:spPr>
      </p:pic>
      <p:sp>
        <p:nvSpPr>
          <p:cNvPr id="6" name="ZoneTexte 5">
            <a:extLst>
              <a:ext uri="{FF2B5EF4-FFF2-40B4-BE49-F238E27FC236}">
                <a16:creationId xmlns:a16="http://schemas.microsoft.com/office/drawing/2014/main" id="{B0661B81-7A8D-48CF-9B08-3E3D61CF8B30}"/>
              </a:ext>
            </a:extLst>
          </p:cNvPr>
          <p:cNvSpPr txBox="1"/>
          <p:nvPr/>
        </p:nvSpPr>
        <p:spPr>
          <a:xfrm>
            <a:off x="5809331" y="6472255"/>
            <a:ext cx="4738254" cy="647007"/>
          </a:xfrm>
          <a:prstGeom prst="rect">
            <a:avLst/>
          </a:prstGeom>
          <a:noFill/>
        </p:spPr>
        <p:txBody>
          <a:bodyPr vert="horz" wrap="square" lIns="91440" tIns="45720" rIns="91440" bIns="45720" rtlCol="0" anchor="ctr">
            <a:normAutofit/>
          </a:bodyPr>
          <a:lstStyle/>
          <a:p>
            <a:pPr algn="ctr"/>
            <a:r>
              <a:rPr lang="fr-FR" i="1" dirty="0">
                <a:cs typeface="Arial" pitchFamily="34" charset="0"/>
              </a:rPr>
              <a:t>Il existe des restrictions dans les zones sismiques</a:t>
            </a:r>
          </a:p>
        </p:txBody>
      </p:sp>
      <p:sp>
        <p:nvSpPr>
          <p:cNvPr id="16" name="Espace réservé du pied de page 7">
            <a:extLst>
              <a:ext uri="{FF2B5EF4-FFF2-40B4-BE49-F238E27FC236}">
                <a16:creationId xmlns:a16="http://schemas.microsoft.com/office/drawing/2014/main" id="{6E912326-A22D-4D2E-BE0C-B8AC417F5944}"/>
              </a:ext>
            </a:extLst>
          </p:cNvPr>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pic>
        <p:nvPicPr>
          <p:cNvPr id="11" name="Image 10">
            <a:extLst>
              <a:ext uri="{FF2B5EF4-FFF2-40B4-BE49-F238E27FC236}">
                <a16:creationId xmlns:a16="http://schemas.microsoft.com/office/drawing/2014/main" id="{DA82953E-1E8F-43DF-9AB0-272E33CFA13C}"/>
              </a:ext>
            </a:extLst>
          </p:cNvPr>
          <p:cNvPicPr>
            <a:picLocks noChangeAspect="1"/>
          </p:cNvPicPr>
          <p:nvPr/>
        </p:nvPicPr>
        <p:blipFill rotWithShape="1">
          <a:blip r:embed="rId6"/>
          <a:srcRect l="20236" t="23787" r="18428" b="20783"/>
          <a:stretch/>
        </p:blipFill>
        <p:spPr>
          <a:xfrm>
            <a:off x="5357831" y="6498880"/>
            <a:ext cx="600365" cy="542546"/>
          </a:xfrm>
          <a:prstGeom prst="rect">
            <a:avLst/>
          </a:prstGeom>
        </p:spPr>
      </p:pic>
    </p:spTree>
    <p:extLst>
      <p:ext uri="{BB962C8B-B14F-4D97-AF65-F5344CB8AC3E}">
        <p14:creationId xmlns:p14="http://schemas.microsoft.com/office/powerpoint/2010/main" val="860208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1"/>
          <p:cNvSpPr txBox="1">
            <a:spLocks/>
          </p:cNvSpPr>
          <p:nvPr/>
        </p:nvSpPr>
        <p:spPr>
          <a:xfrm>
            <a:off x="0" y="745980"/>
            <a:ext cx="10691814" cy="798065"/>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2800" spc="300" dirty="0">
                <a:solidFill>
                  <a:srgbClr val="273777"/>
                </a:solidFill>
                <a:latin typeface="Arial" pitchFamily="34" charset="0"/>
                <a:cs typeface="Arial" pitchFamily="34" charset="0"/>
              </a:rPr>
              <a:t>CXB Extrudé</a:t>
            </a:r>
          </a:p>
        </p:txBody>
      </p:sp>
      <p:cxnSp>
        <p:nvCxnSpPr>
          <p:cNvPr id="3" name="Connecteur droit 2"/>
          <p:cNvCxnSpPr/>
          <p:nvPr/>
        </p:nvCxnSpPr>
        <p:spPr>
          <a:xfrm>
            <a:off x="4443864" y="1544045"/>
            <a:ext cx="180408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Titre 1"/>
          <p:cNvSpPr txBox="1">
            <a:spLocks/>
          </p:cNvSpPr>
          <p:nvPr/>
        </p:nvSpPr>
        <p:spPr>
          <a:xfrm>
            <a:off x="442209" y="565520"/>
            <a:ext cx="3492481" cy="277318"/>
          </a:xfrm>
          <a:prstGeom prst="rect">
            <a:avLst/>
          </a:prstGeom>
          <a:noFill/>
        </p:spPr>
        <p:txBody>
          <a:bodyPr vert="horz" lIns="91440" tIns="45720" rIns="91440" bIns="45720" rtlCol="0" anchor="ctr">
            <a:normAutofit fontScale="92500"/>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r>
              <a:rPr lang="fr-FR" sz="900" spc="300">
                <a:solidFill>
                  <a:srgbClr val="273777"/>
                </a:solidFill>
                <a:latin typeface="Arial" pitchFamily="34" charset="0"/>
                <a:cs typeface="Arial" pitchFamily="34" charset="0"/>
              </a:rPr>
              <a:t>Moins de manipulation, plus de sécurité</a:t>
            </a:r>
            <a:endParaRPr lang="fr-FR" sz="900" spc="300" dirty="0">
              <a:solidFill>
                <a:srgbClr val="273777"/>
              </a:solidFill>
              <a:latin typeface="Arial" pitchFamily="34" charset="0"/>
              <a:cs typeface="Arial" pitchFamily="34" charset="0"/>
            </a:endParaRPr>
          </a:p>
        </p:txBody>
      </p:sp>
      <p:pic>
        <p:nvPicPr>
          <p:cNvPr id="14" name="Espace réservé du contenu 11" descr="securite-icone-blanc.png"/>
          <p:cNvPicPr>
            <a:picLocks noChangeAspect="1"/>
          </p:cNvPicPr>
          <p:nvPr/>
        </p:nvPicPr>
        <p:blipFill>
          <a:blip r:embed="rId3" cstate="print"/>
          <a:stretch>
            <a:fillRect/>
          </a:stretch>
        </p:blipFill>
        <p:spPr>
          <a:xfrm>
            <a:off x="91481" y="542391"/>
            <a:ext cx="395699" cy="279621"/>
          </a:xfrm>
          <a:prstGeom prst="rect">
            <a:avLst/>
          </a:prstGeom>
        </p:spPr>
      </p:pic>
      <p:sp>
        <p:nvSpPr>
          <p:cNvPr id="12" name="Étoile : 10 branches 11">
            <a:extLst>
              <a:ext uri="{FF2B5EF4-FFF2-40B4-BE49-F238E27FC236}">
                <a16:creationId xmlns:a16="http://schemas.microsoft.com/office/drawing/2014/main" id="{CC0E5F55-20DB-4D01-B76F-76E4BF302CBE}"/>
              </a:ext>
            </a:extLst>
          </p:cNvPr>
          <p:cNvSpPr/>
          <p:nvPr/>
        </p:nvSpPr>
        <p:spPr>
          <a:xfrm>
            <a:off x="8126362" y="880686"/>
            <a:ext cx="2344832" cy="1863688"/>
          </a:xfrm>
          <a:prstGeom prst="star1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Moins de tâches et moins de proximité entre employés sur le chantier !</a:t>
            </a:r>
          </a:p>
        </p:txBody>
      </p:sp>
      <p:sp>
        <p:nvSpPr>
          <p:cNvPr id="16" name="Espace réservé du pied de page 7">
            <a:extLst>
              <a:ext uri="{FF2B5EF4-FFF2-40B4-BE49-F238E27FC236}">
                <a16:creationId xmlns:a16="http://schemas.microsoft.com/office/drawing/2014/main" id="{6E912326-A22D-4D2E-BE0C-B8AC417F5944}"/>
              </a:ext>
            </a:extLst>
          </p:cNvPr>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sp>
        <p:nvSpPr>
          <p:cNvPr id="4" name="Rectangle 3">
            <a:extLst>
              <a:ext uri="{FF2B5EF4-FFF2-40B4-BE49-F238E27FC236}">
                <a16:creationId xmlns:a16="http://schemas.microsoft.com/office/drawing/2014/main" id="{793E358A-7B7E-4259-8495-3A94AF20EBE2}"/>
              </a:ext>
            </a:extLst>
          </p:cNvPr>
          <p:cNvSpPr/>
          <p:nvPr/>
        </p:nvSpPr>
        <p:spPr>
          <a:xfrm>
            <a:off x="487180" y="1544045"/>
            <a:ext cx="7664361" cy="1200329"/>
          </a:xfrm>
          <a:prstGeom prst="rect">
            <a:avLst/>
          </a:prstGeom>
        </p:spPr>
        <p:txBody>
          <a:bodyPr wrap="square">
            <a:spAutoFit/>
          </a:bodyPr>
          <a:lstStyle/>
          <a:p>
            <a:r>
              <a:rPr lang="fr-FR" dirty="0">
                <a:solidFill>
                  <a:srgbClr val="000000"/>
                </a:solidFill>
                <a:latin typeface="Roboto"/>
              </a:rPr>
              <a:t>Béton à propriétés spécifiées (BPS) destiné aux ouvrages de sécurité et d'assainissement des routes et autoroutes, CXB® Extrudé est adapté à la mise en place par machine à coffrages glissants de différents éléments : séparateurs de chaussée, caniveaux, cunettes, bordurettes… . </a:t>
            </a:r>
            <a:endParaRPr lang="fr-FR" dirty="0"/>
          </a:p>
        </p:txBody>
      </p:sp>
      <p:pic>
        <p:nvPicPr>
          <p:cNvPr id="8" name="Image 7">
            <a:extLst>
              <a:ext uri="{FF2B5EF4-FFF2-40B4-BE49-F238E27FC236}">
                <a16:creationId xmlns:a16="http://schemas.microsoft.com/office/drawing/2014/main" id="{1010BAA2-F155-4F76-9DB0-E6E4FD0B0BED}"/>
              </a:ext>
            </a:extLst>
          </p:cNvPr>
          <p:cNvPicPr>
            <a:picLocks noChangeAspect="1"/>
          </p:cNvPicPr>
          <p:nvPr/>
        </p:nvPicPr>
        <p:blipFill>
          <a:blip r:embed="rId4"/>
          <a:stretch>
            <a:fillRect/>
          </a:stretch>
        </p:blipFill>
        <p:spPr>
          <a:xfrm>
            <a:off x="6798131" y="2879080"/>
            <a:ext cx="3467100" cy="3343275"/>
          </a:xfrm>
          <a:prstGeom prst="rect">
            <a:avLst/>
          </a:prstGeom>
        </p:spPr>
      </p:pic>
      <p:pic>
        <p:nvPicPr>
          <p:cNvPr id="9" name="Image 8">
            <a:extLst>
              <a:ext uri="{FF2B5EF4-FFF2-40B4-BE49-F238E27FC236}">
                <a16:creationId xmlns:a16="http://schemas.microsoft.com/office/drawing/2014/main" id="{B4CCB721-65C9-4745-A8D3-9C18A0E6642B}"/>
              </a:ext>
            </a:extLst>
          </p:cNvPr>
          <p:cNvPicPr>
            <a:picLocks noChangeAspect="1"/>
          </p:cNvPicPr>
          <p:nvPr/>
        </p:nvPicPr>
        <p:blipFill>
          <a:blip r:embed="rId5"/>
          <a:stretch>
            <a:fillRect/>
          </a:stretch>
        </p:blipFill>
        <p:spPr>
          <a:xfrm>
            <a:off x="5484995" y="5069624"/>
            <a:ext cx="3183163" cy="2232965"/>
          </a:xfrm>
          <a:prstGeom prst="rect">
            <a:avLst/>
          </a:prstGeom>
        </p:spPr>
      </p:pic>
      <p:sp>
        <p:nvSpPr>
          <p:cNvPr id="18" name="Rectangle 17">
            <a:extLst>
              <a:ext uri="{FF2B5EF4-FFF2-40B4-BE49-F238E27FC236}">
                <a16:creationId xmlns:a16="http://schemas.microsoft.com/office/drawing/2014/main" id="{BA1291AC-2A4A-4E23-9797-5E391BA6CA69}"/>
              </a:ext>
            </a:extLst>
          </p:cNvPr>
          <p:cNvSpPr/>
          <p:nvPr/>
        </p:nvSpPr>
        <p:spPr>
          <a:xfrm>
            <a:off x="219411" y="2994283"/>
            <a:ext cx="5126495" cy="4850559"/>
          </a:xfrm>
          <a:prstGeom prst="rect">
            <a:avLst/>
          </a:prstGeom>
        </p:spPr>
        <p:txBody>
          <a:bodyPr wrap="square">
            <a:spAutoFit/>
          </a:bodyPr>
          <a:lstStyle/>
          <a:p>
            <a:pPr fontAlgn="base"/>
            <a:r>
              <a:rPr lang="fr-FR" sz="1600" b="1" dirty="0">
                <a:solidFill>
                  <a:srgbClr val="000000"/>
                </a:solidFill>
                <a:latin typeface="Calibri" panose="020F0502020204030204" pitchFamily="34" charset="0"/>
              </a:rPr>
              <a:t>Avantages</a:t>
            </a:r>
            <a:r>
              <a:rPr lang="fr-FR" sz="1600" dirty="0">
                <a:solidFill>
                  <a:srgbClr val="000000"/>
                </a:solidFill>
                <a:latin typeface="Calibri" panose="020F0502020204030204" pitchFamily="34" charset="0"/>
              </a:rPr>
              <a:t> </a:t>
            </a:r>
            <a:endParaRPr lang="fr-FR" sz="1600" dirty="0">
              <a:solidFill>
                <a:srgbClr val="000000"/>
              </a:solidFill>
              <a:latin typeface="Segoe UI" panose="020B0502040204020203" pitchFamily="34" charset="0"/>
            </a:endParaRP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Optimisation du temps de travail avec une mise en place plus rapide et demandant moins de temps main d’œuvre. </a:t>
            </a:r>
          </a:p>
          <a:p>
            <a:pPr fontAlgn="base"/>
            <a:endParaRPr lang="fr-FR" sz="1600" dirty="0">
              <a:solidFill>
                <a:srgbClr val="000000"/>
              </a:solidFill>
              <a:latin typeface="Calibri" panose="020F0502020204030204" pitchFamily="34" charset="0"/>
            </a:endParaRP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Respect des consignes de distanciation. Quasi-impossible dans le cas d’une pose manuelle d’éléments préfabriqués (1 bordure T2 de 1m pèse 83kg)</a:t>
            </a:r>
          </a:p>
          <a:p>
            <a:pPr fontAlgn="base"/>
            <a:endParaRPr lang="fr-FR" sz="1600" dirty="0">
              <a:solidFill>
                <a:srgbClr val="000000"/>
              </a:solidFill>
              <a:latin typeface="Calibri" panose="020F0502020204030204" pitchFamily="34" charset="0"/>
            </a:endParaRPr>
          </a:p>
          <a:p>
            <a:pPr marL="285750" lvl="1" indent="-285750" fontAlgn="base">
              <a:spcBef>
                <a:spcPct val="20000"/>
              </a:spcBef>
              <a:buFont typeface="Arial" panose="020B0604020202020204" pitchFamily="34" charset="0"/>
              <a:buChar char="•"/>
              <a:defRPr/>
            </a:pPr>
            <a:r>
              <a:rPr lang="fr-FR" sz="1600" dirty="0">
                <a:latin typeface="Calibri" panose="020F0502020204030204" pitchFamily="34" charset="0"/>
              </a:rPr>
              <a:t> Permet de s'affranchir des contraintes liées à la mise en place des matériaux de calage, scellement et </a:t>
            </a:r>
            <a:r>
              <a:rPr lang="fr-FR" sz="1600" dirty="0" err="1">
                <a:latin typeface="Calibri" panose="020F0502020204030204" pitchFamily="34" charset="0"/>
              </a:rPr>
              <a:t>jointoyage</a:t>
            </a:r>
            <a:r>
              <a:rPr lang="fr-FR" sz="1600" dirty="0">
                <a:latin typeface="Calibri" panose="020F0502020204030204" pitchFamily="34" charset="0"/>
              </a:rPr>
              <a:t>.</a:t>
            </a:r>
          </a:p>
          <a:p>
            <a:pPr fontAlgn="base"/>
            <a:r>
              <a:rPr lang="fr-FR" sz="1600" dirty="0">
                <a:solidFill>
                  <a:srgbClr val="000000"/>
                </a:solidFill>
                <a:latin typeface="Calibri" panose="020F0502020204030204" pitchFamily="34" charset="0"/>
              </a:rPr>
              <a:t> </a:t>
            </a: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Limite les interventions de transport et manutention de matières</a:t>
            </a:r>
          </a:p>
          <a:p>
            <a:pPr fontAlgn="base"/>
            <a:endParaRPr lang="fr-FR" sz="1600" dirty="0">
              <a:solidFill>
                <a:srgbClr val="000000"/>
              </a:solidFill>
              <a:latin typeface="Calibri" panose="020F0502020204030204" pitchFamily="34" charset="0"/>
            </a:endParaRPr>
          </a:p>
          <a:p>
            <a:pPr marL="285750" indent="-285750" fontAlgn="base">
              <a:buFont typeface="Arial" panose="020B0604020202020204" pitchFamily="34" charset="0"/>
              <a:buChar char="•"/>
            </a:pPr>
            <a:r>
              <a:rPr lang="fr-FR" sz="1600" dirty="0">
                <a:solidFill>
                  <a:srgbClr val="000000"/>
                </a:solidFill>
                <a:latin typeface="Calibri" panose="020F0502020204030204" pitchFamily="34" charset="0"/>
              </a:rPr>
              <a:t>Gain de productivité et réduction des délais chantiers.</a:t>
            </a:r>
          </a:p>
          <a:p>
            <a:pPr fontAlgn="base"/>
            <a:endParaRPr lang="fr-FR" sz="1600" dirty="0">
              <a:solidFill>
                <a:srgbClr val="000000"/>
              </a:solidFill>
              <a:latin typeface="Calibri" panose="020F0502020204030204" pitchFamily="34" charset="0"/>
            </a:endParaRPr>
          </a:p>
          <a:p>
            <a:pPr marL="285750" indent="-285750" fontAlgn="base">
              <a:buFont typeface="Arial" panose="020B0604020202020204" pitchFamily="34" charset="0"/>
              <a:buChar char="•"/>
            </a:pPr>
            <a:endParaRPr lang="fr-FR" sz="1600" dirty="0">
              <a:solidFill>
                <a:srgbClr val="000000"/>
              </a:solidFill>
              <a:latin typeface="Calibri" panose="020F0502020204030204" pitchFamily="34" charset="0"/>
            </a:endParaRPr>
          </a:p>
          <a:p>
            <a:pPr fontAlgn="base"/>
            <a:endParaRPr lang="fr-FR" dirty="0">
              <a:solidFill>
                <a:srgbClr val="000000"/>
              </a:solidFill>
              <a:latin typeface="Calibri" panose="020F0502020204030204" pitchFamily="34" charset="0"/>
            </a:endParaRPr>
          </a:p>
        </p:txBody>
      </p:sp>
    </p:spTree>
    <p:extLst>
      <p:ext uri="{BB962C8B-B14F-4D97-AF65-F5344CB8AC3E}">
        <p14:creationId xmlns:p14="http://schemas.microsoft.com/office/powerpoint/2010/main" val="4024919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Titre 1"/>
          <p:cNvSpPr txBox="1">
            <a:spLocks/>
          </p:cNvSpPr>
          <p:nvPr/>
        </p:nvSpPr>
        <p:spPr>
          <a:xfrm>
            <a:off x="0" y="745980"/>
            <a:ext cx="10691814" cy="798065"/>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marL="0" marR="0" lvl="0" indent="0" algn="ctr" defTabSz="1007943" rtl="0" eaLnBrk="1" fontAlgn="auto" latinLnBrk="0" hangingPunct="1">
              <a:lnSpc>
                <a:spcPct val="90000"/>
              </a:lnSpc>
              <a:spcBef>
                <a:spcPct val="0"/>
              </a:spcBef>
              <a:spcAft>
                <a:spcPts val="0"/>
              </a:spcAft>
              <a:buClrTx/>
              <a:buSzTx/>
              <a:buFontTx/>
              <a:buNone/>
              <a:tabLst/>
              <a:defRPr/>
            </a:pPr>
            <a:r>
              <a:rPr kumimoji="0" lang="fr-FR" sz="2800" b="0" i="0" u="none" strike="noStrike" kern="1200" cap="none" spc="300" normalizeH="0" baseline="0" noProof="0" dirty="0">
                <a:ln>
                  <a:noFill/>
                </a:ln>
                <a:solidFill>
                  <a:srgbClr val="273777"/>
                </a:solidFill>
                <a:effectLst/>
                <a:uLnTx/>
                <a:uFillTx/>
                <a:latin typeface="Arial" pitchFamily="34" charset="0"/>
                <a:ea typeface="+mj-ea"/>
                <a:cs typeface="Arial" pitchFamily="34" charset="0"/>
              </a:rPr>
              <a:t>Le pompage</a:t>
            </a:r>
          </a:p>
        </p:txBody>
      </p:sp>
      <p:sp>
        <p:nvSpPr>
          <p:cNvPr id="9" name="Titre 1"/>
          <p:cNvSpPr txBox="1">
            <a:spLocks/>
          </p:cNvSpPr>
          <p:nvPr/>
        </p:nvSpPr>
        <p:spPr>
          <a:xfrm>
            <a:off x="670085" y="2860954"/>
            <a:ext cx="7892300" cy="3846341"/>
          </a:xfrm>
          <a:prstGeom prst="rect">
            <a:avLst/>
          </a:prstGeom>
        </p:spPr>
        <p:txBody>
          <a:bodyPr vert="horz" lIns="91440" tIns="45720" rIns="91440" bIns="45720" rtlCol="0" anchor="t">
            <a:normAutofit fontScale="92500" lnSpcReduction="10000"/>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marR="0" lvl="0" algn="l" defTabSz="1007943" rtl="0" eaLnBrk="1" fontAlgn="auto" latinLnBrk="0" hangingPunct="1">
              <a:lnSpc>
                <a:spcPct val="150000"/>
              </a:lnSpc>
              <a:spcBef>
                <a:spcPct val="0"/>
              </a:spcBef>
              <a:spcAft>
                <a:spcPts val="0"/>
              </a:spcAft>
              <a:buClrTx/>
              <a:buSzTx/>
              <a:tabLst/>
              <a:defRPr/>
            </a:pPr>
            <a:r>
              <a:rPr kumimoji="0" lang="fr-FR" sz="1600" b="1" i="0" u="none" strike="noStrike" kern="1200" cap="none" spc="0" normalizeH="0" baseline="0" noProof="0" dirty="0">
                <a:ln>
                  <a:noFill/>
                </a:ln>
                <a:solidFill>
                  <a:prstClr val="black"/>
                </a:solidFill>
                <a:effectLst/>
                <a:uLnTx/>
                <a:uFillTx/>
                <a:latin typeface="+mn-lt"/>
                <a:ea typeface="Arial" charset="0"/>
                <a:cs typeface="Arial" charset="0"/>
              </a:rPr>
              <a:t>Avantages :</a:t>
            </a:r>
          </a:p>
          <a:p>
            <a:pPr marL="285750" marR="0" lvl="0" indent="-285750" algn="l" defTabSz="1007943" rtl="0" eaLnBrk="1" fontAlgn="auto" latinLnBrk="0" hangingPunct="1">
              <a:lnSpc>
                <a:spcPct val="150000"/>
              </a:lnSpc>
              <a:spcBef>
                <a:spcPct val="0"/>
              </a:spcBef>
              <a:spcAft>
                <a:spcPts val="0"/>
              </a:spcAft>
              <a:buClrTx/>
              <a:buSzTx/>
              <a:buFont typeface="Arial" charset="0"/>
              <a:buChar char="•"/>
              <a:tabLst/>
              <a:defRPr/>
            </a:pPr>
            <a:r>
              <a:rPr kumimoji="0" lang="fr-FR" sz="1600" b="0" i="0" u="none" strike="noStrike" kern="1200" cap="none" spc="0" normalizeH="0" baseline="0" noProof="0" dirty="0">
                <a:ln>
                  <a:noFill/>
                </a:ln>
                <a:solidFill>
                  <a:prstClr val="black"/>
                </a:solidFill>
                <a:effectLst/>
                <a:uLnTx/>
                <a:uFillTx/>
                <a:latin typeface="+mn-lt"/>
                <a:ea typeface="Arial" charset="0"/>
                <a:cs typeface="Arial" charset="0"/>
              </a:rPr>
              <a:t>Pas de manipulation de la benne à béton qui nécessite deux personnes</a:t>
            </a:r>
          </a:p>
          <a:p>
            <a:pPr marL="285750" marR="0" lvl="0" indent="-285750" algn="l" defTabSz="1007943" rtl="0" eaLnBrk="1" fontAlgn="auto" latinLnBrk="0" hangingPunct="1">
              <a:lnSpc>
                <a:spcPct val="150000"/>
              </a:lnSpc>
              <a:spcBef>
                <a:spcPct val="0"/>
              </a:spcBef>
              <a:spcAft>
                <a:spcPts val="0"/>
              </a:spcAft>
              <a:buClrTx/>
              <a:buSzTx/>
              <a:buFont typeface="Arial" charset="0"/>
              <a:buChar char="•"/>
              <a:tabLst/>
              <a:defRPr/>
            </a:pPr>
            <a:r>
              <a:rPr lang="fr-FR" sz="1600" dirty="0">
                <a:latin typeface="+mn-lt"/>
                <a:ea typeface="Arial" charset="0"/>
                <a:cs typeface="Arial" charset="0"/>
              </a:rPr>
              <a:t>Pas d’aller et retour pour acheminer le béton dans les zones les plus éloignées = meilleure</a:t>
            </a:r>
            <a:r>
              <a:rPr lang="fr-FR" sz="1600" dirty="0">
                <a:solidFill>
                  <a:srgbClr val="FF0000"/>
                </a:solidFill>
                <a:latin typeface="+mn-lt"/>
                <a:ea typeface="Arial" charset="0"/>
                <a:cs typeface="Arial" charset="0"/>
              </a:rPr>
              <a:t>?</a:t>
            </a:r>
          </a:p>
          <a:p>
            <a:pPr marL="285750" indent="-285750">
              <a:lnSpc>
                <a:spcPct val="150000"/>
              </a:lnSpc>
              <a:buFont typeface="Arial" charset="0"/>
              <a:buChar char="•"/>
              <a:defRPr/>
            </a:pPr>
            <a:r>
              <a:rPr lang="fr-FR" sz="1600" dirty="0">
                <a:ea typeface="Arial" charset="0"/>
                <a:cs typeface="Arial" charset="0"/>
              </a:rPr>
              <a:t>Une seule personne en bout de flexible permettant le respect des distanciations</a:t>
            </a:r>
            <a:endParaRPr lang="fr-FR" sz="1600" dirty="0">
              <a:latin typeface="+mn-lt"/>
              <a:ea typeface="Arial" charset="0"/>
              <a:cs typeface="Arial" charset="0"/>
            </a:endParaRPr>
          </a:p>
          <a:p>
            <a:pPr marL="285750" marR="0" lvl="0" indent="-285750" algn="l" defTabSz="1007943" rtl="0" eaLnBrk="1" fontAlgn="auto" latinLnBrk="0" hangingPunct="1">
              <a:lnSpc>
                <a:spcPct val="150000"/>
              </a:lnSpc>
              <a:spcBef>
                <a:spcPct val="0"/>
              </a:spcBef>
              <a:spcAft>
                <a:spcPts val="0"/>
              </a:spcAft>
              <a:buClrTx/>
              <a:buSzTx/>
              <a:buFont typeface="Arial" charset="0"/>
              <a:buChar char="•"/>
              <a:tabLst/>
              <a:defRPr/>
            </a:pPr>
            <a:r>
              <a:rPr lang="fr-FR" sz="1600" dirty="0">
                <a:solidFill>
                  <a:prstClr val="black"/>
                </a:solidFill>
                <a:latin typeface="+mn-lt"/>
                <a:ea typeface="Arial" charset="0"/>
                <a:cs typeface="Arial" charset="0"/>
              </a:rPr>
              <a:t>Moins de déplacement sur site</a:t>
            </a:r>
          </a:p>
          <a:p>
            <a:pPr marL="285750" marR="0" lvl="0" indent="-285750" algn="l" defTabSz="1007943" rtl="0" eaLnBrk="1" fontAlgn="auto" latinLnBrk="0" hangingPunct="1">
              <a:lnSpc>
                <a:spcPct val="150000"/>
              </a:lnSpc>
              <a:spcBef>
                <a:spcPct val="0"/>
              </a:spcBef>
              <a:spcAft>
                <a:spcPts val="0"/>
              </a:spcAft>
              <a:buClrTx/>
              <a:buSzTx/>
              <a:buFont typeface="Arial" charset="0"/>
              <a:buChar char="•"/>
              <a:tabLst/>
              <a:defRPr/>
            </a:pPr>
            <a:r>
              <a:rPr kumimoji="0" lang="fr-FR" sz="1600" b="0" i="0" u="none" strike="noStrike" kern="1200" cap="none" spc="0" normalizeH="0" baseline="0" noProof="0" dirty="0">
                <a:ln>
                  <a:noFill/>
                </a:ln>
                <a:solidFill>
                  <a:prstClr val="black"/>
                </a:solidFill>
                <a:effectLst/>
                <a:uLnTx/>
                <a:uFillTx/>
                <a:latin typeface="+mn-lt"/>
                <a:ea typeface="Arial" charset="0"/>
                <a:cs typeface="Arial" charset="0"/>
              </a:rPr>
              <a:t>Notre technicien </a:t>
            </a:r>
            <a:r>
              <a:rPr lang="fr-FR" sz="1600" dirty="0">
                <a:solidFill>
                  <a:prstClr val="black"/>
                </a:solidFill>
                <a:latin typeface="+mn-lt"/>
                <a:ea typeface="Arial" charset="0"/>
                <a:cs typeface="Arial" charset="0"/>
              </a:rPr>
              <a:t>travaille à distance des équipes de coulage</a:t>
            </a:r>
          </a:p>
          <a:p>
            <a:pPr marL="285750" marR="0" lvl="0" indent="-285750" algn="l" defTabSz="1007943" rtl="0" eaLnBrk="1" fontAlgn="auto" latinLnBrk="0" hangingPunct="1">
              <a:lnSpc>
                <a:spcPct val="150000"/>
              </a:lnSpc>
              <a:spcBef>
                <a:spcPct val="0"/>
              </a:spcBef>
              <a:spcAft>
                <a:spcPts val="0"/>
              </a:spcAft>
              <a:buClrTx/>
              <a:buSzTx/>
              <a:buFont typeface="Arial" charset="0"/>
              <a:buChar char="•"/>
              <a:tabLst/>
              <a:defRPr/>
            </a:pPr>
            <a:r>
              <a:rPr lang="fr-FR" sz="1600" dirty="0">
                <a:solidFill>
                  <a:prstClr val="black"/>
                </a:solidFill>
                <a:latin typeface="+mn-lt"/>
                <a:ea typeface="Arial" charset="0"/>
                <a:cs typeface="Arial" charset="0"/>
              </a:rPr>
              <a:t>Diminution de la pénibilité</a:t>
            </a:r>
          </a:p>
          <a:p>
            <a:pPr marL="285750" marR="0" lvl="0" indent="-285750" algn="l" defTabSz="1007943" rtl="0" eaLnBrk="1" fontAlgn="auto" latinLnBrk="0" hangingPunct="1">
              <a:lnSpc>
                <a:spcPct val="150000"/>
              </a:lnSpc>
              <a:spcBef>
                <a:spcPct val="0"/>
              </a:spcBef>
              <a:spcAft>
                <a:spcPts val="0"/>
              </a:spcAft>
              <a:buClrTx/>
              <a:buSzTx/>
              <a:buFont typeface="Arial" charset="0"/>
              <a:buChar char="•"/>
              <a:tabLst/>
              <a:defRPr/>
            </a:pPr>
            <a:r>
              <a:rPr lang="fr-FR" sz="1600" dirty="0">
                <a:solidFill>
                  <a:prstClr val="black"/>
                </a:solidFill>
                <a:latin typeface="+mn-lt"/>
                <a:ea typeface="Arial" charset="0"/>
                <a:cs typeface="Arial" charset="0"/>
              </a:rPr>
              <a:t>Le béton est directement livré sur son lieu de mise en œuvre</a:t>
            </a:r>
          </a:p>
          <a:p>
            <a:pPr marL="285750" marR="0" lvl="0" indent="-285750" algn="l" defTabSz="1007943" rtl="0" eaLnBrk="1" fontAlgn="auto" latinLnBrk="0" hangingPunct="1">
              <a:lnSpc>
                <a:spcPct val="150000"/>
              </a:lnSpc>
              <a:spcBef>
                <a:spcPct val="0"/>
              </a:spcBef>
              <a:spcAft>
                <a:spcPts val="0"/>
              </a:spcAft>
              <a:buClrTx/>
              <a:buSzTx/>
              <a:buFont typeface="Arial" charset="0"/>
              <a:buChar char="•"/>
              <a:tabLst/>
              <a:defRPr/>
            </a:pPr>
            <a:r>
              <a:rPr lang="fr-FR" sz="1600" dirty="0">
                <a:solidFill>
                  <a:prstClr val="black"/>
                </a:solidFill>
                <a:latin typeface="+mn-lt"/>
                <a:ea typeface="Arial" charset="0"/>
                <a:cs typeface="Arial" charset="0"/>
              </a:rPr>
              <a:t>Accessibilité en hauteur</a:t>
            </a:r>
          </a:p>
          <a:p>
            <a:pPr marL="285750" marR="0" lvl="0" indent="-285750" algn="l" defTabSz="1007943" rtl="0" eaLnBrk="1" fontAlgn="auto" latinLnBrk="0" hangingPunct="1">
              <a:lnSpc>
                <a:spcPct val="150000"/>
              </a:lnSpc>
              <a:spcBef>
                <a:spcPct val="0"/>
              </a:spcBef>
              <a:spcAft>
                <a:spcPts val="0"/>
              </a:spcAft>
              <a:buClrTx/>
              <a:buSzTx/>
              <a:buFont typeface="Arial" charset="0"/>
              <a:buChar char="•"/>
              <a:tabLst/>
              <a:defRPr/>
            </a:pPr>
            <a:r>
              <a:rPr lang="fr-FR" sz="1600" dirty="0">
                <a:solidFill>
                  <a:prstClr val="black"/>
                </a:solidFill>
                <a:latin typeface="+mn-lt"/>
                <a:ea typeface="Arial" charset="0"/>
                <a:cs typeface="Arial" charset="0"/>
              </a:rPr>
              <a:t>Coulage plus rapide : Gain de </a:t>
            </a:r>
            <a:r>
              <a:rPr lang="fr-FR" sz="1600" dirty="0">
                <a:latin typeface="+mn-lt"/>
                <a:ea typeface="Arial" charset="0"/>
                <a:cs typeface="Arial" charset="0"/>
              </a:rPr>
              <a:t>productivité</a:t>
            </a:r>
          </a:p>
          <a:p>
            <a:pPr marL="285750" marR="0" lvl="0" indent="-285750" algn="l" defTabSz="1007943" rtl="0" eaLnBrk="1" fontAlgn="auto" latinLnBrk="0" hangingPunct="1">
              <a:lnSpc>
                <a:spcPct val="150000"/>
              </a:lnSpc>
              <a:spcBef>
                <a:spcPct val="0"/>
              </a:spcBef>
              <a:spcAft>
                <a:spcPts val="0"/>
              </a:spcAft>
              <a:buClrTx/>
              <a:buSzTx/>
              <a:buFont typeface="Arial" charset="0"/>
              <a:buChar char="•"/>
              <a:tabLst/>
              <a:defRPr/>
            </a:pPr>
            <a:r>
              <a:rPr lang="fr-FR" sz="1600" dirty="0">
                <a:solidFill>
                  <a:prstClr val="black"/>
                </a:solidFill>
                <a:latin typeface="+mn-lt"/>
                <a:ea typeface="Arial" charset="0"/>
                <a:cs typeface="Arial" charset="0"/>
              </a:rPr>
              <a:t>Moins de personnel affecté au coulage</a:t>
            </a:r>
          </a:p>
          <a:p>
            <a:pPr marL="285750" marR="0" lvl="0" indent="-285750" algn="l" defTabSz="1007943" rtl="0" eaLnBrk="1" fontAlgn="auto" latinLnBrk="0" hangingPunct="1">
              <a:lnSpc>
                <a:spcPct val="150000"/>
              </a:lnSpc>
              <a:spcBef>
                <a:spcPct val="0"/>
              </a:spcBef>
              <a:spcAft>
                <a:spcPts val="0"/>
              </a:spcAft>
              <a:buClrTx/>
              <a:buSzTx/>
              <a:buFont typeface="Arial" charset="0"/>
              <a:buChar char="•"/>
              <a:tabLst/>
              <a:defRPr/>
            </a:pPr>
            <a:endParaRPr kumimoji="0" lang="fr-FR" sz="1600" b="0" i="0" u="none" strike="noStrike" kern="1200" cap="none" spc="0" normalizeH="0" baseline="0" noProof="0" dirty="0">
              <a:ln>
                <a:noFill/>
              </a:ln>
              <a:solidFill>
                <a:prstClr val="black"/>
              </a:solidFill>
              <a:effectLst/>
              <a:uLnTx/>
              <a:uFillTx/>
              <a:latin typeface="+mn-lt"/>
              <a:ea typeface="Arial" charset="0"/>
              <a:cs typeface="Arial" charset="0"/>
            </a:endParaRPr>
          </a:p>
          <a:p>
            <a:pPr marL="285750" marR="0" lvl="0" indent="-285750" algn="l" defTabSz="1007943" rtl="0" eaLnBrk="1" fontAlgn="auto" latinLnBrk="0" hangingPunct="1">
              <a:lnSpc>
                <a:spcPct val="150000"/>
              </a:lnSpc>
              <a:spcBef>
                <a:spcPct val="0"/>
              </a:spcBef>
              <a:spcAft>
                <a:spcPts val="0"/>
              </a:spcAft>
              <a:buClrTx/>
              <a:buSzTx/>
              <a:buFont typeface="Arial" charset="0"/>
              <a:buChar char="•"/>
              <a:tabLst/>
              <a:defRPr/>
            </a:pPr>
            <a:endParaRPr kumimoji="0" lang="fr-FR" sz="1600" b="0" i="0" u="none" strike="noStrike" kern="1200" cap="none" spc="0" normalizeH="0" baseline="0" noProof="0" dirty="0">
              <a:ln>
                <a:noFill/>
              </a:ln>
              <a:solidFill>
                <a:prstClr val="black"/>
              </a:solidFill>
              <a:effectLst/>
              <a:uLnTx/>
              <a:uFillTx/>
              <a:latin typeface="+mn-lt"/>
              <a:ea typeface="Arial" charset="0"/>
              <a:cs typeface="Arial" charset="0"/>
            </a:endParaRPr>
          </a:p>
          <a:p>
            <a:pPr marL="285750" marR="0" lvl="0" indent="-285750" algn="l" defTabSz="1007943" rtl="0" eaLnBrk="1" fontAlgn="auto" latinLnBrk="0" hangingPunct="1">
              <a:lnSpc>
                <a:spcPct val="150000"/>
              </a:lnSpc>
              <a:spcBef>
                <a:spcPct val="0"/>
              </a:spcBef>
              <a:spcAft>
                <a:spcPts val="0"/>
              </a:spcAft>
              <a:buClrTx/>
              <a:buSzTx/>
              <a:buFont typeface="Arial" charset="0"/>
              <a:buChar char="•"/>
              <a:tabLst/>
              <a:defRPr/>
            </a:pPr>
            <a:endParaRPr kumimoji="0" lang="fr-FR" sz="1600" b="0" i="0" u="none" strike="noStrike" kern="1200" cap="none" spc="0" normalizeH="0" baseline="0" noProof="0" dirty="0">
              <a:ln>
                <a:noFill/>
              </a:ln>
              <a:solidFill>
                <a:prstClr val="black"/>
              </a:solidFill>
              <a:effectLst/>
              <a:uLnTx/>
              <a:uFillTx/>
              <a:latin typeface="+mn-lt"/>
              <a:ea typeface="Arial" charset="0"/>
              <a:cs typeface="Arial" charset="0"/>
            </a:endParaRPr>
          </a:p>
        </p:txBody>
      </p:sp>
      <p:cxnSp>
        <p:nvCxnSpPr>
          <p:cNvPr id="3" name="Connecteur droit 2"/>
          <p:cNvCxnSpPr/>
          <p:nvPr/>
        </p:nvCxnSpPr>
        <p:spPr>
          <a:xfrm>
            <a:off x="4443864" y="1544045"/>
            <a:ext cx="180408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Titre 1"/>
          <p:cNvSpPr txBox="1">
            <a:spLocks/>
          </p:cNvSpPr>
          <p:nvPr/>
        </p:nvSpPr>
        <p:spPr>
          <a:xfrm>
            <a:off x="442210" y="565520"/>
            <a:ext cx="3492481" cy="277318"/>
          </a:xfrm>
          <a:prstGeom prst="rect">
            <a:avLst/>
          </a:prstGeom>
          <a:noFill/>
        </p:spPr>
        <p:txBody>
          <a:bodyPr vert="horz" lIns="91440" tIns="45720" rIns="91440" bIns="45720" rtlCol="0" anchor="ctr">
            <a:normAutofit fontScale="92500"/>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lvl="0"/>
            <a:r>
              <a:rPr lang="fr-FR" sz="900" spc="300">
                <a:solidFill>
                  <a:srgbClr val="273777"/>
                </a:solidFill>
                <a:latin typeface="Arial" pitchFamily="34" charset="0"/>
                <a:cs typeface="Arial" pitchFamily="34" charset="0"/>
              </a:rPr>
              <a:t>Moins de manipulation, plus de sécurité</a:t>
            </a:r>
            <a:endParaRPr lang="fr-FR" sz="900" spc="300" dirty="0">
              <a:solidFill>
                <a:srgbClr val="273777"/>
              </a:solidFill>
              <a:latin typeface="Arial" pitchFamily="34" charset="0"/>
              <a:cs typeface="Arial" pitchFamily="34" charset="0"/>
            </a:endParaRPr>
          </a:p>
        </p:txBody>
      </p:sp>
      <p:pic>
        <p:nvPicPr>
          <p:cNvPr id="14" name="Espace réservé du contenu 11" descr="securite-icone-blanc.png"/>
          <p:cNvPicPr>
            <a:picLocks noChangeAspect="1"/>
          </p:cNvPicPr>
          <p:nvPr/>
        </p:nvPicPr>
        <p:blipFill>
          <a:blip r:embed="rId4" cstate="print"/>
          <a:stretch>
            <a:fillRect/>
          </a:stretch>
        </p:blipFill>
        <p:spPr>
          <a:xfrm>
            <a:off x="91481" y="542391"/>
            <a:ext cx="395699" cy="279621"/>
          </a:xfrm>
          <a:prstGeom prst="rect">
            <a:avLst/>
          </a:prstGeom>
        </p:spPr>
      </p:pic>
      <p:sp>
        <p:nvSpPr>
          <p:cNvPr id="2" name="Rectangle 1">
            <a:extLst>
              <a:ext uri="{FF2B5EF4-FFF2-40B4-BE49-F238E27FC236}">
                <a16:creationId xmlns:a16="http://schemas.microsoft.com/office/drawing/2014/main" id="{925151A3-F9B0-4F0C-B9B7-8DE5F9CF308C}"/>
              </a:ext>
            </a:extLst>
          </p:cNvPr>
          <p:cNvSpPr/>
          <p:nvPr/>
        </p:nvSpPr>
        <p:spPr>
          <a:xfrm>
            <a:off x="581891" y="1852220"/>
            <a:ext cx="9448799" cy="923330"/>
          </a:xfrm>
          <a:prstGeom prst="rect">
            <a:avLst/>
          </a:prstGeom>
        </p:spPr>
        <p:txBody>
          <a:bodyPr wrap="square">
            <a:spAutoFit/>
          </a:bodyPr>
          <a:lstStyle/>
          <a:p>
            <a:r>
              <a:rPr lang="fr-FR" dirty="0"/>
              <a:t>En fonction du terrain ou d’accès restreints, il peut être difficile d’acheminer le béton prêt à l’emploi sur certains sites. Pour réduire les temps d’acheminement et les efforts à réaliser, l’utilisation d’une pompe à béton où d’un tapis peut permettre d’accéder à l’ensemble des chantiers. </a:t>
            </a:r>
          </a:p>
        </p:txBody>
      </p:sp>
      <p:pic>
        <p:nvPicPr>
          <p:cNvPr id="11" name="Image 10" descr="Une image contenant extérieur, camion, route, grand&#10;&#10;Description générée automatiquement">
            <a:extLst>
              <a:ext uri="{FF2B5EF4-FFF2-40B4-BE49-F238E27FC236}">
                <a16:creationId xmlns:a16="http://schemas.microsoft.com/office/drawing/2014/main" id="{4D1BD54C-207E-4D94-BF2F-B26C4C43F314}"/>
              </a:ext>
            </a:extLst>
          </p:cNvPr>
          <p:cNvPicPr>
            <a:picLocks noChangeAspect="1"/>
          </p:cNvPicPr>
          <p:nvPr/>
        </p:nvPicPr>
        <p:blipFill>
          <a:blip r:embed="rId5"/>
          <a:stretch>
            <a:fillRect/>
          </a:stretch>
        </p:blipFill>
        <p:spPr>
          <a:xfrm>
            <a:off x="6127149" y="4230576"/>
            <a:ext cx="4315282" cy="2427346"/>
          </a:xfrm>
          <a:prstGeom prst="rect">
            <a:avLst/>
          </a:prstGeom>
        </p:spPr>
      </p:pic>
      <p:sp>
        <p:nvSpPr>
          <p:cNvPr id="12" name="Espace réservé du pied de page 7">
            <a:extLst>
              <a:ext uri="{FF2B5EF4-FFF2-40B4-BE49-F238E27FC236}">
                <a16:creationId xmlns:a16="http://schemas.microsoft.com/office/drawing/2014/main" id="{144DB0E2-C0CF-456A-AADA-512D56DB917F}"/>
              </a:ext>
            </a:extLst>
          </p:cNvPr>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spTree>
    <p:extLst>
      <p:ext uri="{BB962C8B-B14F-4D97-AF65-F5344CB8AC3E}">
        <p14:creationId xmlns:p14="http://schemas.microsoft.com/office/powerpoint/2010/main" val="33449913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Titre 1"/>
          <p:cNvSpPr txBox="1">
            <a:spLocks/>
          </p:cNvSpPr>
          <p:nvPr/>
        </p:nvSpPr>
        <p:spPr>
          <a:xfrm>
            <a:off x="0" y="745980"/>
            <a:ext cx="10691814" cy="798065"/>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marL="0" marR="0" lvl="0" indent="0" algn="ctr" defTabSz="1007943" rtl="0" eaLnBrk="1" fontAlgn="auto" latinLnBrk="0" hangingPunct="1">
              <a:lnSpc>
                <a:spcPct val="90000"/>
              </a:lnSpc>
              <a:spcBef>
                <a:spcPct val="0"/>
              </a:spcBef>
              <a:spcAft>
                <a:spcPts val="0"/>
              </a:spcAft>
              <a:buClrTx/>
              <a:buSzTx/>
              <a:buFontTx/>
              <a:buNone/>
              <a:tabLst/>
              <a:defRPr/>
            </a:pPr>
            <a:r>
              <a:rPr kumimoji="0" lang="fr-FR" sz="2800" b="0" i="0" u="none" strike="noStrike" kern="1200" cap="none" spc="300" normalizeH="0" baseline="0" noProof="0" dirty="0">
                <a:ln>
                  <a:noFill/>
                </a:ln>
                <a:solidFill>
                  <a:srgbClr val="273777"/>
                </a:solidFill>
                <a:effectLst/>
                <a:uLnTx/>
                <a:uFillTx/>
                <a:latin typeface="Arial" pitchFamily="34" charset="0"/>
                <a:ea typeface="+mj-ea"/>
                <a:cs typeface="Arial" pitchFamily="34" charset="0"/>
              </a:rPr>
              <a:t>Conditionnement big-bag</a:t>
            </a:r>
          </a:p>
        </p:txBody>
      </p:sp>
      <p:cxnSp>
        <p:nvCxnSpPr>
          <p:cNvPr id="3" name="Connecteur droit 2"/>
          <p:cNvCxnSpPr/>
          <p:nvPr/>
        </p:nvCxnSpPr>
        <p:spPr>
          <a:xfrm>
            <a:off x="4443864" y="1544045"/>
            <a:ext cx="180408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Espace réservé du contenu 11" descr="securite-icone-blanc.png"/>
          <p:cNvPicPr>
            <a:picLocks noChangeAspect="1"/>
          </p:cNvPicPr>
          <p:nvPr/>
        </p:nvPicPr>
        <p:blipFill>
          <a:blip r:embed="rId4" cstate="print"/>
          <a:stretch>
            <a:fillRect/>
          </a:stretch>
        </p:blipFill>
        <p:spPr>
          <a:xfrm>
            <a:off x="91481" y="542391"/>
            <a:ext cx="395699" cy="279621"/>
          </a:xfrm>
          <a:prstGeom prst="rect">
            <a:avLst/>
          </a:prstGeom>
        </p:spPr>
      </p:pic>
      <p:sp>
        <p:nvSpPr>
          <p:cNvPr id="2" name="Rectangle 1">
            <a:extLst>
              <a:ext uri="{FF2B5EF4-FFF2-40B4-BE49-F238E27FC236}">
                <a16:creationId xmlns:a16="http://schemas.microsoft.com/office/drawing/2014/main" id="{3C5733F8-EE5C-4166-BB92-9C49053F7B0A}"/>
              </a:ext>
            </a:extLst>
          </p:cNvPr>
          <p:cNvSpPr/>
          <p:nvPr/>
        </p:nvSpPr>
        <p:spPr>
          <a:xfrm>
            <a:off x="618836" y="1716568"/>
            <a:ext cx="9531928" cy="923330"/>
          </a:xfrm>
          <a:prstGeom prst="rect">
            <a:avLst/>
          </a:prstGeom>
        </p:spPr>
        <p:txBody>
          <a:bodyPr wrap="square">
            <a:spAutoFit/>
          </a:bodyPr>
          <a:lstStyle/>
          <a:p>
            <a:pPr algn="just"/>
            <a:r>
              <a:rPr lang="fr-FR" dirty="0">
                <a:solidFill>
                  <a:srgbClr val="000000"/>
                </a:solidFill>
                <a:latin typeface="Calibri" panose="020F0502020204030204" pitchFamily="34" charset="0"/>
              </a:rPr>
              <a:t>Sur certains lieux de construction, le manque d’espace pour livrer, stocker ou manipuler les matériaux oblige les équipes à trouver des solutions pour optimiser l’espace. Nous conseillons aux professionnels, l’utilisation des big </a:t>
            </a:r>
            <a:r>
              <a:rPr lang="fr-FR" dirty="0" err="1">
                <a:solidFill>
                  <a:srgbClr val="000000"/>
                </a:solidFill>
                <a:latin typeface="Calibri" panose="020F0502020204030204" pitchFamily="34" charset="0"/>
              </a:rPr>
              <a:t>bags</a:t>
            </a:r>
            <a:r>
              <a:rPr lang="fr-FR" dirty="0">
                <a:solidFill>
                  <a:srgbClr val="000000"/>
                </a:solidFill>
                <a:latin typeface="Calibri" panose="020F0502020204030204" pitchFamily="34" charset="0"/>
              </a:rPr>
              <a:t>, de quantité variée, allant de la tonne au sac de 250 kg. </a:t>
            </a:r>
            <a:endParaRPr lang="fr-FR" dirty="0"/>
          </a:p>
        </p:txBody>
      </p:sp>
      <p:sp>
        <p:nvSpPr>
          <p:cNvPr id="11" name="Titre 1">
            <a:extLst>
              <a:ext uri="{FF2B5EF4-FFF2-40B4-BE49-F238E27FC236}">
                <a16:creationId xmlns:a16="http://schemas.microsoft.com/office/drawing/2014/main" id="{5F424B21-3157-4E96-9F5E-D975B6D6BE70}"/>
              </a:ext>
            </a:extLst>
          </p:cNvPr>
          <p:cNvSpPr txBox="1">
            <a:spLocks/>
          </p:cNvSpPr>
          <p:nvPr/>
        </p:nvSpPr>
        <p:spPr>
          <a:xfrm>
            <a:off x="670084" y="2642904"/>
            <a:ext cx="9480679" cy="2770738"/>
          </a:xfrm>
          <a:prstGeom prst="rect">
            <a:avLst/>
          </a:prstGeom>
        </p:spPr>
        <p:txBody>
          <a:bodyPr vert="horz" lIns="91440" tIns="45720" rIns="91440" bIns="45720" rtlCol="0" anchor="t">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marR="0" lvl="0" algn="just" defTabSz="1007943" rtl="0" eaLnBrk="1" fontAlgn="auto" latinLnBrk="0" hangingPunct="1">
              <a:lnSpc>
                <a:spcPct val="150000"/>
              </a:lnSpc>
              <a:spcBef>
                <a:spcPct val="0"/>
              </a:spcBef>
              <a:spcAft>
                <a:spcPts val="0"/>
              </a:spcAft>
              <a:buClrTx/>
              <a:buSzTx/>
              <a:tabLst/>
              <a:defRPr/>
            </a:pPr>
            <a:r>
              <a:rPr kumimoji="0" lang="fr-FR" sz="1600" b="1" i="0" u="none" strike="noStrike" kern="1200" cap="none" spc="0" normalizeH="0" baseline="0" noProof="0" dirty="0">
                <a:ln>
                  <a:noFill/>
                </a:ln>
                <a:solidFill>
                  <a:prstClr val="black"/>
                </a:solidFill>
                <a:effectLst/>
                <a:uLnTx/>
                <a:uFillTx/>
                <a:latin typeface="+mn-lt"/>
                <a:ea typeface="Arial" charset="0"/>
                <a:cs typeface="Arial" charset="0"/>
              </a:rPr>
              <a:t>Avantages :</a:t>
            </a:r>
          </a:p>
          <a:p>
            <a:pPr marL="285750" marR="0" lvl="0" indent="-285750" algn="just" defTabSz="1007943" rtl="0" eaLnBrk="1" fontAlgn="auto" latinLnBrk="0" hangingPunct="1">
              <a:lnSpc>
                <a:spcPct val="150000"/>
              </a:lnSpc>
              <a:spcBef>
                <a:spcPct val="0"/>
              </a:spcBef>
              <a:spcAft>
                <a:spcPts val="0"/>
              </a:spcAft>
              <a:buClrTx/>
              <a:buSzTx/>
              <a:buFont typeface="Arial" charset="0"/>
              <a:buChar char="•"/>
              <a:tabLst/>
              <a:defRPr/>
            </a:pPr>
            <a:r>
              <a:rPr kumimoji="0" lang="fr-FR" sz="1600" b="0" i="0" u="none" strike="noStrike" kern="1200" cap="none" spc="0" normalizeH="0" baseline="0" noProof="0" dirty="0">
                <a:ln>
                  <a:noFill/>
                </a:ln>
                <a:solidFill>
                  <a:prstClr val="black"/>
                </a:solidFill>
                <a:effectLst/>
                <a:uLnTx/>
                <a:uFillTx/>
                <a:latin typeface="+mn-lt"/>
                <a:ea typeface="Arial" charset="0"/>
                <a:cs typeface="Arial" charset="0"/>
              </a:rPr>
              <a:t>Lieu de stockage optimisé = distanciation sociale maintenue sur les chantiers étroits</a:t>
            </a:r>
          </a:p>
          <a:p>
            <a:pPr marL="285750" marR="0" lvl="0" indent="-285750" algn="just" defTabSz="1007943" rtl="0" eaLnBrk="1" fontAlgn="auto" latinLnBrk="0" hangingPunct="1">
              <a:lnSpc>
                <a:spcPct val="150000"/>
              </a:lnSpc>
              <a:spcBef>
                <a:spcPct val="0"/>
              </a:spcBef>
              <a:spcAft>
                <a:spcPts val="0"/>
              </a:spcAft>
              <a:buClrTx/>
              <a:buSzTx/>
              <a:buFont typeface="Arial" charset="0"/>
              <a:buChar char="•"/>
              <a:tabLst/>
              <a:defRPr/>
            </a:pPr>
            <a:r>
              <a:rPr lang="fr-FR" sz="1600" dirty="0">
                <a:solidFill>
                  <a:prstClr val="black"/>
                </a:solidFill>
                <a:latin typeface="+mn-lt"/>
                <a:ea typeface="Arial" charset="0"/>
                <a:cs typeface="Arial" charset="0"/>
              </a:rPr>
              <a:t>Moins de pénibilité : les </a:t>
            </a:r>
            <a:r>
              <a:rPr lang="fr-FR" sz="1600" dirty="0" err="1">
                <a:solidFill>
                  <a:prstClr val="black"/>
                </a:solidFill>
                <a:latin typeface="+mn-lt"/>
                <a:ea typeface="Arial" charset="0"/>
                <a:cs typeface="Arial" charset="0"/>
              </a:rPr>
              <a:t>bigs</a:t>
            </a:r>
            <a:r>
              <a:rPr lang="fr-FR" sz="1600" dirty="0">
                <a:solidFill>
                  <a:prstClr val="black"/>
                </a:solidFill>
                <a:latin typeface="+mn-lt"/>
                <a:ea typeface="Arial" charset="0"/>
                <a:cs typeface="Arial" charset="0"/>
              </a:rPr>
              <a:t> </a:t>
            </a:r>
            <a:r>
              <a:rPr lang="fr-FR" sz="1600" dirty="0" err="1">
                <a:solidFill>
                  <a:prstClr val="black"/>
                </a:solidFill>
                <a:latin typeface="+mn-lt"/>
                <a:ea typeface="Arial" charset="0"/>
                <a:cs typeface="Arial" charset="0"/>
              </a:rPr>
              <a:t>bags</a:t>
            </a:r>
            <a:r>
              <a:rPr lang="fr-FR" sz="1600" dirty="0">
                <a:solidFill>
                  <a:prstClr val="black"/>
                </a:solidFill>
                <a:latin typeface="+mn-lt"/>
                <a:ea typeface="Arial" charset="0"/>
                <a:cs typeface="Arial" charset="0"/>
              </a:rPr>
              <a:t> peuvent être transportés par leurs anses renforcées</a:t>
            </a:r>
          </a:p>
          <a:p>
            <a:pPr marL="285750" marR="0" lvl="0" indent="-285750" algn="just" defTabSz="1007943" rtl="0" eaLnBrk="1" fontAlgn="auto" latinLnBrk="0" hangingPunct="1">
              <a:lnSpc>
                <a:spcPct val="150000"/>
              </a:lnSpc>
              <a:spcBef>
                <a:spcPct val="0"/>
              </a:spcBef>
              <a:spcAft>
                <a:spcPts val="0"/>
              </a:spcAft>
              <a:buClrTx/>
              <a:buSzTx/>
              <a:buFont typeface="Arial" charset="0"/>
              <a:buChar char="•"/>
              <a:tabLst/>
              <a:defRPr/>
            </a:pPr>
            <a:r>
              <a:rPr lang="fr-FR" sz="1600" dirty="0">
                <a:solidFill>
                  <a:prstClr val="black"/>
                </a:solidFill>
                <a:latin typeface="+mn-lt"/>
                <a:ea typeface="Arial" charset="0"/>
                <a:cs typeface="Arial" charset="0"/>
              </a:rPr>
              <a:t>Meilleure gestion des approvisionnements : le nombre de sac détermine la quantité stockée ou consommée</a:t>
            </a:r>
          </a:p>
          <a:p>
            <a:pPr marL="285750" marR="0" lvl="0" indent="-285750" algn="just" defTabSz="1007943" rtl="0" eaLnBrk="1" fontAlgn="auto" latinLnBrk="0" hangingPunct="1">
              <a:lnSpc>
                <a:spcPct val="150000"/>
              </a:lnSpc>
              <a:spcBef>
                <a:spcPct val="0"/>
              </a:spcBef>
              <a:spcAft>
                <a:spcPts val="0"/>
              </a:spcAft>
              <a:buClrTx/>
              <a:buSzTx/>
              <a:buFont typeface="Arial" charset="0"/>
              <a:buChar char="•"/>
              <a:tabLst/>
              <a:defRPr/>
            </a:pPr>
            <a:r>
              <a:rPr lang="fr-FR" sz="1600" dirty="0">
                <a:solidFill>
                  <a:prstClr val="black"/>
                </a:solidFill>
                <a:latin typeface="+mn-lt"/>
                <a:ea typeface="Arial" charset="0"/>
                <a:cs typeface="Arial" charset="0"/>
              </a:rPr>
              <a:t>Peuvent être acheminés dans les zones difficiles d’accès = Réduit la pénibilité des équipes et le nombre de déplacement</a:t>
            </a:r>
            <a:r>
              <a:rPr lang="fr-FR" sz="1600" dirty="0">
                <a:solidFill>
                  <a:srgbClr val="FF0000"/>
                </a:solidFill>
                <a:latin typeface="+mn-lt"/>
                <a:ea typeface="Arial" charset="0"/>
                <a:cs typeface="Arial" charset="0"/>
              </a:rPr>
              <a:t>s</a:t>
            </a:r>
          </a:p>
          <a:p>
            <a:pPr marL="285750" marR="0" lvl="0" indent="-285750" algn="just" defTabSz="1007943" rtl="0" eaLnBrk="1" fontAlgn="auto" latinLnBrk="0" hangingPunct="1">
              <a:lnSpc>
                <a:spcPct val="150000"/>
              </a:lnSpc>
              <a:spcBef>
                <a:spcPct val="0"/>
              </a:spcBef>
              <a:spcAft>
                <a:spcPts val="0"/>
              </a:spcAft>
              <a:buClrTx/>
              <a:buSzTx/>
              <a:buFont typeface="Arial" charset="0"/>
              <a:buChar char="•"/>
              <a:tabLst/>
              <a:defRPr/>
            </a:pPr>
            <a:r>
              <a:rPr lang="fr-FR" sz="1600" dirty="0">
                <a:solidFill>
                  <a:prstClr val="black"/>
                </a:solidFill>
                <a:latin typeface="+mn-lt"/>
                <a:ea typeface="Arial" charset="0"/>
                <a:cs typeface="Arial" charset="0"/>
              </a:rPr>
              <a:t>Chantier propre</a:t>
            </a:r>
          </a:p>
          <a:p>
            <a:pPr marL="285750" marR="0" lvl="0" indent="-285750" algn="just" defTabSz="1007943" rtl="0" eaLnBrk="1" fontAlgn="auto" latinLnBrk="0" hangingPunct="1">
              <a:lnSpc>
                <a:spcPct val="150000"/>
              </a:lnSpc>
              <a:spcBef>
                <a:spcPct val="0"/>
              </a:spcBef>
              <a:spcAft>
                <a:spcPts val="0"/>
              </a:spcAft>
              <a:buClrTx/>
              <a:buSzTx/>
              <a:buFont typeface="Arial" charset="0"/>
              <a:buChar char="•"/>
              <a:tabLst/>
              <a:defRPr/>
            </a:pPr>
            <a:endParaRPr kumimoji="0" lang="fr-FR" sz="1600" b="0" i="0" u="none" strike="noStrike" kern="1200" cap="none" spc="0" normalizeH="0" baseline="0" noProof="0" dirty="0">
              <a:ln>
                <a:noFill/>
              </a:ln>
              <a:solidFill>
                <a:prstClr val="black"/>
              </a:solidFill>
              <a:effectLst/>
              <a:uLnTx/>
              <a:uFillTx/>
              <a:latin typeface="+mn-lt"/>
              <a:ea typeface="Arial" charset="0"/>
              <a:cs typeface="Arial" charset="0"/>
            </a:endParaRPr>
          </a:p>
          <a:p>
            <a:pPr marL="285750" marR="0" lvl="0" indent="-285750" algn="just" defTabSz="1007943" rtl="0" eaLnBrk="1" fontAlgn="auto" latinLnBrk="0" hangingPunct="1">
              <a:lnSpc>
                <a:spcPct val="150000"/>
              </a:lnSpc>
              <a:spcBef>
                <a:spcPct val="0"/>
              </a:spcBef>
              <a:spcAft>
                <a:spcPts val="0"/>
              </a:spcAft>
              <a:buClrTx/>
              <a:buSzTx/>
              <a:buFont typeface="Arial" charset="0"/>
              <a:buChar char="•"/>
              <a:tabLst/>
              <a:defRPr/>
            </a:pPr>
            <a:endParaRPr kumimoji="0" lang="fr-FR" sz="1600" b="0" i="0" u="none" strike="noStrike" kern="1200" cap="none" spc="0" normalizeH="0" baseline="0" noProof="0" dirty="0">
              <a:ln>
                <a:noFill/>
              </a:ln>
              <a:solidFill>
                <a:prstClr val="black"/>
              </a:solidFill>
              <a:effectLst/>
              <a:uLnTx/>
              <a:uFillTx/>
              <a:latin typeface="+mn-lt"/>
              <a:ea typeface="Arial" charset="0"/>
              <a:cs typeface="Arial" charset="0"/>
            </a:endParaRPr>
          </a:p>
          <a:p>
            <a:pPr marL="285750" marR="0" lvl="0" indent="-285750" algn="just" defTabSz="1007943" rtl="0" eaLnBrk="1" fontAlgn="auto" latinLnBrk="0" hangingPunct="1">
              <a:lnSpc>
                <a:spcPct val="150000"/>
              </a:lnSpc>
              <a:spcBef>
                <a:spcPct val="0"/>
              </a:spcBef>
              <a:spcAft>
                <a:spcPts val="0"/>
              </a:spcAft>
              <a:buClrTx/>
              <a:buSzTx/>
              <a:buFont typeface="Arial" charset="0"/>
              <a:buChar char="•"/>
              <a:tabLst/>
              <a:defRPr/>
            </a:pPr>
            <a:endParaRPr kumimoji="0" lang="fr-FR" sz="1600" b="0" i="0" u="none" strike="noStrike" kern="1200" cap="none" spc="0" normalizeH="0" baseline="0" noProof="0" dirty="0">
              <a:ln>
                <a:noFill/>
              </a:ln>
              <a:solidFill>
                <a:prstClr val="black"/>
              </a:solidFill>
              <a:effectLst/>
              <a:uLnTx/>
              <a:uFillTx/>
              <a:latin typeface="+mn-lt"/>
              <a:ea typeface="Arial" charset="0"/>
              <a:cs typeface="Arial" charset="0"/>
            </a:endParaRPr>
          </a:p>
        </p:txBody>
      </p:sp>
      <p:sp>
        <p:nvSpPr>
          <p:cNvPr id="12" name="Titre 1">
            <a:extLst>
              <a:ext uri="{FF2B5EF4-FFF2-40B4-BE49-F238E27FC236}">
                <a16:creationId xmlns:a16="http://schemas.microsoft.com/office/drawing/2014/main" id="{3B2358DE-FF1A-4B88-A46A-6972C92C80F0}"/>
              </a:ext>
            </a:extLst>
          </p:cNvPr>
          <p:cNvSpPr txBox="1">
            <a:spLocks/>
          </p:cNvSpPr>
          <p:nvPr/>
        </p:nvSpPr>
        <p:spPr>
          <a:xfrm>
            <a:off x="442210" y="565520"/>
            <a:ext cx="3492481" cy="277318"/>
          </a:xfrm>
          <a:prstGeom prst="rect">
            <a:avLst/>
          </a:prstGeom>
          <a:noFill/>
        </p:spPr>
        <p:txBody>
          <a:bodyPr vert="horz" lIns="91440" tIns="45720" rIns="91440" bIns="45720" rtlCol="0" anchor="ctr">
            <a:normAutofit fontScale="92500"/>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lvl="0"/>
            <a:r>
              <a:rPr lang="fr-FR" sz="900" spc="300">
                <a:solidFill>
                  <a:srgbClr val="273777"/>
                </a:solidFill>
                <a:latin typeface="Arial" pitchFamily="34" charset="0"/>
                <a:cs typeface="Arial" pitchFamily="34" charset="0"/>
              </a:rPr>
              <a:t>Moins de manipulation, plus de sécurité</a:t>
            </a:r>
            <a:endParaRPr lang="fr-FR" sz="900" spc="300" dirty="0">
              <a:solidFill>
                <a:srgbClr val="273777"/>
              </a:solidFill>
              <a:latin typeface="Arial" pitchFamily="34" charset="0"/>
              <a:cs typeface="Arial" pitchFamily="34" charset="0"/>
            </a:endParaRPr>
          </a:p>
        </p:txBody>
      </p:sp>
      <p:pic>
        <p:nvPicPr>
          <p:cNvPr id="5" name="Image 4" descr="Une image contenant en bois, bateau&#10;&#10;Description générée automatiquement">
            <a:extLst>
              <a:ext uri="{FF2B5EF4-FFF2-40B4-BE49-F238E27FC236}">
                <a16:creationId xmlns:a16="http://schemas.microsoft.com/office/drawing/2014/main" id="{8CFBA471-FE55-463D-92BF-5A5E9136D83E}"/>
              </a:ext>
            </a:extLst>
          </p:cNvPr>
          <p:cNvPicPr>
            <a:picLocks noChangeAspect="1"/>
          </p:cNvPicPr>
          <p:nvPr/>
        </p:nvPicPr>
        <p:blipFill rotWithShape="1">
          <a:blip r:embed="rId5"/>
          <a:srcRect l="-263" t="14670" r="12657"/>
          <a:stretch/>
        </p:blipFill>
        <p:spPr>
          <a:xfrm>
            <a:off x="3385862" y="4791537"/>
            <a:ext cx="3920088" cy="2448186"/>
          </a:xfrm>
          <a:prstGeom prst="rect">
            <a:avLst/>
          </a:prstGeom>
        </p:spPr>
      </p:pic>
      <p:sp>
        <p:nvSpPr>
          <p:cNvPr id="13" name="Espace réservé du pied de page 7">
            <a:extLst>
              <a:ext uri="{FF2B5EF4-FFF2-40B4-BE49-F238E27FC236}">
                <a16:creationId xmlns:a16="http://schemas.microsoft.com/office/drawing/2014/main" id="{CC34AD65-8241-4358-9922-0DD6818FA907}"/>
              </a:ext>
            </a:extLst>
          </p:cNvPr>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spTree>
    <p:extLst>
      <p:ext uri="{BB962C8B-B14F-4D97-AF65-F5344CB8AC3E}">
        <p14:creationId xmlns:p14="http://schemas.microsoft.com/office/powerpoint/2010/main" val="29262638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Titre 1"/>
          <p:cNvSpPr txBox="1">
            <a:spLocks/>
          </p:cNvSpPr>
          <p:nvPr/>
        </p:nvSpPr>
        <p:spPr>
          <a:xfrm>
            <a:off x="0" y="3965210"/>
            <a:ext cx="10691813" cy="669074"/>
          </a:xfrm>
          <a:prstGeom prst="rect">
            <a:avLst/>
          </a:prstGeom>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3600" spc="300" dirty="0">
                <a:solidFill>
                  <a:schemeClr val="bg1"/>
                </a:solidFill>
                <a:latin typeface="Arial" pitchFamily="34" charset="0"/>
                <a:cs typeface="Arial" pitchFamily="34" charset="0"/>
              </a:rPr>
              <a:t>Des mesures pour limiter le risque</a:t>
            </a:r>
          </a:p>
        </p:txBody>
      </p:sp>
      <p:pic>
        <p:nvPicPr>
          <p:cNvPr id="8" name="Espace réservé du contenu 11" descr="securite-icone-blanc.png"/>
          <p:cNvPicPr>
            <a:picLocks noChangeAspect="1"/>
          </p:cNvPicPr>
          <p:nvPr/>
        </p:nvPicPr>
        <p:blipFill>
          <a:blip r:embed="rId4" cstate="print"/>
          <a:stretch>
            <a:fillRect/>
          </a:stretch>
        </p:blipFill>
        <p:spPr>
          <a:xfrm>
            <a:off x="4747840" y="3065691"/>
            <a:ext cx="1166151" cy="824062"/>
          </a:xfrm>
          <a:prstGeom prst="rect">
            <a:avLst/>
          </a:prstGeom>
        </p:spPr>
      </p:pic>
      <p:sp>
        <p:nvSpPr>
          <p:cNvPr id="6" name="Espace réservé du pied de page 7">
            <a:extLst>
              <a:ext uri="{FF2B5EF4-FFF2-40B4-BE49-F238E27FC236}">
                <a16:creationId xmlns:a16="http://schemas.microsoft.com/office/drawing/2014/main" id="{33ED6A96-A865-4F6D-A897-35BBB6FBA3EE}"/>
              </a:ext>
            </a:extLst>
          </p:cNvPr>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spTree>
    <p:extLst>
      <p:ext uri="{BB962C8B-B14F-4D97-AF65-F5344CB8AC3E}">
        <p14:creationId xmlns:p14="http://schemas.microsoft.com/office/powerpoint/2010/main" val="6355327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tre 1"/>
          <p:cNvSpPr txBox="1">
            <a:spLocks/>
          </p:cNvSpPr>
          <p:nvPr/>
        </p:nvSpPr>
        <p:spPr>
          <a:xfrm>
            <a:off x="0" y="4088780"/>
            <a:ext cx="10691813" cy="669074"/>
          </a:xfrm>
          <a:prstGeom prst="rect">
            <a:avLst/>
          </a:prstGeom>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3600" spc="300" dirty="0">
                <a:solidFill>
                  <a:schemeClr val="bg1"/>
                </a:solidFill>
                <a:latin typeface="Arial" pitchFamily="34" charset="0"/>
                <a:cs typeface="Arial" pitchFamily="34" charset="0"/>
              </a:rPr>
              <a:t>Excellence</a:t>
            </a:r>
          </a:p>
        </p:txBody>
      </p:sp>
      <p:sp>
        <p:nvSpPr>
          <p:cNvPr id="10" name="Titre 1"/>
          <p:cNvSpPr txBox="1">
            <a:spLocks/>
          </p:cNvSpPr>
          <p:nvPr/>
        </p:nvSpPr>
        <p:spPr>
          <a:xfrm>
            <a:off x="0" y="745980"/>
            <a:ext cx="10691814" cy="798065"/>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2800" spc="300" dirty="0">
                <a:solidFill>
                  <a:srgbClr val="273777"/>
                </a:solidFill>
                <a:latin typeface="Arial" pitchFamily="34" charset="0"/>
                <a:cs typeface="Arial" pitchFamily="34" charset="0"/>
              </a:rPr>
              <a:t>CEMEX GO</a:t>
            </a:r>
          </a:p>
        </p:txBody>
      </p:sp>
      <p:sp>
        <p:nvSpPr>
          <p:cNvPr id="9" name="Titre 1"/>
          <p:cNvSpPr txBox="1">
            <a:spLocks/>
          </p:cNvSpPr>
          <p:nvPr/>
        </p:nvSpPr>
        <p:spPr>
          <a:xfrm>
            <a:off x="1399756" y="1817356"/>
            <a:ext cx="7892300" cy="1406136"/>
          </a:xfrm>
          <a:prstGeom prst="rect">
            <a:avLst/>
          </a:prstGeom>
        </p:spPr>
        <p:txBody>
          <a:bodyPr vert="horz" lIns="91440" tIns="45720" rIns="91440" bIns="45720" rtlCol="0" anchor="t">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nSpc>
                <a:spcPct val="150000"/>
              </a:lnSpc>
            </a:pPr>
            <a:r>
              <a:rPr lang="fr-FR" sz="1400" dirty="0">
                <a:latin typeface="Arial" charset="0"/>
                <a:ea typeface="Arial" charset="0"/>
                <a:cs typeface="Arial" charset="0"/>
              </a:rPr>
              <a:t>Le digital réduit le contact physique à son simple minimum. Vous pouvez désormais commander, recevoir vos factures, suivre vos livraisons depuis votre téléphone. En cette période votre temps est précieux, gagnez en productivité. Les bons de livraisons sont 100% dématérialisés ! </a:t>
            </a:r>
          </a:p>
        </p:txBody>
      </p:sp>
      <p:cxnSp>
        <p:nvCxnSpPr>
          <p:cNvPr id="3" name="Connecteur droit 2"/>
          <p:cNvCxnSpPr/>
          <p:nvPr/>
        </p:nvCxnSpPr>
        <p:spPr>
          <a:xfrm>
            <a:off x="4443864" y="1544045"/>
            <a:ext cx="180408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1" name="Titre 1"/>
          <p:cNvSpPr txBox="1">
            <a:spLocks/>
          </p:cNvSpPr>
          <p:nvPr/>
        </p:nvSpPr>
        <p:spPr>
          <a:xfrm>
            <a:off x="442209" y="565520"/>
            <a:ext cx="3099453" cy="277318"/>
          </a:xfrm>
          <a:prstGeom prst="rect">
            <a:avLst/>
          </a:prstGeom>
          <a:noFill/>
        </p:spPr>
        <p:txBody>
          <a:bodyPr vert="horz" lIns="91440" tIns="45720" rIns="91440" bIns="45720" rtlCol="0" anchor="ctr">
            <a:normAutofit fontScale="92500"/>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r>
              <a:rPr lang="fr-FR" sz="900" spc="300">
                <a:solidFill>
                  <a:srgbClr val="273777"/>
                </a:solidFill>
                <a:latin typeface="Arial" pitchFamily="34" charset="0"/>
                <a:cs typeface="Arial" pitchFamily="34" charset="0"/>
              </a:rPr>
              <a:t>Des mesures pour limiter le risque</a:t>
            </a:r>
            <a:endParaRPr lang="fr-FR" sz="900" spc="300" dirty="0">
              <a:solidFill>
                <a:srgbClr val="273777"/>
              </a:solidFill>
              <a:latin typeface="Arial" pitchFamily="34" charset="0"/>
              <a:cs typeface="Arial" pitchFamily="34" charset="0"/>
            </a:endParaRPr>
          </a:p>
        </p:txBody>
      </p:sp>
      <p:pic>
        <p:nvPicPr>
          <p:cNvPr id="12" name="Espace réservé du contenu 11" descr="securite-icone-blanc.png"/>
          <p:cNvPicPr>
            <a:picLocks noChangeAspect="1"/>
          </p:cNvPicPr>
          <p:nvPr/>
        </p:nvPicPr>
        <p:blipFill>
          <a:blip r:embed="rId4" cstate="print"/>
          <a:stretch>
            <a:fillRect/>
          </a:stretch>
        </p:blipFill>
        <p:spPr>
          <a:xfrm>
            <a:off x="84845" y="558025"/>
            <a:ext cx="392440" cy="277318"/>
          </a:xfrm>
          <a:prstGeom prst="rect">
            <a:avLst/>
          </a:prstGeom>
        </p:spPr>
      </p:pic>
      <p:sp>
        <p:nvSpPr>
          <p:cNvPr id="13" name="Titre 1">
            <a:extLst>
              <a:ext uri="{FF2B5EF4-FFF2-40B4-BE49-F238E27FC236}">
                <a16:creationId xmlns:a16="http://schemas.microsoft.com/office/drawing/2014/main" id="{C09F2120-11D8-48F8-B8B8-FEDA4CC974BF}"/>
              </a:ext>
            </a:extLst>
          </p:cNvPr>
          <p:cNvSpPr txBox="1">
            <a:spLocks/>
          </p:cNvSpPr>
          <p:nvPr/>
        </p:nvSpPr>
        <p:spPr>
          <a:xfrm>
            <a:off x="84845" y="2858070"/>
            <a:ext cx="10691814" cy="798065"/>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2800" spc="300" dirty="0">
                <a:solidFill>
                  <a:srgbClr val="273777"/>
                </a:solidFill>
                <a:latin typeface="Arial" pitchFamily="34" charset="0"/>
                <a:cs typeface="Arial" pitchFamily="34" charset="0"/>
              </a:rPr>
              <a:t>ISO CLEAN</a:t>
            </a:r>
          </a:p>
        </p:txBody>
      </p:sp>
      <p:sp>
        <p:nvSpPr>
          <p:cNvPr id="14" name="Titre 1">
            <a:extLst>
              <a:ext uri="{FF2B5EF4-FFF2-40B4-BE49-F238E27FC236}">
                <a16:creationId xmlns:a16="http://schemas.microsoft.com/office/drawing/2014/main" id="{FC44BB38-8D24-4B78-BCCD-9B061B3A2A75}"/>
              </a:ext>
            </a:extLst>
          </p:cNvPr>
          <p:cNvSpPr txBox="1">
            <a:spLocks/>
          </p:cNvSpPr>
          <p:nvPr/>
        </p:nvSpPr>
        <p:spPr>
          <a:xfrm>
            <a:off x="2386645" y="3772765"/>
            <a:ext cx="7892300" cy="1256180"/>
          </a:xfrm>
          <a:prstGeom prst="rect">
            <a:avLst/>
          </a:prstGeom>
        </p:spPr>
        <p:txBody>
          <a:bodyPr vert="horz" lIns="91440" tIns="45720" rIns="91440" bIns="45720" rtlCol="0" anchor="t">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marL="285750" indent="-285750">
              <a:lnSpc>
                <a:spcPct val="150000"/>
              </a:lnSpc>
              <a:buFont typeface="Arial" charset="0"/>
              <a:buChar char="•"/>
            </a:pPr>
            <a:r>
              <a:rPr lang="fr-FR" sz="1400" dirty="0">
                <a:latin typeface="Arial" charset="0"/>
                <a:ea typeface="Arial" charset="0"/>
                <a:cs typeface="Arial" charset="0"/>
              </a:rPr>
              <a:t>Gel hydroalcoolique par bidon de 5L (stratégie de vente à définir dans le secteur)</a:t>
            </a:r>
          </a:p>
          <a:p>
            <a:pPr marL="285750" indent="-285750">
              <a:lnSpc>
                <a:spcPct val="150000"/>
              </a:lnSpc>
              <a:buFont typeface="Arial" charset="0"/>
              <a:buChar char="•"/>
            </a:pPr>
            <a:r>
              <a:rPr lang="fr-FR" sz="1400" dirty="0">
                <a:latin typeface="Arial" charset="0"/>
                <a:ea typeface="Arial" charset="0"/>
                <a:cs typeface="Arial" charset="0"/>
              </a:rPr>
              <a:t>Vente à prix coûtant</a:t>
            </a:r>
          </a:p>
          <a:p>
            <a:pPr marL="285750" indent="-285750">
              <a:lnSpc>
                <a:spcPct val="150000"/>
              </a:lnSpc>
              <a:buFont typeface="Arial" charset="0"/>
              <a:buChar char="•"/>
            </a:pPr>
            <a:r>
              <a:rPr lang="fr-FR" sz="1400" dirty="0">
                <a:latin typeface="Arial" charset="0"/>
                <a:ea typeface="Arial" charset="0"/>
                <a:cs typeface="Arial" charset="0"/>
              </a:rPr>
              <a:t>Produit d’appel pour renouer le contact avec nos clients les plus fidèles</a:t>
            </a:r>
          </a:p>
          <a:p>
            <a:pPr marL="285750" indent="-285750">
              <a:lnSpc>
                <a:spcPct val="150000"/>
              </a:lnSpc>
              <a:buFont typeface="Arial" charset="0"/>
              <a:buChar char="•"/>
            </a:pPr>
            <a:endParaRPr lang="fr-FR" sz="1400" dirty="0">
              <a:latin typeface="Arial" charset="0"/>
              <a:ea typeface="Arial" charset="0"/>
              <a:cs typeface="Arial" charset="0"/>
            </a:endParaRPr>
          </a:p>
          <a:p>
            <a:pPr marL="285750" indent="-285750">
              <a:lnSpc>
                <a:spcPct val="150000"/>
              </a:lnSpc>
              <a:buFont typeface="Arial" charset="0"/>
              <a:buChar char="•"/>
            </a:pPr>
            <a:endParaRPr lang="fr-FR" sz="1400" dirty="0">
              <a:latin typeface="Arial" charset="0"/>
              <a:ea typeface="Arial" charset="0"/>
              <a:cs typeface="Arial" charset="0"/>
            </a:endParaRPr>
          </a:p>
        </p:txBody>
      </p:sp>
      <p:cxnSp>
        <p:nvCxnSpPr>
          <p:cNvPr id="15" name="Connecteur droit 14">
            <a:extLst>
              <a:ext uri="{FF2B5EF4-FFF2-40B4-BE49-F238E27FC236}">
                <a16:creationId xmlns:a16="http://schemas.microsoft.com/office/drawing/2014/main" id="{C06FC2C5-4738-4BFC-A99D-ECD1F7B38200}"/>
              </a:ext>
            </a:extLst>
          </p:cNvPr>
          <p:cNvCxnSpPr/>
          <p:nvPr/>
        </p:nvCxnSpPr>
        <p:spPr>
          <a:xfrm>
            <a:off x="4528709" y="3656135"/>
            <a:ext cx="180408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6" name="Titre 1">
            <a:extLst>
              <a:ext uri="{FF2B5EF4-FFF2-40B4-BE49-F238E27FC236}">
                <a16:creationId xmlns:a16="http://schemas.microsoft.com/office/drawing/2014/main" id="{75228CF6-28D3-44D7-A617-CE9EA419F804}"/>
              </a:ext>
            </a:extLst>
          </p:cNvPr>
          <p:cNvSpPr txBox="1">
            <a:spLocks/>
          </p:cNvSpPr>
          <p:nvPr/>
        </p:nvSpPr>
        <p:spPr>
          <a:xfrm>
            <a:off x="237245" y="4953023"/>
            <a:ext cx="10691814" cy="798065"/>
          </a:xfrm>
          <a:prstGeom prst="rect">
            <a:avLst/>
          </a:prstGeom>
          <a:noFill/>
        </p:spPr>
        <p:txBody>
          <a:bodyPr vert="horz" lIns="91440" tIns="45720" rIns="91440" bIns="45720" rtlCol="0" anchor="ctr">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gn="ctr"/>
            <a:r>
              <a:rPr lang="fr-FR" sz="2800" spc="300" dirty="0">
                <a:solidFill>
                  <a:srgbClr val="273777"/>
                </a:solidFill>
                <a:latin typeface="Arial" pitchFamily="34" charset="0"/>
                <a:cs typeface="Arial" pitchFamily="34" charset="0"/>
              </a:rPr>
              <a:t>Protocoles de sécurité</a:t>
            </a:r>
          </a:p>
        </p:txBody>
      </p:sp>
      <p:cxnSp>
        <p:nvCxnSpPr>
          <p:cNvPr id="17" name="Connecteur droit 16">
            <a:extLst>
              <a:ext uri="{FF2B5EF4-FFF2-40B4-BE49-F238E27FC236}">
                <a16:creationId xmlns:a16="http://schemas.microsoft.com/office/drawing/2014/main" id="{758012A6-A2E4-4AC9-92C7-03E16C5442B8}"/>
              </a:ext>
            </a:extLst>
          </p:cNvPr>
          <p:cNvCxnSpPr/>
          <p:nvPr/>
        </p:nvCxnSpPr>
        <p:spPr>
          <a:xfrm>
            <a:off x="4681109" y="5751088"/>
            <a:ext cx="180408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8" name="Titre 1">
            <a:extLst>
              <a:ext uri="{FF2B5EF4-FFF2-40B4-BE49-F238E27FC236}">
                <a16:creationId xmlns:a16="http://schemas.microsoft.com/office/drawing/2014/main" id="{F69A4559-5307-4904-8693-D30FFA4546E0}"/>
              </a:ext>
            </a:extLst>
          </p:cNvPr>
          <p:cNvSpPr txBox="1">
            <a:spLocks/>
          </p:cNvSpPr>
          <p:nvPr/>
        </p:nvSpPr>
        <p:spPr>
          <a:xfrm>
            <a:off x="1484602" y="5791796"/>
            <a:ext cx="7892300" cy="1117000"/>
          </a:xfrm>
          <a:prstGeom prst="rect">
            <a:avLst/>
          </a:prstGeom>
        </p:spPr>
        <p:txBody>
          <a:bodyPr vert="horz" lIns="91440" tIns="45720" rIns="91440" bIns="45720" rtlCol="0" anchor="t">
            <a:normAutofit/>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a:lnSpc>
                <a:spcPct val="150000"/>
              </a:lnSpc>
            </a:pPr>
            <a:r>
              <a:rPr lang="fr-FR" sz="1400" dirty="0">
                <a:latin typeface="Arial" charset="0"/>
                <a:ea typeface="Arial" charset="0"/>
                <a:cs typeface="Arial" charset="0"/>
              </a:rPr>
              <a:t>Création de protocole pour limiter la propagation du virus :</a:t>
            </a:r>
          </a:p>
          <a:p>
            <a:pPr marL="285750" indent="-285750">
              <a:lnSpc>
                <a:spcPct val="150000"/>
              </a:lnSpc>
              <a:buFont typeface="Arial" panose="020B0604020202020204" pitchFamily="34" charset="0"/>
              <a:buChar char="•"/>
            </a:pPr>
            <a:r>
              <a:rPr lang="fr-FR" sz="1400" dirty="0">
                <a:latin typeface="Arial" charset="0"/>
                <a:ea typeface="Arial" charset="0"/>
                <a:cs typeface="Arial" charset="0"/>
              </a:rPr>
              <a:t>Fabrication de nos matériaux BPE et granulats</a:t>
            </a:r>
          </a:p>
          <a:p>
            <a:pPr marL="285750" indent="-285750">
              <a:lnSpc>
                <a:spcPct val="150000"/>
              </a:lnSpc>
              <a:buFont typeface="Arial" panose="020B0604020202020204" pitchFamily="34" charset="0"/>
              <a:buChar char="•"/>
            </a:pPr>
            <a:r>
              <a:rPr lang="fr-FR" sz="1400" dirty="0">
                <a:latin typeface="Arial" charset="0"/>
                <a:ea typeface="Arial" charset="0"/>
                <a:cs typeface="Arial" charset="0"/>
              </a:rPr>
              <a:t>Transport de nos produits et déchargement</a:t>
            </a:r>
          </a:p>
          <a:p>
            <a:pPr marL="285750" indent="-285750">
              <a:lnSpc>
                <a:spcPct val="150000"/>
              </a:lnSpc>
              <a:buFont typeface="Arial" charset="0"/>
              <a:buChar char="•"/>
            </a:pPr>
            <a:endParaRPr lang="fr-FR" sz="1400" dirty="0">
              <a:latin typeface="Arial" charset="0"/>
              <a:ea typeface="Arial" charset="0"/>
              <a:cs typeface="Arial" charset="0"/>
            </a:endParaRPr>
          </a:p>
          <a:p>
            <a:pPr marL="285750" indent="-285750">
              <a:lnSpc>
                <a:spcPct val="150000"/>
              </a:lnSpc>
              <a:buFont typeface="Arial" charset="0"/>
              <a:buChar char="•"/>
            </a:pPr>
            <a:endParaRPr lang="fr-FR" sz="1400" dirty="0">
              <a:latin typeface="Arial" charset="0"/>
              <a:ea typeface="Arial" charset="0"/>
              <a:cs typeface="Arial" charset="0"/>
            </a:endParaRPr>
          </a:p>
        </p:txBody>
      </p:sp>
      <p:sp>
        <p:nvSpPr>
          <p:cNvPr id="2" name="Rectangle 1">
            <a:extLst>
              <a:ext uri="{FF2B5EF4-FFF2-40B4-BE49-F238E27FC236}">
                <a16:creationId xmlns:a16="http://schemas.microsoft.com/office/drawing/2014/main" id="{1C81A838-7145-4606-858C-8F16B5CB41F8}"/>
              </a:ext>
            </a:extLst>
          </p:cNvPr>
          <p:cNvSpPr/>
          <p:nvPr/>
        </p:nvSpPr>
        <p:spPr>
          <a:xfrm>
            <a:off x="5924898" y="6124620"/>
            <a:ext cx="2861681" cy="375552"/>
          </a:xfrm>
          <a:prstGeom prst="rect">
            <a:avLst/>
          </a:prstGeom>
        </p:spPr>
        <p:txBody>
          <a:bodyPr wrap="none">
            <a:spAutoFit/>
          </a:bodyPr>
          <a:lstStyle/>
          <a:p>
            <a:pPr marL="285750" indent="-285750">
              <a:lnSpc>
                <a:spcPct val="150000"/>
              </a:lnSpc>
              <a:buFont typeface="Arial" panose="020B0604020202020204" pitchFamily="34" charset="0"/>
              <a:buChar char="•"/>
            </a:pPr>
            <a:r>
              <a:rPr lang="fr-FR" sz="1400" dirty="0">
                <a:latin typeface="Arial" charset="0"/>
                <a:ea typeface="Arial" charset="0"/>
                <a:cs typeface="Arial" charset="0"/>
              </a:rPr>
              <a:t>Nettoyage de nos installations</a:t>
            </a:r>
          </a:p>
        </p:txBody>
      </p:sp>
      <p:sp>
        <p:nvSpPr>
          <p:cNvPr id="19" name="Rectangle 18">
            <a:extLst>
              <a:ext uri="{FF2B5EF4-FFF2-40B4-BE49-F238E27FC236}">
                <a16:creationId xmlns:a16="http://schemas.microsoft.com/office/drawing/2014/main" id="{0A02F3DE-7C84-4008-B4FF-B4DF8BF602CB}"/>
              </a:ext>
            </a:extLst>
          </p:cNvPr>
          <p:cNvSpPr/>
          <p:nvPr/>
        </p:nvSpPr>
        <p:spPr>
          <a:xfrm>
            <a:off x="5924898" y="6422060"/>
            <a:ext cx="3435556" cy="375552"/>
          </a:xfrm>
          <a:prstGeom prst="rect">
            <a:avLst/>
          </a:prstGeom>
        </p:spPr>
        <p:txBody>
          <a:bodyPr wrap="none">
            <a:spAutoFit/>
          </a:bodyPr>
          <a:lstStyle/>
          <a:p>
            <a:pPr marL="285750" indent="-285750">
              <a:lnSpc>
                <a:spcPct val="150000"/>
              </a:lnSpc>
              <a:buFont typeface="Arial" panose="020B0604020202020204" pitchFamily="34" charset="0"/>
              <a:buChar char="•"/>
            </a:pPr>
            <a:r>
              <a:rPr lang="fr-FR" sz="1400" dirty="0">
                <a:latin typeface="Arial" charset="0"/>
                <a:ea typeface="Arial" charset="0"/>
                <a:cs typeface="Arial" charset="0"/>
              </a:rPr>
              <a:t>Manutention et pompage sur chantier</a:t>
            </a:r>
          </a:p>
        </p:txBody>
      </p:sp>
      <p:pic>
        <p:nvPicPr>
          <p:cNvPr id="5" name="Image 4" descr="Une image contenant signe, assis, arrêt, rouge&#10;&#10;Description générée automatiquement">
            <a:extLst>
              <a:ext uri="{FF2B5EF4-FFF2-40B4-BE49-F238E27FC236}">
                <a16:creationId xmlns:a16="http://schemas.microsoft.com/office/drawing/2014/main" id="{47667BFF-99B9-4F50-AA45-5F77D502C971}"/>
              </a:ext>
            </a:extLst>
          </p:cNvPr>
          <p:cNvPicPr>
            <a:picLocks noChangeAspect="1"/>
          </p:cNvPicPr>
          <p:nvPr/>
        </p:nvPicPr>
        <p:blipFill>
          <a:blip r:embed="rId5"/>
          <a:stretch>
            <a:fillRect/>
          </a:stretch>
        </p:blipFill>
        <p:spPr>
          <a:xfrm>
            <a:off x="9087948" y="640383"/>
            <a:ext cx="1358379" cy="1358379"/>
          </a:xfrm>
          <a:prstGeom prst="rect">
            <a:avLst/>
          </a:prstGeom>
        </p:spPr>
      </p:pic>
      <p:pic>
        <p:nvPicPr>
          <p:cNvPr id="20" name="Image 19" descr="Une image contenant bâtiment, intérieur, route, bagage&#10;&#10;Description générée automatiquement">
            <a:extLst>
              <a:ext uri="{FF2B5EF4-FFF2-40B4-BE49-F238E27FC236}">
                <a16:creationId xmlns:a16="http://schemas.microsoft.com/office/drawing/2014/main" id="{67844D17-FD61-4497-BC10-69B3F545B35C}"/>
              </a:ext>
            </a:extLst>
          </p:cNvPr>
          <p:cNvPicPr>
            <a:picLocks noChangeAspect="1"/>
          </p:cNvPicPr>
          <p:nvPr/>
        </p:nvPicPr>
        <p:blipFill rotWithShape="1">
          <a:blip r:embed="rId6"/>
          <a:srcRect l="27590" t="18773" r="29946" b="11709"/>
          <a:stretch/>
        </p:blipFill>
        <p:spPr>
          <a:xfrm>
            <a:off x="281065" y="3257102"/>
            <a:ext cx="2087419" cy="2278212"/>
          </a:xfrm>
          <a:prstGeom prst="rect">
            <a:avLst/>
          </a:prstGeom>
          <a:ln>
            <a:noFill/>
          </a:ln>
          <a:effectLst>
            <a:softEdge rad="112500"/>
          </a:effectLst>
        </p:spPr>
      </p:pic>
      <p:sp>
        <p:nvSpPr>
          <p:cNvPr id="21" name="Espace réservé du pied de page 7">
            <a:extLst>
              <a:ext uri="{FF2B5EF4-FFF2-40B4-BE49-F238E27FC236}">
                <a16:creationId xmlns:a16="http://schemas.microsoft.com/office/drawing/2014/main" id="{119D6623-84C3-46BC-AD7C-B9B42BA7F918}"/>
              </a:ext>
            </a:extLst>
          </p:cNvPr>
          <p:cNvSpPr>
            <a:spLocks noGrp="1"/>
          </p:cNvSpPr>
          <p:nvPr>
            <p:ph type="ftr" sz="quarter" idx="11"/>
          </p:nvPr>
        </p:nvSpPr>
        <p:spPr>
          <a:xfrm>
            <a:off x="3541663" y="7302589"/>
            <a:ext cx="3608487" cy="257086"/>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600" normalizeH="0" baseline="0" noProof="0" dirty="0">
                <a:ln>
                  <a:noFill/>
                </a:ln>
                <a:solidFill>
                  <a:prstClr val="white">
                    <a:lumMod val="85000"/>
                  </a:prstClr>
                </a:solidFill>
                <a:effectLst/>
                <a:uLnTx/>
                <a:uFillTx/>
                <a:latin typeface="Arial" charset="0"/>
                <a:ea typeface="+mn-ea"/>
                <a:cs typeface="+mn-cs"/>
              </a:rPr>
              <a:t>Mai 2020</a:t>
            </a:r>
          </a:p>
        </p:txBody>
      </p:sp>
    </p:spTree>
    <p:extLst>
      <p:ext uri="{BB962C8B-B14F-4D97-AF65-F5344CB8AC3E}">
        <p14:creationId xmlns:p14="http://schemas.microsoft.com/office/powerpoint/2010/main" val="2720567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6" name="Sous-titre 2"/>
          <p:cNvSpPr>
            <a:spLocks noGrp="1"/>
          </p:cNvSpPr>
          <p:nvPr>
            <p:ph type="subTitle" idx="1"/>
          </p:nvPr>
        </p:nvSpPr>
        <p:spPr>
          <a:xfrm>
            <a:off x="0" y="1637863"/>
            <a:ext cx="10691813" cy="628575"/>
          </a:xfrm>
        </p:spPr>
        <p:txBody>
          <a:bodyPr>
            <a:normAutofit/>
          </a:bodyPr>
          <a:lstStyle/>
          <a:p>
            <a:r>
              <a:rPr lang="fr-FR" sz="2400" spc="300" dirty="0">
                <a:latin typeface="Arial" charset="0"/>
                <a:ea typeface="Arial" charset="0"/>
                <a:cs typeface="Arial" charset="0"/>
              </a:rPr>
              <a:t>Prenez soin de vous et de vos proches</a:t>
            </a:r>
          </a:p>
        </p:txBody>
      </p:sp>
    </p:spTree>
    <p:extLst>
      <p:ext uri="{BB962C8B-B14F-4D97-AF65-F5344CB8AC3E}">
        <p14:creationId xmlns:p14="http://schemas.microsoft.com/office/powerpoint/2010/main" val="1086694691"/>
      </p:ext>
    </p:extLst>
  </p:cSld>
  <p:clrMapOvr>
    <a:masterClrMapping/>
  </p:clrMapOvr>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Bureau">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vert="horz" lIns="91440" tIns="45720" rIns="91440" bIns="45720" rtlCol="0" anchor="ctr">
        <a:normAutofit/>
      </a:bodyPr>
      <a:lstStyle>
        <a:defPPr algn="ctr">
          <a:defRPr sz="2800" spc="300" smtClean="0">
            <a:solidFill>
              <a:srgbClr val="273777"/>
            </a:solidFill>
            <a:latin typeface="Arial" pitchFamily="34" charset="0"/>
            <a:cs typeface="Arial" pitchFamily="34" charset="0"/>
          </a:defRPr>
        </a:defPPr>
      </a:lstStyle>
    </a:txDef>
  </a:objectDefaults>
  <a:extraClrSchemeLst/>
  <a:extLst>
    <a:ext uri="{05A4C25C-085E-4340-85A3-A5531E510DB2}">
      <thm15:themeFamily xmlns:thm15="http://schemas.microsoft.com/office/thememl/2012/main" name="Modele PPT CEMEX 2018" id="{CE3342E0-B464-4550-8E2B-C18A73CA36FA}" vid="{3F798E65-A29C-446C-A0A3-8ADD22616C41}"/>
    </a:ext>
  </a:ext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Bureau">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Bureau">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Bureau">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9260E225815364B8934EC389E018851" ma:contentTypeVersion="12" ma:contentTypeDescription="Crée un document." ma:contentTypeScope="" ma:versionID="95019e9b646ae91aa321b5f80002c46d">
  <xsd:schema xmlns:xsd="http://www.w3.org/2001/XMLSchema" xmlns:xs="http://www.w3.org/2001/XMLSchema" xmlns:p="http://schemas.microsoft.com/office/2006/metadata/properties" xmlns:ns2="01e4888f-754b-4335-930b-55bc3f586a36" xmlns:ns3="6e2a7d3e-0f50-4322-ba1e-589f48ec8c1b" targetNamespace="http://schemas.microsoft.com/office/2006/metadata/properties" ma:root="true" ma:fieldsID="c9a24ee2e74f67fe14b22dd8ce310099" ns2:_="" ns3:_="">
    <xsd:import namespace="01e4888f-754b-4335-930b-55bc3f586a36"/>
    <xsd:import namespace="6e2a7d3e-0f50-4322-ba1e-589f48ec8c1b"/>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e4888f-754b-4335-930b-55bc3f586a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e2a7d3e-0f50-4322-ba1e-589f48ec8c1b" elementFormDefault="qualified">
    <xsd:import namespace="http://schemas.microsoft.com/office/2006/documentManagement/types"/>
    <xsd:import namespace="http://schemas.microsoft.com/office/infopath/2007/PartnerControls"/>
    <xsd:element name="SharedWithUsers" ma:index="10"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Partagé avec dé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E941FDD-2B34-4834-B154-251F870E5704}"/>
</file>

<file path=customXml/itemProps2.xml><?xml version="1.0" encoding="utf-8"?>
<ds:datastoreItem xmlns:ds="http://schemas.openxmlformats.org/officeDocument/2006/customXml" ds:itemID="{C5FC9D9D-38E9-4F50-9E7A-E195C3F658CD}"/>
</file>

<file path=customXml/itemProps3.xml><?xml version="1.0" encoding="utf-8"?>
<ds:datastoreItem xmlns:ds="http://schemas.openxmlformats.org/officeDocument/2006/customXml" ds:itemID="{76F23CA4-AF5F-414A-9E9A-6699DE813E8A}">
  <ds:schemaRefs>
    <ds:schemaRef ds:uri="http://purl.org/dc/terms/"/>
    <ds:schemaRef ds:uri="http://schemas.openxmlformats.org/package/2006/metadata/core-properties"/>
    <ds:schemaRef ds:uri="http://purl.org/dc/dcmitype/"/>
    <ds:schemaRef ds:uri="http://schemas.microsoft.com/office/2006/documentManagement/types"/>
    <ds:schemaRef ds:uri="http://purl.org/dc/elements/1.1/"/>
    <ds:schemaRef ds:uri="http://schemas.microsoft.com/office/2006/metadata/propertie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PPT type CEMEX 2018</Template>
  <TotalTime>2</TotalTime>
  <Words>2775</Words>
  <Application>Microsoft Office PowerPoint</Application>
  <PresentationFormat>Personnalisé</PresentationFormat>
  <Paragraphs>291</Paragraphs>
  <Slides>20</Slides>
  <Notes>20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20</vt:i4>
      </vt:variant>
    </vt:vector>
  </HeadingPairs>
  <TitlesOfParts>
    <vt:vector size="27" baseType="lpstr">
      <vt:lpstr>Arial</vt:lpstr>
      <vt:lpstr>Calibri</vt:lpstr>
      <vt:lpstr>Calibri Light</vt:lpstr>
      <vt:lpstr>Roboto</vt:lpstr>
      <vt:lpstr>Segoe UI</vt:lpstr>
      <vt:lpstr>Wingdings</vt:lpstr>
      <vt:lpstr>Thème Office</vt:lpstr>
      <vt:lpstr>Nos solutions pour maintenir la distanciation sociale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Valentin Deleage</dc:creator>
  <cp:lastModifiedBy>Elise Jouffrey</cp:lastModifiedBy>
  <cp:revision>40</cp:revision>
  <dcterms:created xsi:type="dcterms:W3CDTF">2020-05-15T06:21:45Z</dcterms:created>
  <dcterms:modified xsi:type="dcterms:W3CDTF">2020-05-20T12:16:05Z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0x01010039260E225815364B8934EC389E018851</vt:lpwstr>
  </property>
</Properties>
</file>