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removePersonalInfoOnSave="1" saveSubsetFonts="1">
  <p:sldMasterIdLst>
    <p:sldMasterId id="2147484023" r:id="rId1"/>
  </p:sldMasterIdLst>
  <p:notesMasterIdLst>
    <p:notesMasterId r:id="rId16"/>
  </p:notesMasterIdLst>
  <p:handoutMasterIdLst>
    <p:handoutMasterId r:id="rId17"/>
  </p:handoutMasterIdLst>
  <p:sldIdLst>
    <p:sldId id="519" r:id="rId2"/>
    <p:sldId id="530" r:id="rId3"/>
    <p:sldId id="506" r:id="rId4"/>
    <p:sldId id="520" r:id="rId5"/>
    <p:sldId id="521" r:id="rId6"/>
    <p:sldId id="523" r:id="rId7"/>
    <p:sldId id="522" r:id="rId8"/>
    <p:sldId id="524" r:id="rId9"/>
    <p:sldId id="525" r:id="rId10"/>
    <p:sldId id="527" r:id="rId11"/>
    <p:sldId id="528" r:id="rId12"/>
    <p:sldId id="529" r:id="rId13"/>
    <p:sldId id="531" r:id="rId14"/>
    <p:sldId id="532" r:id="rId15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E2E2"/>
    <a:srgbClr val="1B9806"/>
    <a:srgbClr val="FF5050"/>
    <a:srgbClr val="CC0000"/>
    <a:srgbClr val="9FBDC9"/>
    <a:srgbClr val="FFFF00"/>
    <a:srgbClr val="5D5035"/>
    <a:srgbClr val="517D21"/>
    <a:srgbClr val="577C96"/>
    <a:srgbClr val="E2E21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86" autoAdjust="0"/>
    <p:restoredTop sz="98042" autoAdjust="0"/>
  </p:normalViewPr>
  <p:slideViewPr>
    <p:cSldViewPr snapToGrid="0">
      <p:cViewPr varScale="1">
        <p:scale>
          <a:sx n="105" d="100"/>
          <a:sy n="105" d="100"/>
        </p:scale>
        <p:origin x="-13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245" cy="4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43" tIns="45522" rIns="91043" bIns="45522" numCol="1" anchor="t" anchorCtr="0" compatLnSpc="1">
            <a:prstTxWarp prst="textNoShape">
              <a:avLst/>
            </a:prstTxWarp>
          </a:bodyPr>
          <a:lstStyle>
            <a:lvl1pPr algn="l" defTabSz="911225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430" y="0"/>
            <a:ext cx="2945245" cy="4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43" tIns="45522" rIns="91043" bIns="45522" numCol="1" anchor="t" anchorCtr="0" compatLnSpc="1">
            <a:prstTxWarp prst="textNoShape">
              <a:avLst/>
            </a:prstTxWarp>
          </a:bodyPr>
          <a:lstStyle>
            <a:lvl1pPr algn="r" defTabSz="911225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9282"/>
            <a:ext cx="2945245" cy="49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43" tIns="45522" rIns="91043" bIns="45522" numCol="1" anchor="b" anchorCtr="0" compatLnSpc="1">
            <a:prstTxWarp prst="textNoShape">
              <a:avLst/>
            </a:prstTxWarp>
          </a:bodyPr>
          <a:lstStyle>
            <a:lvl1pPr algn="l" defTabSz="911225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430" y="9429282"/>
            <a:ext cx="2945245" cy="49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43" tIns="45522" rIns="91043" bIns="45522" numCol="1" anchor="b" anchorCtr="0" compatLnSpc="1">
            <a:prstTxWarp prst="textNoShape">
              <a:avLst/>
            </a:prstTxWarp>
          </a:bodyPr>
          <a:lstStyle>
            <a:lvl1pPr algn="r" defTabSz="911225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9F17E17-63C3-4985-9774-DAA96B0D94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65440" cy="48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56" tIns="44778" rIns="89556" bIns="44778" numCol="1" anchor="t" anchorCtr="0" compatLnSpc="1">
            <a:prstTxWarp prst="textNoShape">
              <a:avLst/>
            </a:prstTxWarp>
          </a:bodyPr>
          <a:lstStyle>
            <a:lvl1pPr algn="l" defTabSz="89535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7091" y="1"/>
            <a:ext cx="2963886" cy="48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56" tIns="44778" rIns="89556" bIns="44778" numCol="1" anchor="t" anchorCtr="0" compatLnSpc="1">
            <a:prstTxWarp prst="textNoShape">
              <a:avLst/>
            </a:prstTxWarp>
          </a:bodyPr>
          <a:lstStyle>
            <a:lvl1pPr algn="r" defTabSz="89535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7888" y="733425"/>
            <a:ext cx="4995862" cy="3748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0100" y="4725751"/>
            <a:ext cx="4967771" cy="4481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56" tIns="44778" rIns="89556" bIns="4477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49792"/>
            <a:ext cx="2965440" cy="49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56" tIns="44778" rIns="89556" bIns="44778" numCol="1" anchor="b" anchorCtr="0" compatLnSpc="1">
            <a:prstTxWarp prst="textNoShape">
              <a:avLst/>
            </a:prstTxWarp>
          </a:bodyPr>
          <a:lstStyle>
            <a:lvl1pPr algn="l" defTabSz="89535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7091" y="9449792"/>
            <a:ext cx="2963886" cy="49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56" tIns="44778" rIns="89556" bIns="44778" numCol="1" anchor="b" anchorCtr="0" compatLnSpc="1">
            <a:prstTxWarp prst="textNoShape">
              <a:avLst/>
            </a:prstTxWarp>
          </a:bodyPr>
          <a:lstStyle>
            <a:lvl1pPr algn="r" defTabSz="89535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AA23AB6-A457-417C-A337-1903A50713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L FULL C ESPANOL-A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2600" y="677863"/>
            <a:ext cx="192405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3834" y="1938338"/>
            <a:ext cx="7979833" cy="2087562"/>
          </a:xfrm>
        </p:spPr>
        <p:txBody>
          <a:bodyPr anchor="ctr"/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9881" y="4398964"/>
            <a:ext cx="7984370" cy="1423987"/>
          </a:xfrm>
        </p:spPr>
        <p:txBody>
          <a:bodyPr anchor="b"/>
          <a:lstStyle>
            <a:lvl1pPr>
              <a:defRPr b="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690" y="4406901"/>
            <a:ext cx="7772703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690" y="2906713"/>
            <a:ext cx="7772703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691" y="1268414"/>
            <a:ext cx="4030738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572" y="1268414"/>
            <a:ext cx="4030738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595" y="274638"/>
            <a:ext cx="823081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95" y="1535113"/>
            <a:ext cx="404132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595" y="2174875"/>
            <a:ext cx="40413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72" y="1535113"/>
            <a:ext cx="40428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72" y="2174875"/>
            <a:ext cx="40428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596" y="273050"/>
            <a:ext cx="300869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655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6596" y="1435101"/>
            <a:ext cx="300869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608" y="4800600"/>
            <a:ext cx="548670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1608" y="612775"/>
            <a:ext cx="5486702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1608" y="5367338"/>
            <a:ext cx="548670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3656" y="188914"/>
            <a:ext cx="2051654" cy="6048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691" y="188914"/>
            <a:ext cx="6009822" cy="6048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88913"/>
            <a:ext cx="82073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TITLE 1 (FONT 24 – CAPS – BLACK)</a:t>
            </a:r>
            <a:br>
              <a:rPr lang="en-US" smtClean="0"/>
            </a:br>
            <a:r>
              <a:rPr lang="en-US" smtClean="0"/>
              <a:t>Title 2 (Font 18 – Black - Bold)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268413"/>
            <a:ext cx="820737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3076" name="Picture 5" descr="L FULL C ESPANOL-Ajpg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4238625" y="6597650"/>
            <a:ext cx="6667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8761413" y="6650038"/>
            <a:ext cx="314325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>
            <a:spAutoFit/>
          </a:bodyPr>
          <a:lstStyle/>
          <a:p>
            <a:pPr algn="ctr">
              <a:defRPr/>
            </a:pPr>
            <a:r>
              <a:rPr lang="en-US" sz="1000" dirty="0">
                <a:solidFill>
                  <a:srgbClr val="000000"/>
                </a:solidFill>
              </a:rPr>
              <a:t>- </a:t>
            </a:r>
            <a:fld id="{E3A50824-EAFD-442B-89B6-DFA89666F658}" type="slidenum">
              <a:rPr lang="en-US" sz="1000">
                <a:solidFill>
                  <a:srgbClr val="000000"/>
                </a:solidFill>
              </a:rPr>
              <a:pPr algn="ctr">
                <a:defRPr/>
              </a:pPr>
              <a:t>‹#›</a:t>
            </a:fld>
            <a:r>
              <a:rPr lang="en-US" sz="1000" dirty="0">
                <a:solidFill>
                  <a:srgbClr val="000000"/>
                </a:solidFill>
              </a:rPr>
              <a:t> -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255889" y="6534345"/>
            <a:ext cx="113845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bg1">
                    <a:lumMod val="50000"/>
                  </a:schemeClr>
                </a:solidFill>
              </a:rPr>
              <a:t>© 2015 CEMEX</a:t>
            </a:r>
            <a:endParaRPr lang="en-US" sz="105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6646599" y="6550459"/>
            <a:ext cx="221567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bg1">
                    <a:lumMod val="50000"/>
                  </a:schemeClr>
                </a:solidFill>
              </a:rPr>
              <a:t>Confidential/ Do Not Reproduce</a:t>
            </a:r>
            <a:endParaRPr lang="en-US" sz="105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0" r:id="rId1"/>
    <p:sldLayoutId id="2147484060" r:id="rId2"/>
    <p:sldLayoutId id="2147484061" r:id="rId3"/>
    <p:sldLayoutId id="2147484062" r:id="rId4"/>
    <p:sldLayoutId id="2147484063" r:id="rId5"/>
    <p:sldLayoutId id="2147484064" r:id="rId6"/>
    <p:sldLayoutId id="2147484065" r:id="rId7"/>
    <p:sldLayoutId id="2147484066" r:id="rId8"/>
    <p:sldLayoutId id="2147484067" r:id="rId9"/>
    <p:sldLayoutId id="2147484068" r:id="rId10"/>
    <p:sldLayoutId id="214748406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3D6E81"/>
        </a:buClr>
        <a:defRPr sz="1600" b="1">
          <a:solidFill>
            <a:schemeClr val="tx1"/>
          </a:solidFill>
          <a:latin typeface="+mn-lt"/>
          <a:ea typeface="+mn-ea"/>
          <a:cs typeface="+mn-cs"/>
        </a:defRPr>
      </a:lvl1pPr>
      <a:lvl2pPr marL="355600" indent="-176213" algn="l" rtl="0" eaLnBrk="1" fontAlgn="base" hangingPunct="1">
        <a:spcBef>
          <a:spcPct val="20000"/>
        </a:spcBef>
        <a:spcAft>
          <a:spcPct val="0"/>
        </a:spcAft>
        <a:buClr>
          <a:srgbClr val="577C96"/>
        </a:buClr>
        <a:buChar char="•"/>
        <a:defRPr sz="1600">
          <a:solidFill>
            <a:schemeClr val="tx1"/>
          </a:solidFill>
          <a:latin typeface="+mn-lt"/>
        </a:defRPr>
      </a:lvl2pPr>
      <a:lvl3pPr marL="723900" indent="-18891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600">
          <a:solidFill>
            <a:schemeClr val="tx1"/>
          </a:solidFill>
          <a:latin typeface="+mn-lt"/>
        </a:defRPr>
      </a:lvl3pPr>
      <a:lvl4pPr marL="1079500" indent="-176213" algn="l" rtl="0" eaLnBrk="1" fontAlgn="base" hangingPunct="1">
        <a:spcBef>
          <a:spcPct val="20000"/>
        </a:spcBef>
        <a:spcAft>
          <a:spcPct val="0"/>
        </a:spcAft>
        <a:buClr>
          <a:srgbClr val="577C96"/>
        </a:buClr>
        <a:buChar char="•"/>
        <a:defRPr sz="1400">
          <a:solidFill>
            <a:schemeClr val="tx1"/>
          </a:solidFill>
          <a:latin typeface="+mn-lt"/>
        </a:defRPr>
      </a:lvl4pPr>
      <a:lvl5pPr marL="1441450" indent="-176213" algn="l" rtl="0" eaLnBrk="1" fontAlgn="base" hangingPunct="1">
        <a:spcBef>
          <a:spcPct val="20000"/>
        </a:spcBef>
        <a:spcAft>
          <a:spcPct val="0"/>
        </a:spcAft>
        <a:buClr>
          <a:srgbClr val="3D6E81"/>
        </a:buClr>
        <a:buFont typeface="Arial" pitchFamily="34" charset="0"/>
        <a:buChar char="»"/>
        <a:defRPr sz="1400">
          <a:solidFill>
            <a:schemeClr val="tx1"/>
          </a:solidFill>
          <a:latin typeface="+mn-lt"/>
        </a:defRPr>
      </a:lvl5pPr>
      <a:lvl6pPr marL="1898650" indent="-176213" algn="l" rtl="0" eaLnBrk="1" fontAlgn="base" hangingPunct="1">
        <a:spcBef>
          <a:spcPct val="20000"/>
        </a:spcBef>
        <a:spcAft>
          <a:spcPct val="0"/>
        </a:spcAft>
        <a:buClr>
          <a:srgbClr val="3D6E81"/>
        </a:buClr>
        <a:buFont typeface="Arial" charset="0"/>
        <a:buChar char="»"/>
        <a:defRPr sz="1400">
          <a:solidFill>
            <a:schemeClr val="tx1"/>
          </a:solidFill>
          <a:latin typeface="+mn-lt"/>
        </a:defRPr>
      </a:lvl6pPr>
      <a:lvl7pPr marL="2355850" indent="-176213" algn="l" rtl="0" eaLnBrk="1" fontAlgn="base" hangingPunct="1">
        <a:spcBef>
          <a:spcPct val="20000"/>
        </a:spcBef>
        <a:spcAft>
          <a:spcPct val="0"/>
        </a:spcAft>
        <a:buClr>
          <a:srgbClr val="3D6E81"/>
        </a:buClr>
        <a:buFont typeface="Arial" charset="0"/>
        <a:buChar char="»"/>
        <a:defRPr sz="1400">
          <a:solidFill>
            <a:schemeClr val="tx1"/>
          </a:solidFill>
          <a:latin typeface="+mn-lt"/>
        </a:defRPr>
      </a:lvl7pPr>
      <a:lvl8pPr marL="2813050" indent="-176213" algn="l" rtl="0" eaLnBrk="1" fontAlgn="base" hangingPunct="1">
        <a:spcBef>
          <a:spcPct val="20000"/>
        </a:spcBef>
        <a:spcAft>
          <a:spcPct val="0"/>
        </a:spcAft>
        <a:buClr>
          <a:srgbClr val="3D6E81"/>
        </a:buClr>
        <a:buFont typeface="Arial" charset="0"/>
        <a:buChar char="»"/>
        <a:defRPr sz="1400">
          <a:solidFill>
            <a:schemeClr val="tx1"/>
          </a:solidFill>
          <a:latin typeface="+mn-lt"/>
        </a:defRPr>
      </a:lvl8pPr>
      <a:lvl9pPr marL="3270250" indent="-176213" algn="l" rtl="0" eaLnBrk="1" fontAlgn="base" hangingPunct="1">
        <a:spcBef>
          <a:spcPct val="20000"/>
        </a:spcBef>
        <a:spcAft>
          <a:spcPct val="0"/>
        </a:spcAft>
        <a:buClr>
          <a:srgbClr val="3D6E81"/>
        </a:buClr>
        <a:buFont typeface="Arial" charset="0"/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4.xml"/><Relationship Id="rId7" Type="http://schemas.openxmlformats.org/officeDocument/2006/relationships/slide" Target="slide1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wmf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1627909" y="2008900"/>
            <a:ext cx="588818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981500" y="1828736"/>
            <a:ext cx="201583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>
                <a:solidFill>
                  <a:srgbClr val="C00000"/>
                </a:solidFill>
              </a:rPr>
              <a:t>Jobsite</a:t>
            </a:r>
          </a:p>
          <a:p>
            <a:pPr algn="r"/>
            <a:r>
              <a:rPr lang="en-US" sz="1000" b="0" i="1" dirty="0" smtClean="0">
                <a:solidFill>
                  <a:srgbClr val="C00000"/>
                </a:solidFill>
              </a:rPr>
              <a:t>February 10 to 13</a:t>
            </a:r>
            <a:r>
              <a:rPr lang="en-US" sz="1000" b="0" i="1" baseline="30000" dirty="0" smtClean="0">
                <a:solidFill>
                  <a:srgbClr val="C00000"/>
                </a:solidFill>
              </a:rPr>
              <a:t>th</a:t>
            </a:r>
            <a:r>
              <a:rPr lang="en-US" sz="1000" b="0" i="1" dirty="0" smtClean="0">
                <a:solidFill>
                  <a:srgbClr val="C00000"/>
                </a:solidFill>
              </a:rPr>
              <a:t> </a:t>
            </a:r>
            <a:endParaRPr lang="en-US" sz="1000" b="0" i="1" dirty="0" smtClean="0">
              <a:solidFill>
                <a:schemeClr val="accent1"/>
              </a:solidFill>
            </a:endParaRPr>
          </a:p>
          <a:p>
            <a:pPr algn="r"/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4071168" y="1861277"/>
            <a:ext cx="0" cy="14630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extBox 6"/>
          <p:cNvSpPr txBox="1"/>
          <p:nvPr/>
        </p:nvSpPr>
        <p:spPr>
          <a:xfrm>
            <a:off x="4109267" y="1773110"/>
            <a:ext cx="428942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Overview……………………………..………………...……..……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Production of concrete……………..………………….….……..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Specific preparation…..…………………………………….…….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Placement…………………………………….…………….……..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Finishing……………………………………………………………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Final Result………………………………………………………..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endParaRPr lang="en-US" sz="1100" b="0" dirty="0" smtClean="0"/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Performance at 7 days………………………………………………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>
                <a:solidFill>
                  <a:schemeClr val="bg1">
                    <a:lumMod val="75000"/>
                  </a:schemeClr>
                </a:solidFill>
              </a:rPr>
              <a:t>Performance at 28d [available on March 13</a:t>
            </a:r>
            <a:r>
              <a:rPr lang="en-US" sz="1100" b="0" baseline="30000" dirty="0" smtClean="0">
                <a:solidFill>
                  <a:schemeClr val="bg1">
                    <a:lumMod val="75000"/>
                  </a:schemeClr>
                </a:solidFill>
              </a:rPr>
              <a:t>th</a:t>
            </a:r>
            <a:r>
              <a:rPr lang="en-US" sz="1100" b="0" dirty="0" smtClean="0">
                <a:solidFill>
                  <a:schemeClr val="bg1">
                    <a:lumMod val="75000"/>
                  </a:schemeClr>
                </a:solidFill>
              </a:rPr>
              <a:t>] ….…………….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endParaRPr lang="en-US" sz="1100" b="0" dirty="0" smtClean="0"/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Cost analyses……………………………………………………..</a:t>
            </a:r>
          </a:p>
          <a:p>
            <a:pPr marL="117475" indent="-117475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en-US" sz="1100" b="0" dirty="0" smtClean="0"/>
              <a:t>Next steps……………………………………………………………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419100" y="778598"/>
            <a:ext cx="1295400" cy="564031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MILESTONES</a:t>
            </a:r>
          </a:p>
        </p:txBody>
      </p:sp>
      <p:sp>
        <p:nvSpPr>
          <p:cNvPr id="9" name="Action Button: Forward or Next 8">
            <a:hlinkClick r:id="rId2" action="ppaction://hlinksldjump" highlightClick="1"/>
          </p:cNvPr>
          <p:cNvSpPr/>
          <p:nvPr/>
        </p:nvSpPr>
        <p:spPr bwMode="auto">
          <a:xfrm>
            <a:off x="7975578" y="1838903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" name="Action Button: Forward or Next 9">
            <a:hlinkClick r:id="rId3" action="ppaction://hlinksldjump" highlightClick="1"/>
          </p:cNvPr>
          <p:cNvSpPr/>
          <p:nvPr/>
        </p:nvSpPr>
        <p:spPr bwMode="auto">
          <a:xfrm>
            <a:off x="7975578" y="2085803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" name="Action Button: Forward or Next 10">
            <a:hlinkClick r:id="rId4" action="ppaction://hlinksldjump" highlightClick="1"/>
          </p:cNvPr>
          <p:cNvSpPr/>
          <p:nvPr/>
        </p:nvSpPr>
        <p:spPr bwMode="auto">
          <a:xfrm>
            <a:off x="7975578" y="2347311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2" name="Action Button: Forward or Next 11">
            <a:hlinkClick r:id="rId5" action="ppaction://hlinksldjump" highlightClick="1"/>
          </p:cNvPr>
          <p:cNvSpPr/>
          <p:nvPr/>
        </p:nvSpPr>
        <p:spPr bwMode="auto">
          <a:xfrm>
            <a:off x="7975578" y="2599800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3" name="Action Button: Forward or Next 12">
            <a:hlinkClick r:id="rId6" action="ppaction://hlinksldjump" highlightClick="1"/>
          </p:cNvPr>
          <p:cNvSpPr/>
          <p:nvPr/>
        </p:nvSpPr>
        <p:spPr bwMode="auto">
          <a:xfrm>
            <a:off x="7975578" y="3091958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6" name="Action Button: Forward or Next 15">
            <a:hlinkClick r:id="rId7" action="ppaction://hlinksldjump" highlightClick="1"/>
          </p:cNvPr>
          <p:cNvSpPr/>
          <p:nvPr/>
        </p:nvSpPr>
        <p:spPr bwMode="auto">
          <a:xfrm>
            <a:off x="7975578" y="3601193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8" cstate="print"/>
          <a:srcRect l="1434" r="6830"/>
          <a:stretch>
            <a:fillRect/>
          </a:stretch>
        </p:blipFill>
        <p:spPr bwMode="auto">
          <a:xfrm>
            <a:off x="505693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Action Button: Forward or Next 24">
            <a:hlinkClick r:id="rId9" action="ppaction://hlinksldjump" highlightClick="1"/>
          </p:cNvPr>
          <p:cNvSpPr/>
          <p:nvPr/>
        </p:nvSpPr>
        <p:spPr bwMode="auto">
          <a:xfrm>
            <a:off x="7975578" y="2847361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26" name="Straight Connector 25"/>
          <p:cNvCxnSpPr/>
          <p:nvPr/>
        </p:nvCxnSpPr>
        <p:spPr bwMode="auto">
          <a:xfrm>
            <a:off x="4071168" y="3616129"/>
            <a:ext cx="0" cy="5486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Connector 26"/>
          <p:cNvCxnSpPr/>
          <p:nvPr/>
        </p:nvCxnSpPr>
        <p:spPr bwMode="auto">
          <a:xfrm>
            <a:off x="4071168" y="4384152"/>
            <a:ext cx="0" cy="5486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Action Button: Forward or Next 27">
            <a:hlinkClick r:id="" action="ppaction://noaction" highlightClick="1"/>
          </p:cNvPr>
          <p:cNvSpPr/>
          <p:nvPr/>
        </p:nvSpPr>
        <p:spPr bwMode="auto">
          <a:xfrm>
            <a:off x="7975578" y="3853183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79991" y="3592567"/>
            <a:ext cx="201583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>
                <a:solidFill>
                  <a:schemeClr val="accent1"/>
                </a:solidFill>
              </a:rPr>
              <a:t>Mechanical </a:t>
            </a:r>
          </a:p>
          <a:p>
            <a:pPr algn="r"/>
            <a:r>
              <a:rPr lang="en-US" sz="1100" dirty="0" smtClean="0">
                <a:solidFill>
                  <a:schemeClr val="accent1"/>
                </a:solidFill>
              </a:rPr>
              <a:t>Performance</a:t>
            </a:r>
          </a:p>
          <a:p>
            <a:pPr algn="r"/>
            <a:endParaRPr lang="en-US" sz="1200" dirty="0">
              <a:solidFill>
                <a:schemeClr val="accent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81500" y="4371128"/>
            <a:ext cx="20158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>
                <a:solidFill>
                  <a:srgbClr val="C00000"/>
                </a:solidFill>
              </a:rPr>
              <a:t>Cost &amp; Next steps</a:t>
            </a:r>
            <a:endParaRPr lang="en-US" sz="1100" dirty="0">
              <a:solidFill>
                <a:schemeClr val="accent1"/>
              </a:solidFill>
            </a:endParaRPr>
          </a:p>
        </p:txBody>
      </p:sp>
      <p:sp>
        <p:nvSpPr>
          <p:cNvPr id="31" name="Action Button: Forward or Next 30">
            <a:hlinkClick r:id="rId10" action="ppaction://hlinksldjump" highlightClick="1"/>
          </p:cNvPr>
          <p:cNvSpPr/>
          <p:nvPr/>
        </p:nvSpPr>
        <p:spPr bwMode="auto">
          <a:xfrm>
            <a:off x="7975578" y="4367721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32" name="Action Button: Forward or Next 31">
            <a:hlinkClick r:id="rId11" action="ppaction://hlinksldjump" highlightClick="1"/>
          </p:cNvPr>
          <p:cNvSpPr/>
          <p:nvPr/>
        </p:nvSpPr>
        <p:spPr bwMode="auto">
          <a:xfrm>
            <a:off x="7975578" y="4619709"/>
            <a:ext cx="320040" cy="182880"/>
          </a:xfrm>
          <a:prstGeom prst="actionButtonForwardNex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34" name="Title 1"/>
          <p:cNvSpPr txBox="1">
            <a:spLocks/>
          </p:cNvSpPr>
          <p:nvPr/>
        </p:nvSpPr>
        <p:spPr bwMode="auto">
          <a:xfrm>
            <a:off x="1739900" y="778598"/>
            <a:ext cx="6858000" cy="4074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OVERVIEW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Overview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661" name="Straight Connector 660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0" name="Action Button: Beginning 659">
            <a:hlinkClick r:id="rId2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  <p:cxnSp>
        <p:nvCxnSpPr>
          <p:cNvPr id="1324" name="Straight Connector 132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/>
          <a:srcRect l="1434" r="6830"/>
          <a:stretch>
            <a:fillRect/>
          </a:stretch>
        </p:blipFill>
        <p:spPr bwMode="auto">
          <a:xfrm>
            <a:off x="505693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90945" y="1052948"/>
            <a:ext cx="2968303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200" dirty="0" smtClean="0"/>
              <a:t>Jobsite in data</a:t>
            </a:r>
            <a:endParaRPr lang="en-US" sz="1200" b="0" dirty="0" smtClean="0"/>
          </a:p>
          <a:p>
            <a:pPr marL="111125" indent="-111125">
              <a:spcAft>
                <a:spcPts val="300"/>
              </a:spcAft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Customer: HORMANN</a:t>
            </a:r>
          </a:p>
          <a:p>
            <a:pPr marL="111125" indent="-111125">
              <a:spcAft>
                <a:spcPts val="300"/>
              </a:spcAft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Location: near Lyon, concrete delivered from plant Satolas (Pusignan)</a:t>
            </a:r>
          </a:p>
          <a:p>
            <a:pPr marL="111125" indent="-111125">
              <a:spcAft>
                <a:spcPts val="300"/>
              </a:spcAft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Volume of RESILIA: 680 m</a:t>
            </a:r>
            <a:r>
              <a:rPr lang="en-US" sz="1200" b="0" baseline="30000" dirty="0" smtClean="0"/>
              <a:t>3</a:t>
            </a:r>
            <a:r>
              <a:rPr lang="en-US" sz="1200" b="0" dirty="0" smtClean="0"/>
              <a:t> </a:t>
            </a:r>
          </a:p>
          <a:p>
            <a:pPr marL="111125" indent="-111125">
              <a:spcAft>
                <a:spcPts val="300"/>
              </a:spcAft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Surface without joints: 1200 m</a:t>
            </a:r>
            <a:r>
              <a:rPr lang="en-US" sz="1200" b="0" baseline="30000" dirty="0" smtClean="0"/>
              <a:t>2</a:t>
            </a:r>
          </a:p>
          <a:p>
            <a:pPr marL="111125" indent="-111125">
              <a:spcAft>
                <a:spcPts val="300"/>
              </a:spcAft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Industrial slab  / storage platform</a:t>
            </a:r>
          </a:p>
          <a:p>
            <a:pPr marL="111125" indent="-111125">
              <a:spcAft>
                <a:spcPts val="300"/>
              </a:spcAft>
              <a:buFont typeface="Wingdings" pitchFamily="2" charset="2"/>
              <a:buChar char="§"/>
              <a:tabLst>
                <a:tab pos="55563" algn="l"/>
                <a:tab pos="1258888" algn="l"/>
              </a:tabLst>
            </a:pPr>
            <a:r>
              <a:rPr lang="en-US" sz="1200" b="0" dirty="0" smtClean="0"/>
              <a:t>4 days-casting: 	Day 1 - 100 m</a:t>
            </a:r>
            <a:r>
              <a:rPr lang="en-US" sz="1200" b="0" baseline="30000" dirty="0" smtClean="0"/>
              <a:t>3</a:t>
            </a:r>
          </a:p>
          <a:p>
            <a:pPr marL="111125" indent="-111125">
              <a:spcAft>
                <a:spcPts val="300"/>
              </a:spcAft>
              <a:tabLst>
                <a:tab pos="55563" algn="l"/>
                <a:tab pos="1258888" algn="l"/>
              </a:tabLst>
            </a:pPr>
            <a:r>
              <a:rPr lang="en-US" sz="1200" b="0" baseline="30000" dirty="0" smtClean="0"/>
              <a:t>			</a:t>
            </a:r>
            <a:r>
              <a:rPr lang="en-US" sz="1200" b="0" dirty="0" smtClean="0"/>
              <a:t>Day 2 - 240 m</a:t>
            </a:r>
            <a:r>
              <a:rPr lang="en-US" sz="1200" b="0" baseline="30000" dirty="0" smtClean="0"/>
              <a:t>3</a:t>
            </a:r>
          </a:p>
          <a:p>
            <a:pPr marL="111125" indent="-111125">
              <a:spcAft>
                <a:spcPts val="300"/>
              </a:spcAft>
              <a:tabLst>
                <a:tab pos="55563" algn="l"/>
                <a:tab pos="1258888" algn="l"/>
              </a:tabLst>
            </a:pPr>
            <a:r>
              <a:rPr lang="en-US" sz="1200" b="0" baseline="30000" dirty="0" smtClean="0"/>
              <a:t>			</a:t>
            </a:r>
            <a:r>
              <a:rPr lang="en-US" sz="1200" b="0" dirty="0" smtClean="0"/>
              <a:t>Day 3 - 240 m</a:t>
            </a:r>
            <a:r>
              <a:rPr lang="en-US" sz="1200" b="0" baseline="30000" dirty="0" smtClean="0"/>
              <a:t>3</a:t>
            </a:r>
          </a:p>
          <a:p>
            <a:pPr marL="111125" indent="-111125">
              <a:spcAft>
                <a:spcPts val="300"/>
              </a:spcAft>
              <a:tabLst>
                <a:tab pos="55563" algn="l"/>
                <a:tab pos="1258888" algn="l"/>
              </a:tabLst>
            </a:pPr>
            <a:r>
              <a:rPr lang="en-US" sz="1200" b="0" baseline="30000" dirty="0" smtClean="0"/>
              <a:t>			</a:t>
            </a:r>
            <a:r>
              <a:rPr lang="en-US" sz="1200" b="0" dirty="0" smtClean="0"/>
              <a:t>Day 4 - 100 m</a:t>
            </a:r>
            <a:r>
              <a:rPr lang="en-US" sz="1200" b="0" baseline="30000" dirty="0" smtClean="0"/>
              <a:t>3</a:t>
            </a:r>
            <a:endParaRPr lang="en-US" sz="1200" b="0" dirty="0" smtClean="0"/>
          </a:p>
        </p:txBody>
      </p:sp>
      <p:grpSp>
        <p:nvGrpSpPr>
          <p:cNvPr id="46" name="Group 45"/>
          <p:cNvGrpSpPr/>
          <p:nvPr/>
        </p:nvGrpSpPr>
        <p:grpSpPr>
          <a:xfrm>
            <a:off x="2797358" y="2026000"/>
            <a:ext cx="6272958" cy="4119837"/>
            <a:chOff x="2469247" y="1297210"/>
            <a:chExt cx="6272958" cy="411983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538665" y="1297210"/>
              <a:ext cx="4734591" cy="3383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Freeform 11"/>
            <p:cNvSpPr/>
            <p:nvPr/>
          </p:nvSpPr>
          <p:spPr bwMode="auto">
            <a:xfrm>
              <a:off x="3526310" y="1748563"/>
              <a:ext cx="1604819" cy="2978590"/>
            </a:xfrm>
            <a:custGeom>
              <a:avLst/>
              <a:gdLst>
                <a:gd name="connsiteX0" fmla="*/ 0 w 1656784"/>
                <a:gd name="connsiteY0" fmla="*/ 0 h 2978590"/>
                <a:gd name="connsiteX1" fmla="*/ 1647731 w 1656784"/>
                <a:gd name="connsiteY1" fmla="*/ 0 h 2978590"/>
                <a:gd name="connsiteX2" fmla="*/ 1656784 w 1656784"/>
                <a:gd name="connsiteY2" fmla="*/ 579422 h 2978590"/>
                <a:gd name="connsiteX3" fmla="*/ 1412341 w 1656784"/>
                <a:gd name="connsiteY3" fmla="*/ 579422 h 2978590"/>
                <a:gd name="connsiteX4" fmla="*/ 1412341 w 1656784"/>
                <a:gd name="connsiteY4" fmla="*/ 2978590 h 2978590"/>
                <a:gd name="connsiteX5" fmla="*/ 9054 w 1656784"/>
                <a:gd name="connsiteY5" fmla="*/ 2978590 h 2978590"/>
                <a:gd name="connsiteX6" fmla="*/ 0 w 1656784"/>
                <a:gd name="connsiteY6" fmla="*/ 0 h 2978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6784" h="2978590">
                  <a:moveTo>
                    <a:pt x="0" y="0"/>
                  </a:moveTo>
                  <a:lnTo>
                    <a:pt x="1647731" y="0"/>
                  </a:lnTo>
                  <a:lnTo>
                    <a:pt x="1656784" y="579422"/>
                  </a:lnTo>
                  <a:lnTo>
                    <a:pt x="1412341" y="579422"/>
                  </a:lnTo>
                  <a:lnTo>
                    <a:pt x="1412341" y="2978590"/>
                  </a:lnTo>
                  <a:lnTo>
                    <a:pt x="9054" y="297859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8575" cap="flat" cmpd="sng" algn="ctr">
              <a:solidFill>
                <a:srgbClr val="C00000"/>
              </a:solidFill>
              <a:prstDash val="lg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4959113" y="2327986"/>
              <a:ext cx="1530035" cy="2408221"/>
            </a:xfrm>
            <a:prstGeom prst="rect">
              <a:avLst/>
            </a:prstGeom>
            <a:noFill/>
            <a:ln w="28575" cap="flat" cmpd="sng" algn="ctr">
              <a:solidFill>
                <a:srgbClr val="00206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6516309" y="2317424"/>
              <a:ext cx="1609161" cy="2408221"/>
            </a:xfrm>
            <a:prstGeom prst="rect">
              <a:avLst/>
            </a:prstGeom>
            <a:noFill/>
            <a:ln w="28575" cap="flat" cmpd="sng" algn="ctr">
              <a:solidFill>
                <a:srgbClr val="1B9806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6088440" y="1467906"/>
              <a:ext cx="2082297" cy="814812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435776" y="1504120"/>
              <a:ext cx="7695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solidFill>
                    <a:srgbClr val="C00000"/>
                  </a:solidFill>
                </a:rPr>
                <a:t>DAY 1</a:t>
              </a:r>
              <a:endParaRPr lang="en-US" sz="1200" dirty="0">
                <a:solidFill>
                  <a:srgbClr val="C000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229737" y="2078877"/>
              <a:ext cx="7695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solidFill>
                    <a:schemeClr val="accent1"/>
                  </a:solidFill>
                </a:rPr>
                <a:t>DAY 2</a:t>
              </a:r>
              <a:endParaRPr lang="en-US" sz="1200" dirty="0">
                <a:solidFill>
                  <a:schemeClr val="accent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224519" y="4742242"/>
              <a:ext cx="7695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solidFill>
                    <a:srgbClr val="1B9806"/>
                  </a:solidFill>
                </a:rPr>
                <a:t>DAY 3</a:t>
              </a:r>
              <a:endParaRPr lang="en-US" sz="1200" dirty="0">
                <a:solidFill>
                  <a:srgbClr val="1B9806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100931" y="1507687"/>
              <a:ext cx="7695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solidFill>
                    <a:srgbClr val="FFC000"/>
                  </a:solidFill>
                </a:rPr>
                <a:t>DAY 4</a:t>
              </a:r>
              <a:endParaRPr lang="en-US" sz="1200" dirty="0">
                <a:solidFill>
                  <a:srgbClr val="FFC000"/>
                </a:solidFill>
              </a:endParaRPr>
            </a:p>
          </p:txBody>
        </p:sp>
        <p:cxnSp>
          <p:nvCxnSpPr>
            <p:cNvPr id="30" name="Straight Arrow Connector 29"/>
            <p:cNvCxnSpPr/>
            <p:nvPr/>
          </p:nvCxnSpPr>
          <p:spPr bwMode="auto">
            <a:xfrm flipV="1">
              <a:off x="4867179" y="4738264"/>
              <a:ext cx="83127" cy="42949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1" name="Straight Arrow Connector 30"/>
            <p:cNvCxnSpPr/>
            <p:nvPr/>
          </p:nvCxnSpPr>
          <p:spPr bwMode="auto">
            <a:xfrm flipV="1">
              <a:off x="6434794" y="4696700"/>
              <a:ext cx="69272" cy="48490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3" name="Straight Connector 32"/>
            <p:cNvCxnSpPr/>
            <p:nvPr/>
          </p:nvCxnSpPr>
          <p:spPr bwMode="auto">
            <a:xfrm flipV="1">
              <a:off x="4877632" y="5167755"/>
              <a:ext cx="1557161" cy="631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6" name="TextBox 35"/>
            <p:cNvSpPr txBox="1"/>
            <p:nvPr/>
          </p:nvSpPr>
          <p:spPr>
            <a:xfrm>
              <a:off x="5007780" y="5140048"/>
              <a:ext cx="141316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 smtClean="0"/>
                <a:t>2 joints</a:t>
              </a:r>
              <a:endParaRPr lang="en-US" sz="1200" i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469247" y="3310151"/>
              <a:ext cx="9144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200" i="1" dirty="0" smtClean="0"/>
                <a:t>Concrete pumped</a:t>
              </a:r>
            </a:p>
            <a:p>
              <a:pPr algn="r"/>
              <a:r>
                <a:rPr lang="en-US" sz="1200" b="0" i="1" dirty="0" smtClean="0"/>
                <a:t>(20m</a:t>
              </a:r>
              <a:r>
                <a:rPr lang="en-US" sz="1200" b="0" i="1" baseline="30000" dirty="0" smtClean="0"/>
                <a:t>3</a:t>
              </a:r>
              <a:r>
                <a:rPr lang="en-US" sz="1200" b="0" i="1" dirty="0" smtClean="0"/>
                <a:t>)</a:t>
              </a:r>
              <a:endParaRPr lang="en-US" sz="1200" b="0" i="1" dirty="0"/>
            </a:p>
          </p:txBody>
        </p:sp>
        <p:cxnSp>
          <p:nvCxnSpPr>
            <p:cNvPr id="39" name="Straight Arrow Connector 38"/>
            <p:cNvCxnSpPr/>
            <p:nvPr/>
          </p:nvCxnSpPr>
          <p:spPr bwMode="auto">
            <a:xfrm flipV="1">
              <a:off x="3383810" y="2905074"/>
              <a:ext cx="871989" cy="53978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43" name="TextBox 42"/>
            <p:cNvSpPr txBox="1"/>
            <p:nvPr/>
          </p:nvSpPr>
          <p:spPr>
            <a:xfrm>
              <a:off x="8188031" y="1814962"/>
              <a:ext cx="554174" cy="2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 smtClean="0"/>
                <a:t>Joint</a:t>
              </a:r>
              <a:endParaRPr lang="en-US" sz="1200" i="1" dirty="0"/>
            </a:p>
          </p:txBody>
        </p:sp>
        <p:cxnSp>
          <p:nvCxnSpPr>
            <p:cNvPr id="44" name="Straight Arrow Connector 43"/>
            <p:cNvCxnSpPr/>
            <p:nvPr/>
          </p:nvCxnSpPr>
          <p:spPr bwMode="auto">
            <a:xfrm flipH="1">
              <a:off x="8091036" y="2078182"/>
              <a:ext cx="374091" cy="193973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47" name="TextBox 46"/>
          <p:cNvSpPr txBox="1"/>
          <p:nvPr/>
        </p:nvSpPr>
        <p:spPr>
          <a:xfrm>
            <a:off x="7005988" y="178174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Slope</a:t>
            </a:r>
            <a:endParaRPr lang="en-US" sz="1200" i="1" dirty="0"/>
          </a:p>
        </p:txBody>
      </p:sp>
      <p:sp>
        <p:nvSpPr>
          <p:cNvPr id="48" name="Right Arrow 47"/>
          <p:cNvSpPr/>
          <p:nvPr/>
        </p:nvSpPr>
        <p:spPr bwMode="auto">
          <a:xfrm>
            <a:off x="7463199" y="2003410"/>
            <a:ext cx="914400" cy="180109"/>
          </a:xfrm>
          <a:prstGeom prst="rightArrow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49" name="Right Arrow 48"/>
          <p:cNvSpPr/>
          <p:nvPr/>
        </p:nvSpPr>
        <p:spPr bwMode="auto">
          <a:xfrm flipH="1">
            <a:off x="6451819" y="2003410"/>
            <a:ext cx="1005840" cy="182880"/>
          </a:xfrm>
          <a:prstGeom prst="rightArrow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Production of concrete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661" name="Straight Connector 660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4" name="Straight Connector 132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IMG_1503.JPG"/>
          <p:cNvPicPr>
            <a:picLocks noChangeAspect="1"/>
          </p:cNvPicPr>
          <p:nvPr/>
        </p:nvPicPr>
        <p:blipFill>
          <a:blip r:embed="rId3" cstate="print"/>
          <a:srcRect b="8018"/>
          <a:stretch>
            <a:fillRect/>
          </a:stretch>
        </p:blipFill>
        <p:spPr>
          <a:xfrm>
            <a:off x="3505203" y="857247"/>
            <a:ext cx="5125150" cy="265176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346365" y="872833"/>
            <a:ext cx="2895600" cy="1423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US" sz="1200" dirty="0" smtClean="0"/>
              <a:t>Description</a:t>
            </a:r>
            <a:endParaRPr lang="en-US" sz="1200" b="0" dirty="0" smtClean="0"/>
          </a:p>
          <a:p>
            <a:pPr marL="111125" indent="-111125"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2m</a:t>
            </a:r>
            <a:r>
              <a:rPr lang="en-US" sz="1200" b="0" baseline="30000" dirty="0" smtClean="0"/>
              <a:t>3</a:t>
            </a:r>
            <a:r>
              <a:rPr lang="en-US" sz="1200" b="0" dirty="0" smtClean="0"/>
              <a:t>-planetary mixer</a:t>
            </a:r>
          </a:p>
          <a:p>
            <a:pPr marL="111125" indent="-111125"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1.88m</a:t>
            </a:r>
            <a:r>
              <a:rPr lang="en-US" sz="1200" b="0" baseline="30000" dirty="0" smtClean="0"/>
              <a:t>3</a:t>
            </a:r>
            <a:r>
              <a:rPr lang="en-US" sz="1200" b="0" dirty="0" smtClean="0"/>
              <a:t>-batch, mixing 35 sec</a:t>
            </a:r>
          </a:p>
          <a:p>
            <a:pPr marL="111125" indent="-111125"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Fiber added after batching, in the truck – additional 5 min mixing</a:t>
            </a:r>
          </a:p>
          <a:p>
            <a:pPr marL="111125" indent="-111125"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5 min-transportation to jobsite</a:t>
            </a:r>
          </a:p>
          <a:p>
            <a:pPr marL="111125" indent="-111125">
              <a:buFont typeface="Wingdings" pitchFamily="2" charset="2"/>
              <a:buChar char="§"/>
              <a:tabLst>
                <a:tab pos="55563" algn="l"/>
              </a:tabLst>
            </a:pPr>
            <a:r>
              <a:rPr lang="en-US" sz="1200" b="0" dirty="0" smtClean="0"/>
              <a:t>Slump 220 ± 10 mm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87928" y="2408381"/>
          <a:ext cx="2535382" cy="40062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2"/>
                <a:gridCol w="762000"/>
              </a:tblGrid>
              <a:tr h="34867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CEM I 42.5N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46364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Fly Ash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/>
                        <a:t>200</a:t>
                      </a:r>
                      <a:endParaRPr lang="en-US" sz="1200" b="0" dirty="0"/>
                    </a:p>
                  </a:txBody>
                  <a:tcPr anchor="ctr"/>
                </a:tc>
              </a:tr>
              <a:tr h="332509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 smtClean="0"/>
                        <a:t>W/</a:t>
                      </a:r>
                      <a:r>
                        <a:rPr lang="en-US" sz="1200" b="1" dirty="0" err="1" smtClean="0"/>
                        <a:t>B</a:t>
                      </a:r>
                      <a:r>
                        <a:rPr lang="en-US" sz="1200" b="1" baseline="-25000" dirty="0" err="1" smtClean="0"/>
                        <a:t>eq</a:t>
                      </a:r>
                      <a:endParaRPr lang="en-US" sz="1200" b="1" baseline="-250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0.49</a:t>
                      </a:r>
                      <a:endParaRPr lang="en-US" sz="12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74073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accent1"/>
                          </a:solidFill>
                        </a:rPr>
                        <a:t>ISOFLUID</a:t>
                      </a:r>
                      <a:r>
                        <a:rPr lang="en-US" sz="1200" baseline="0" dirty="0" smtClean="0">
                          <a:solidFill>
                            <a:schemeClr val="accent1"/>
                          </a:solidFill>
                        </a:rPr>
                        <a:t> 71</a:t>
                      </a:r>
                      <a:endParaRPr lang="en-US" sz="12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accent1"/>
                          </a:solidFill>
                        </a:rPr>
                        <a:t>4.0</a:t>
                      </a:r>
                      <a:endParaRPr lang="en-US" sz="12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</a:tr>
              <a:tr h="374073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accent1"/>
                          </a:solidFill>
                        </a:rPr>
                        <a:t>ISOKHORE 120</a:t>
                      </a:r>
                      <a:endParaRPr lang="en-US" sz="12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accent1"/>
                          </a:solidFill>
                        </a:rPr>
                        <a:t>8.0</a:t>
                      </a:r>
                      <a:endParaRPr lang="en-US" sz="12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</a:tr>
              <a:tr h="37407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0/4</a:t>
                      </a:r>
                      <a:r>
                        <a:rPr lang="en-US" sz="1200" baseline="0" dirty="0" smtClean="0"/>
                        <a:t> Round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/>
                        <a:t>746</a:t>
                      </a:r>
                      <a:endParaRPr lang="en-US" sz="1200" b="0" dirty="0"/>
                    </a:p>
                  </a:txBody>
                  <a:tcPr anchor="ctr"/>
                </a:tc>
              </a:tr>
              <a:tr h="360219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4/12 Round</a:t>
                      </a:r>
                      <a:endParaRPr lang="en-US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/>
                        <a:t>746</a:t>
                      </a:r>
                      <a:endParaRPr lang="en-US" sz="1200" b="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74072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 smtClean="0"/>
                        <a:t>G/S</a:t>
                      </a:r>
                      <a:endParaRPr 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1.00</a:t>
                      </a:r>
                      <a:endParaRPr lang="en-US" sz="1200" b="1" dirty="0"/>
                    </a:p>
                  </a:txBody>
                  <a:tcPr anchor="ctr"/>
                </a:tc>
              </a:tr>
              <a:tr h="374072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solidFill>
                            <a:srgbClr val="C00000"/>
                          </a:solidFill>
                        </a:rPr>
                        <a:t>Arcelor</a:t>
                      </a:r>
                      <a:r>
                        <a:rPr lang="en-US" sz="1200" b="0" baseline="0" dirty="0" smtClean="0">
                          <a:solidFill>
                            <a:srgbClr val="C00000"/>
                          </a:solidFill>
                        </a:rPr>
                        <a:t> HE 1.0/50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rgbClr val="C00000"/>
                          </a:solidFill>
                        </a:rPr>
                        <a:t>40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4072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solidFill>
                            <a:srgbClr val="C00000"/>
                          </a:solidFill>
                        </a:rPr>
                        <a:t>Bekaert</a:t>
                      </a:r>
                      <a:r>
                        <a:rPr lang="en-US" sz="1200" b="0" baseline="0" dirty="0" smtClean="0">
                          <a:solidFill>
                            <a:srgbClr val="C00000"/>
                          </a:solidFill>
                        </a:rPr>
                        <a:t> RC-80/30-BP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rgbClr val="C00000"/>
                          </a:solidFill>
                        </a:rPr>
                        <a:t>20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4072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solidFill>
                            <a:srgbClr val="C00000"/>
                          </a:solidFill>
                        </a:rPr>
                        <a:t>Owens</a:t>
                      </a:r>
                      <a:r>
                        <a:rPr lang="en-US" sz="1200" b="0" baseline="0" dirty="0" smtClean="0">
                          <a:solidFill>
                            <a:srgbClr val="C00000"/>
                          </a:solidFill>
                        </a:rPr>
                        <a:t> Corning HP12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rgbClr val="C00000"/>
                          </a:solidFill>
                        </a:rPr>
                        <a:t>1.60</a:t>
                      </a:r>
                      <a:endParaRPr lang="en-US" sz="1200" b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9" descr="Captur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2497" y="4073248"/>
            <a:ext cx="2069306" cy="18288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1" name="Picture 10" descr="IMG_135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43753" y="4056995"/>
            <a:ext cx="2438400" cy="18288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6442363" y="5929757"/>
            <a:ext cx="2064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220 mm-slump</a:t>
            </a:r>
            <a:endParaRPr lang="en-US" sz="1200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3629890" y="5888193"/>
            <a:ext cx="2438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Addition of fiber on plant, </a:t>
            </a:r>
            <a:br>
              <a:rPr lang="en-US" sz="1200" i="1" dirty="0" smtClean="0"/>
            </a:br>
            <a:r>
              <a:rPr lang="en-US" sz="1200" i="1" dirty="0" smtClean="0"/>
              <a:t>after concrete batch</a:t>
            </a:r>
            <a:endParaRPr lang="en-US" sz="1200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3491345" y="3505211"/>
            <a:ext cx="33250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Concrete plant “Satolas” (East of Lyon)</a:t>
            </a:r>
            <a:endParaRPr lang="en-US" sz="1200" i="1" dirty="0"/>
          </a:p>
        </p:txBody>
      </p:sp>
      <p:sp>
        <p:nvSpPr>
          <p:cNvPr id="15" name="Action Button: Beginning 14">
            <a:hlinkClick r:id="rId6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Specific preparation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IMG_1374.JPG"/>
          <p:cNvPicPr>
            <a:picLocks noChangeAspect="1"/>
          </p:cNvPicPr>
          <p:nvPr/>
        </p:nvPicPr>
        <p:blipFill>
          <a:blip r:embed="rId3" cstate="print"/>
          <a:srcRect r="20649"/>
          <a:stretch>
            <a:fillRect/>
          </a:stretch>
        </p:blipFill>
        <p:spPr>
          <a:xfrm>
            <a:off x="619985" y="1011383"/>
            <a:ext cx="2612102" cy="2468880"/>
          </a:xfrm>
          <a:prstGeom prst="rect">
            <a:avLst/>
          </a:prstGeom>
        </p:spPr>
      </p:pic>
      <p:pic>
        <p:nvPicPr>
          <p:cNvPr id="19" name="Picture 18" descr="IMG_14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7494" y="3574473"/>
            <a:ext cx="1851660" cy="2468880"/>
          </a:xfrm>
          <a:prstGeom prst="rect">
            <a:avLst/>
          </a:prstGeom>
        </p:spPr>
      </p:pic>
      <p:pic>
        <p:nvPicPr>
          <p:cNvPr id="20" name="Picture 19" descr="IMG_15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3063" y="3574473"/>
            <a:ext cx="1851660" cy="246888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5251112" y="1244920"/>
            <a:ext cx="3291840" cy="4983210"/>
            <a:chOff x="5205845" y="1161378"/>
            <a:chExt cx="3291840" cy="4983210"/>
          </a:xfrm>
        </p:grpSpPr>
        <p:pic>
          <p:nvPicPr>
            <p:cNvPr id="18" name="Picture 17" descr="IMG_1411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05845" y="1161378"/>
              <a:ext cx="3291840" cy="2468880"/>
            </a:xfrm>
            <a:prstGeom prst="rect">
              <a:avLst/>
            </a:prstGeom>
          </p:spPr>
        </p:pic>
        <p:pic>
          <p:nvPicPr>
            <p:cNvPr id="21" name="Picture 20" descr="IMG_1592.JPG"/>
            <p:cNvPicPr>
              <a:picLocks noChangeAspect="1"/>
            </p:cNvPicPr>
            <p:nvPr/>
          </p:nvPicPr>
          <p:blipFill>
            <a:blip r:embed="rId7" cstate="print"/>
            <a:srcRect l="27332" r="20479"/>
            <a:stretch>
              <a:fillRect/>
            </a:stretch>
          </p:blipFill>
          <p:spPr>
            <a:xfrm>
              <a:off x="5209312" y="3675708"/>
              <a:ext cx="1717964" cy="2468880"/>
            </a:xfrm>
            <a:prstGeom prst="rect">
              <a:avLst/>
            </a:prstGeom>
          </p:spPr>
        </p:pic>
        <p:pic>
          <p:nvPicPr>
            <p:cNvPr id="22" name="Picture 21" descr="IMG_1596.JPG"/>
            <p:cNvPicPr>
              <a:picLocks noChangeAspect="1"/>
            </p:cNvPicPr>
            <p:nvPr/>
          </p:nvPicPr>
          <p:blipFill>
            <a:blip r:embed="rId8" cstate="print"/>
            <a:srcRect l="5050" r="12645"/>
            <a:stretch>
              <a:fillRect/>
            </a:stretch>
          </p:blipFill>
          <p:spPr>
            <a:xfrm>
              <a:off x="6968836" y="3675708"/>
              <a:ext cx="1524000" cy="2468880"/>
            </a:xfrm>
            <a:prstGeom prst="rect">
              <a:avLst/>
            </a:prstGeom>
          </p:spPr>
        </p:pic>
      </p:grpSp>
      <p:cxnSp>
        <p:nvCxnSpPr>
          <p:cNvPr id="24" name="Straight Connector 2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205745" y="986832"/>
            <a:ext cx="32773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Insulation of IPN pillars + reinforcement </a:t>
            </a:r>
            <a:endParaRPr lang="en-US" sz="11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3277353" y="1990258"/>
            <a:ext cx="14213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Soil preparation: </a:t>
            </a:r>
          </a:p>
          <a:p>
            <a:r>
              <a:rPr lang="en-US" sz="1100" b="0" i="1" dirty="0" smtClean="0"/>
              <a:t>mix of sand and gravel, covered with Polyane sheet</a:t>
            </a:r>
            <a:endParaRPr lang="en-US" sz="1100" b="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2542517" y="6025188"/>
            <a:ext cx="14213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Joint with dowels</a:t>
            </a:r>
          </a:p>
        </p:txBody>
      </p:sp>
      <p:sp>
        <p:nvSpPr>
          <p:cNvPr id="27" name="Action Button: Beginning 26">
            <a:hlinkClick r:id="rId9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Placement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IMG_14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515" y="3883383"/>
            <a:ext cx="3291840" cy="2468880"/>
          </a:xfrm>
          <a:prstGeom prst="rect">
            <a:avLst/>
          </a:prstGeom>
        </p:spPr>
      </p:pic>
      <p:pic>
        <p:nvPicPr>
          <p:cNvPr id="14" name="Picture 13" descr="IMG_13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7037" y="763646"/>
            <a:ext cx="3291840" cy="2468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34570" y="3232091"/>
            <a:ext cx="32773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Concrete pumped when not accessible by direct discharge</a:t>
            </a:r>
            <a:endParaRPr lang="en-US" sz="11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746635" y="5874184"/>
            <a:ext cx="13776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Concrete directly discharged from the truck</a:t>
            </a:r>
            <a:endParaRPr lang="en-US" sz="1100" i="1" dirty="0"/>
          </a:p>
        </p:txBody>
      </p:sp>
      <p:pic>
        <p:nvPicPr>
          <p:cNvPr id="15" name="Picture 14" descr="IMG_1403.JPG"/>
          <p:cNvPicPr>
            <a:picLocks noChangeAspect="1"/>
          </p:cNvPicPr>
          <p:nvPr/>
        </p:nvPicPr>
        <p:blipFill>
          <a:blip r:embed="rId5" cstate="print"/>
          <a:srcRect b="12687"/>
          <a:stretch>
            <a:fillRect/>
          </a:stretch>
        </p:blipFill>
        <p:spPr>
          <a:xfrm>
            <a:off x="6489878" y="2719157"/>
            <a:ext cx="2400300" cy="2794381"/>
          </a:xfrm>
          <a:prstGeom prst="rect">
            <a:avLst/>
          </a:prstGeom>
        </p:spPr>
      </p:pic>
      <p:pic>
        <p:nvPicPr>
          <p:cNvPr id="23" name="Picture 22" descr="IMG_1577.JPG"/>
          <p:cNvPicPr>
            <a:picLocks noChangeAspect="1"/>
          </p:cNvPicPr>
          <p:nvPr/>
        </p:nvPicPr>
        <p:blipFill>
          <a:blip r:embed="rId6" cstate="print"/>
          <a:srcRect b="12687"/>
          <a:stretch>
            <a:fillRect/>
          </a:stretch>
        </p:blipFill>
        <p:spPr>
          <a:xfrm>
            <a:off x="4029119" y="2719157"/>
            <a:ext cx="2400300" cy="279438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479272" y="5465255"/>
            <a:ext cx="24112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i="1" dirty="0" smtClean="0"/>
              <a:t>Vibrating ruler</a:t>
            </a:r>
            <a:endParaRPr lang="en-US" sz="1100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4033327" y="5481853"/>
            <a:ext cx="24112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i="1" dirty="0" smtClean="0"/>
              <a:t>Easy placing</a:t>
            </a:r>
            <a:endParaRPr lang="en-US" sz="11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29119" y="866015"/>
            <a:ext cx="2165943" cy="1645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47079" y="866015"/>
            <a:ext cx="1736473" cy="1645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7982048" y="1932895"/>
            <a:ext cx="90845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RESILIA is easily  pumped</a:t>
            </a:r>
            <a:endParaRPr lang="en-US" sz="1100" i="1" dirty="0"/>
          </a:p>
        </p:txBody>
      </p:sp>
      <p:sp>
        <p:nvSpPr>
          <p:cNvPr id="18" name="Action Button: Beginning 17">
            <a:hlinkClick r:id="rId9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Finishing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661" name="Straight Connector 660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4" name="Straight Connector 132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IMG_1395.JPG"/>
          <p:cNvPicPr>
            <a:picLocks noChangeAspect="1"/>
          </p:cNvPicPr>
          <p:nvPr/>
        </p:nvPicPr>
        <p:blipFill>
          <a:blip r:embed="rId3" cstate="print"/>
          <a:srcRect r="7576"/>
          <a:stretch>
            <a:fillRect/>
          </a:stretch>
        </p:blipFill>
        <p:spPr>
          <a:xfrm>
            <a:off x="263237" y="1003429"/>
            <a:ext cx="3380508" cy="2743200"/>
          </a:xfrm>
          <a:prstGeom prst="rect">
            <a:avLst/>
          </a:prstGeom>
        </p:spPr>
      </p:pic>
      <p:pic>
        <p:nvPicPr>
          <p:cNvPr id="8" name="Picture 7" descr="IMG_1431.JPG"/>
          <p:cNvPicPr>
            <a:picLocks noChangeAspect="1"/>
          </p:cNvPicPr>
          <p:nvPr/>
        </p:nvPicPr>
        <p:blipFill>
          <a:blip r:embed="rId4" cstate="print"/>
          <a:srcRect l="8618"/>
          <a:stretch>
            <a:fillRect/>
          </a:stretch>
        </p:blipFill>
        <p:spPr>
          <a:xfrm>
            <a:off x="3715081" y="1001029"/>
            <a:ext cx="1880086" cy="2743200"/>
          </a:xfrm>
          <a:prstGeom prst="rect">
            <a:avLst/>
          </a:prstGeom>
        </p:spPr>
      </p:pic>
      <p:pic>
        <p:nvPicPr>
          <p:cNvPr id="9" name="Picture 8" descr="IMG_1486.JPG"/>
          <p:cNvPicPr>
            <a:picLocks noChangeAspect="1"/>
          </p:cNvPicPr>
          <p:nvPr/>
        </p:nvPicPr>
        <p:blipFill>
          <a:blip r:embed="rId5" cstate="print"/>
          <a:srcRect l="4973" r="3469"/>
          <a:stretch>
            <a:fillRect/>
          </a:stretch>
        </p:blipFill>
        <p:spPr>
          <a:xfrm>
            <a:off x="2983350" y="3831796"/>
            <a:ext cx="5855854" cy="2286000"/>
          </a:xfrm>
          <a:prstGeom prst="rect">
            <a:avLst/>
          </a:prstGeom>
        </p:spPr>
      </p:pic>
      <p:pic>
        <p:nvPicPr>
          <p:cNvPr id="10" name="Picture 9" descr="IMG_1517.JPG"/>
          <p:cNvPicPr>
            <a:picLocks noChangeAspect="1"/>
          </p:cNvPicPr>
          <p:nvPr/>
        </p:nvPicPr>
        <p:blipFill>
          <a:blip r:embed="rId6" cstate="print"/>
          <a:srcRect r="14158"/>
          <a:stretch>
            <a:fillRect/>
          </a:stretch>
        </p:blipFill>
        <p:spPr>
          <a:xfrm>
            <a:off x="263237" y="3831796"/>
            <a:ext cx="2616473" cy="2286000"/>
          </a:xfrm>
          <a:prstGeom prst="rect">
            <a:avLst/>
          </a:prstGeom>
        </p:spPr>
      </p:pic>
      <p:pic>
        <p:nvPicPr>
          <p:cNvPr id="11" name="Picture 10" descr="IMG_1632.JPG"/>
          <p:cNvPicPr>
            <a:picLocks noChangeAspect="1"/>
          </p:cNvPicPr>
          <p:nvPr/>
        </p:nvPicPr>
        <p:blipFill>
          <a:blip r:embed="rId7" cstate="print"/>
          <a:srcRect l="8951" r="5303"/>
          <a:stretch>
            <a:fillRect/>
          </a:stretch>
        </p:blipFill>
        <p:spPr>
          <a:xfrm>
            <a:off x="5702971" y="1001029"/>
            <a:ext cx="3136233" cy="2743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6875" y="3460712"/>
            <a:ext cx="2954265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Surface treatment: hardener (dry mortar)</a:t>
            </a:r>
            <a:endParaRPr lang="en-US" sz="1100" i="1" dirty="0"/>
          </a:p>
        </p:txBody>
      </p:sp>
      <p:cxnSp>
        <p:nvCxnSpPr>
          <p:cNvPr id="15" name="Straight Arrow Connector 14"/>
          <p:cNvCxnSpPr/>
          <p:nvPr/>
        </p:nvCxnSpPr>
        <p:spPr bwMode="auto">
          <a:xfrm flipH="1">
            <a:off x="7505323" y="4753073"/>
            <a:ext cx="217283" cy="37119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7566346" y="4469121"/>
            <a:ext cx="62704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C00000"/>
                </a:solidFill>
              </a:rPr>
              <a:t>DAY 1</a:t>
            </a:r>
            <a:endParaRPr lang="en-US" sz="1200" dirty="0">
              <a:solidFill>
                <a:srgbClr val="C00000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 bwMode="auto">
          <a:xfrm>
            <a:off x="6581869" y="5106158"/>
            <a:ext cx="534155" cy="2534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6073914" y="4871844"/>
            <a:ext cx="643757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accent1"/>
                </a:solidFill>
              </a:rPr>
              <a:t>DAY 2</a:t>
            </a:r>
            <a:endParaRPr lang="en-US" sz="1200" dirty="0">
              <a:solidFill>
                <a:schemeClr val="accent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92971" y="5543462"/>
            <a:ext cx="63170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1B9806"/>
                </a:solidFill>
              </a:rPr>
              <a:t>DAY 3</a:t>
            </a:r>
            <a:endParaRPr lang="en-US" sz="1200" dirty="0">
              <a:solidFill>
                <a:srgbClr val="1B9806"/>
              </a:solidFill>
            </a:endParaRPr>
          </a:p>
        </p:txBody>
      </p:sp>
      <p:sp>
        <p:nvSpPr>
          <p:cNvPr id="18" name="Action Button: Beginning 17">
            <a:hlinkClick r:id="rId8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Final result [1/2]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661" name="Straight Connector 660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4" name="Straight Connector 132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IMG_1624.JPG"/>
          <p:cNvPicPr>
            <a:picLocks noChangeAspect="1"/>
          </p:cNvPicPr>
          <p:nvPr/>
        </p:nvPicPr>
        <p:blipFill>
          <a:blip r:embed="rId3" cstate="print"/>
          <a:srcRect l="4744" r="4040"/>
          <a:stretch>
            <a:fillRect/>
          </a:stretch>
        </p:blipFill>
        <p:spPr>
          <a:xfrm>
            <a:off x="443345" y="825658"/>
            <a:ext cx="8257309" cy="2740521"/>
          </a:xfrm>
          <a:prstGeom prst="rect">
            <a:avLst/>
          </a:prstGeom>
        </p:spPr>
      </p:pic>
      <p:pic>
        <p:nvPicPr>
          <p:cNvPr id="14" name="Picture 13" descr="IMG_16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895" y="3696768"/>
            <a:ext cx="3657600" cy="2743200"/>
          </a:xfrm>
          <a:prstGeom prst="rect">
            <a:avLst/>
          </a:prstGeom>
        </p:spPr>
      </p:pic>
      <p:pic>
        <p:nvPicPr>
          <p:cNvPr id="15" name="Picture 14" descr="IMG_16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02760" y="3696768"/>
            <a:ext cx="3657600" cy="27432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16315" y="4310526"/>
            <a:ext cx="643757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accent1"/>
                </a:solidFill>
              </a:rPr>
              <a:t>DAY 2</a:t>
            </a:r>
            <a:endParaRPr lang="en-US" sz="1200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80220" y="3922889"/>
            <a:ext cx="63170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1B9806"/>
                </a:solidFill>
              </a:rPr>
              <a:t>DAY 3</a:t>
            </a:r>
            <a:endParaRPr lang="en-US" sz="1200" dirty="0">
              <a:solidFill>
                <a:srgbClr val="1B9806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62792" y="1186276"/>
            <a:ext cx="623608" cy="27699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C000"/>
                </a:solidFill>
              </a:rPr>
              <a:t>DAY 4</a:t>
            </a:r>
            <a:endParaRPr lang="en-US" sz="1200" dirty="0">
              <a:solidFill>
                <a:srgbClr val="FFC000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 bwMode="auto">
          <a:xfrm>
            <a:off x="5413972" y="1466661"/>
            <a:ext cx="371192" cy="45267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336868" y="5273367"/>
            <a:ext cx="62704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C00000"/>
                </a:solidFill>
              </a:rPr>
              <a:t>DAY 1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33041" y="6145790"/>
            <a:ext cx="3369397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High quality surface finishing, no visible fibers</a:t>
            </a:r>
            <a:endParaRPr lang="en-US" sz="11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Final result [2/2]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661" name="Straight Connector 660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4" name="Straight Connector 132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IMG_15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183" y="835183"/>
            <a:ext cx="3657600" cy="2743200"/>
          </a:xfrm>
          <a:prstGeom prst="rect">
            <a:avLst/>
          </a:prstGeom>
        </p:spPr>
      </p:pic>
      <p:pic>
        <p:nvPicPr>
          <p:cNvPr id="13" name="Picture 12" descr="IMG_15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253576" y="377983"/>
            <a:ext cx="2743200" cy="3657600"/>
          </a:xfrm>
          <a:prstGeom prst="rect">
            <a:avLst/>
          </a:prstGeom>
        </p:spPr>
      </p:pic>
      <p:pic>
        <p:nvPicPr>
          <p:cNvPr id="17" name="Picture 16" descr="IMG_155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5530" y="3687162"/>
            <a:ext cx="2057400" cy="2743200"/>
          </a:xfrm>
          <a:prstGeom prst="rect">
            <a:avLst/>
          </a:prstGeom>
        </p:spPr>
      </p:pic>
      <p:pic>
        <p:nvPicPr>
          <p:cNvPr id="18" name="Picture 17" descr="IMG_160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183" y="3687162"/>
            <a:ext cx="3657600" cy="27432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34552" y="3114396"/>
            <a:ext cx="2190939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No visible shrinkage </a:t>
            </a:r>
          </a:p>
          <a:p>
            <a:r>
              <a:rPr lang="en-US" sz="1100" i="1" dirty="0" smtClean="0"/>
              <a:t>(joint not open after 3 days)</a:t>
            </a:r>
            <a:endParaRPr lang="en-US" sz="1100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704662" y="3284895"/>
            <a:ext cx="2190939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i="1" dirty="0" smtClean="0"/>
              <a:t>High quality surface finishing</a:t>
            </a:r>
            <a:endParaRPr lang="en-US" sz="1100" i="1" dirty="0"/>
          </a:p>
        </p:txBody>
      </p:sp>
      <p:sp>
        <p:nvSpPr>
          <p:cNvPr id="14" name="Action Button: Beginning 13">
            <a:hlinkClick r:id="rId7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Performance at 7 days</a:t>
            </a:r>
            <a:endParaRPr lang="en-US" sz="20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661" name="Straight Connector 660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4" name="Straight Connector 132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368703" y="4357263"/>
            <a:ext cx="3279733" cy="15465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117475" indent="-117475">
              <a:spcAft>
                <a:spcPts val="600"/>
              </a:spcAft>
            </a:pPr>
            <a:r>
              <a:rPr lang="en-US" sz="1100" i="1" dirty="0" smtClean="0">
                <a:solidFill>
                  <a:schemeClr val="accent1"/>
                </a:solidFill>
              </a:rPr>
              <a:t>Report from external lab ABC</a:t>
            </a:r>
          </a:p>
          <a:p>
            <a:pPr marL="117475" indent="-117475">
              <a:spcAft>
                <a:spcPts val="600"/>
              </a:spcAft>
              <a:buFont typeface="Wingdings" pitchFamily="2" charset="2"/>
              <a:buChar char="§"/>
            </a:pPr>
            <a:r>
              <a:rPr lang="en-US" sz="1100" dirty="0" smtClean="0"/>
              <a:t>Compressive strength</a:t>
            </a:r>
          </a:p>
          <a:p>
            <a:pPr>
              <a:spcAft>
                <a:spcPts val="300"/>
              </a:spcAft>
              <a:tabLst>
                <a:tab pos="742950" algn="l"/>
              </a:tabLst>
            </a:pPr>
            <a:r>
              <a:rPr lang="en-US" sz="1100" b="0" dirty="0" smtClean="0"/>
              <a:t>2 days 		</a:t>
            </a:r>
            <a:r>
              <a:rPr lang="en-US" sz="1100" dirty="0" smtClean="0"/>
              <a:t>9.8 MPa</a:t>
            </a:r>
          </a:p>
          <a:p>
            <a:r>
              <a:rPr lang="en-US" sz="1100" b="0" dirty="0" smtClean="0"/>
              <a:t>7 days	</a:t>
            </a:r>
            <a:r>
              <a:rPr lang="en-US" sz="1100" dirty="0" smtClean="0"/>
              <a:t>34.7 MPa</a:t>
            </a:r>
          </a:p>
          <a:p>
            <a:endParaRPr lang="en-US" sz="1100" dirty="0" smtClean="0"/>
          </a:p>
          <a:p>
            <a:pPr marL="117475" indent="-117475">
              <a:spcAft>
                <a:spcPts val="600"/>
              </a:spcAft>
              <a:buFont typeface="Wingdings" pitchFamily="2" charset="2"/>
              <a:buChar char="§"/>
            </a:pPr>
            <a:r>
              <a:rPr lang="en-US" sz="1100" dirty="0" smtClean="0"/>
              <a:t>Density </a:t>
            </a:r>
            <a:r>
              <a:rPr lang="en-US" sz="1100" b="0" dirty="0" smtClean="0"/>
              <a:t>(average on all samples): </a:t>
            </a:r>
            <a:r>
              <a:rPr lang="en-US" sz="1100" dirty="0" smtClean="0"/>
              <a:t>2252 kg/m</a:t>
            </a:r>
            <a:r>
              <a:rPr lang="en-US" sz="1100" baseline="30000" dirty="0" smtClean="0"/>
              <a:t>3</a:t>
            </a:r>
          </a:p>
          <a:p>
            <a:endParaRPr lang="en-US" sz="1100" dirty="0"/>
          </a:p>
        </p:txBody>
      </p:sp>
      <p:grpSp>
        <p:nvGrpSpPr>
          <p:cNvPr id="37" name="Group 36"/>
          <p:cNvGrpSpPr/>
          <p:nvPr/>
        </p:nvGrpSpPr>
        <p:grpSpPr>
          <a:xfrm>
            <a:off x="597524" y="4160541"/>
            <a:ext cx="4246070" cy="2133689"/>
            <a:chOff x="534153" y="4160541"/>
            <a:chExt cx="4246070" cy="2133689"/>
          </a:xfrm>
        </p:grpSpPr>
        <p:grpSp>
          <p:nvGrpSpPr>
            <p:cNvPr id="34" name="Group 33"/>
            <p:cNvGrpSpPr/>
            <p:nvPr/>
          </p:nvGrpSpPr>
          <p:grpSpPr>
            <a:xfrm>
              <a:off x="2437786" y="4162330"/>
              <a:ext cx="2342437" cy="2043791"/>
              <a:chOff x="4800740" y="4153277"/>
              <a:chExt cx="2342437" cy="2043791"/>
            </a:xfrm>
          </p:grpSpPr>
          <p:pic>
            <p:nvPicPr>
              <p:cNvPr id="1031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00740" y="4153277"/>
                <a:ext cx="2307432" cy="1828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4807390" y="5966236"/>
                <a:ext cx="233578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i="1" dirty="0" smtClean="0"/>
                  <a:t>Good repartition of fibers</a:t>
                </a:r>
                <a:endParaRPr lang="en-US" sz="900" i="1" dirty="0"/>
              </a:p>
            </p:txBody>
          </p:sp>
        </p:grpSp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885" y="4160541"/>
              <a:ext cx="1754659" cy="1828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TextBox 35"/>
            <p:cNvSpPr txBox="1"/>
            <p:nvPr/>
          </p:nvSpPr>
          <p:spPr>
            <a:xfrm>
              <a:off x="534153" y="5955676"/>
              <a:ext cx="18287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i="1" dirty="0" smtClean="0"/>
                <a:t>UTM – set-up to measure flexural strength </a:t>
              </a:r>
              <a:r>
                <a:rPr lang="en-US" sz="800" b="0" i="1" dirty="0" smtClean="0"/>
                <a:t>(acc. to EN  12390-5)</a:t>
              </a:r>
              <a:endParaRPr lang="en-US" sz="800" b="0" i="1" dirty="0"/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041" y="1053434"/>
            <a:ext cx="4579082" cy="23774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2834629" y="1209579"/>
            <a:ext cx="706583" cy="27432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530855" y="2353883"/>
            <a:ext cx="1176948" cy="369332"/>
          </a:xfrm>
          <a:prstGeom prst="rect">
            <a:avLst/>
          </a:prstGeom>
          <a:solidFill>
            <a:srgbClr val="E2E2E2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600" dirty="0" smtClean="0"/>
              <a:t>Conventional Fiber Reinforced concrete with 40 kg of Arcelor HE 1.0/50</a:t>
            </a:r>
            <a:endParaRPr lang="en-US" sz="600" dirty="0"/>
          </a:p>
        </p:txBody>
      </p:sp>
      <p:grpSp>
        <p:nvGrpSpPr>
          <p:cNvPr id="28" name="Group 27"/>
          <p:cNvGrpSpPr/>
          <p:nvPr/>
        </p:nvGrpSpPr>
        <p:grpSpPr>
          <a:xfrm>
            <a:off x="5628412" y="949947"/>
            <a:ext cx="2764189" cy="2739211"/>
            <a:chOff x="5673662" y="968052"/>
            <a:chExt cx="2764189" cy="2739211"/>
          </a:xfrm>
        </p:grpSpPr>
        <p:sp>
          <p:nvSpPr>
            <p:cNvPr id="16" name="TextBox 15"/>
            <p:cNvSpPr txBox="1"/>
            <p:nvPr/>
          </p:nvSpPr>
          <p:spPr>
            <a:xfrm>
              <a:off x="5673662" y="968052"/>
              <a:ext cx="2764189" cy="27392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100" i="1" dirty="0" smtClean="0">
                  <a:solidFill>
                    <a:schemeClr val="accent1"/>
                  </a:solidFill>
                </a:rPr>
                <a:t>Flexural strength of RESILIA at 7d (average of 3 beams)</a:t>
              </a:r>
            </a:p>
            <a:p>
              <a:pPr>
                <a:spcAft>
                  <a:spcPts val="600"/>
                </a:spcAft>
              </a:pPr>
              <a:endParaRPr lang="en-US" sz="1100" i="1" dirty="0" smtClean="0">
                <a:solidFill>
                  <a:schemeClr val="accent1"/>
                </a:solidFill>
              </a:endParaRPr>
            </a:p>
            <a:p>
              <a:pPr>
                <a:spcAft>
                  <a:spcPts val="600"/>
                </a:spcAft>
              </a:pPr>
              <a:endParaRPr lang="en-US" sz="1100" i="1" dirty="0" smtClean="0">
                <a:solidFill>
                  <a:schemeClr val="accent1"/>
                </a:solidFill>
              </a:endParaRPr>
            </a:p>
            <a:p>
              <a:pPr>
                <a:spcAft>
                  <a:spcPts val="600"/>
                </a:spcAft>
              </a:pPr>
              <a:endParaRPr lang="en-US" sz="1100" i="1" dirty="0" smtClean="0">
                <a:solidFill>
                  <a:schemeClr val="accent1"/>
                </a:solidFill>
              </a:endParaRPr>
            </a:p>
            <a:p>
              <a:pPr>
                <a:spcAft>
                  <a:spcPts val="600"/>
                </a:spcAft>
              </a:pPr>
              <a:endParaRPr lang="en-US" sz="1100" i="1" dirty="0" smtClean="0">
                <a:solidFill>
                  <a:schemeClr val="accent1"/>
                </a:solidFill>
              </a:endParaRPr>
            </a:p>
            <a:p>
              <a:pPr>
                <a:spcAft>
                  <a:spcPts val="600"/>
                </a:spcAft>
              </a:pPr>
              <a:endParaRPr lang="en-US" sz="1100" i="1" dirty="0" smtClean="0">
                <a:solidFill>
                  <a:schemeClr val="accent1"/>
                </a:solidFill>
              </a:endParaRPr>
            </a:p>
            <a:p>
              <a:pPr>
                <a:spcAft>
                  <a:spcPts val="600"/>
                </a:spcAft>
              </a:pPr>
              <a:endParaRPr lang="en-US" sz="1100" i="1" dirty="0" smtClean="0">
                <a:solidFill>
                  <a:schemeClr val="accent1"/>
                </a:solidFill>
              </a:endParaRPr>
            </a:p>
            <a:p>
              <a:pPr>
                <a:spcAft>
                  <a:spcPts val="600"/>
                </a:spcAft>
              </a:pPr>
              <a:endParaRPr lang="en-US" sz="1100" i="1" dirty="0" smtClean="0">
                <a:solidFill>
                  <a:schemeClr val="accent1"/>
                </a:solidFill>
              </a:endParaRPr>
            </a:p>
            <a:p>
              <a:pPr marL="111125" indent="-111125">
                <a:buFont typeface="Wingdings" pitchFamily="2" charset="2"/>
                <a:buChar char="§"/>
              </a:pPr>
              <a:r>
                <a:rPr lang="en-US" sz="1100" dirty="0" smtClean="0"/>
                <a:t>Strength at first crack: </a:t>
              </a:r>
              <a:r>
                <a:rPr lang="en-US" sz="1100" b="0" dirty="0" smtClean="0"/>
                <a:t>4.44 MPa</a:t>
              </a:r>
            </a:p>
            <a:p>
              <a:pPr marL="111125" indent="-111125">
                <a:buFont typeface="Wingdings" pitchFamily="2" charset="2"/>
                <a:buChar char="§"/>
              </a:pPr>
              <a:r>
                <a:rPr lang="en-US" sz="1100" dirty="0" smtClean="0"/>
                <a:t>Max. registered: </a:t>
              </a:r>
              <a:r>
                <a:rPr lang="en-US" sz="1100" b="0" dirty="0" smtClean="0"/>
                <a:t>7.0 MPa </a:t>
              </a:r>
            </a:p>
            <a:p>
              <a:pPr marL="111125" indent="-111125">
                <a:buFont typeface="Wingdings" pitchFamily="2" charset="2"/>
                <a:buChar char="§"/>
              </a:pPr>
              <a:r>
                <a:rPr lang="en-US" sz="1100" b="0" dirty="0" smtClean="0"/>
                <a:t>Good bridging of micro cracks</a:t>
              </a:r>
            </a:p>
          </p:txBody>
        </p: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1434" r="6830"/>
            <a:stretch>
              <a:fillRect/>
            </a:stretch>
          </p:blipFill>
          <p:spPr bwMode="auto">
            <a:xfrm>
              <a:off x="5802652" y="1597370"/>
              <a:ext cx="471055" cy="18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 l="1403" t="2814" r="1761" b="2136"/>
          <a:stretch>
            <a:fillRect/>
          </a:stretch>
        </p:blipFill>
        <p:spPr bwMode="auto">
          <a:xfrm>
            <a:off x="5703689" y="1493822"/>
            <a:ext cx="2453489" cy="145760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sp>
        <p:nvSpPr>
          <p:cNvPr id="22" name="Action Button: Beginning 21">
            <a:hlinkClick r:id="rId7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Cost analyses [1/2]  </a:t>
            </a:r>
          </a:p>
        </p:txBody>
      </p:sp>
      <p:cxnSp>
        <p:nvCxnSpPr>
          <p:cNvPr id="661" name="Straight Connector 660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4" name="Straight Connector 132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368350" y="759827"/>
            <a:ext cx="7797877" cy="3116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100" i="1" dirty="0" smtClean="0">
                <a:solidFill>
                  <a:schemeClr val="accent1"/>
                </a:solidFill>
              </a:rPr>
              <a:t>Cost review with Mr. Helder GASPAR (H.Sols) – 18.02.2015</a:t>
            </a:r>
          </a:p>
          <a:p>
            <a:pPr marL="111125" indent="-111125">
              <a:spcAft>
                <a:spcPts val="300"/>
              </a:spcAft>
            </a:pPr>
            <a:endParaRPr lang="en-US" sz="1000" i="1" dirty="0" smtClean="0">
              <a:solidFill>
                <a:schemeClr val="accent1"/>
              </a:solidFill>
              <a:latin typeface="+mj-lt"/>
            </a:endParaRPr>
          </a:p>
          <a:p>
            <a:pPr marL="111125" indent="-111125">
              <a:spcAft>
                <a:spcPts val="300"/>
              </a:spcAft>
            </a:pPr>
            <a:r>
              <a:rPr lang="en-US" sz="1000" i="1" dirty="0" smtClean="0">
                <a:solidFill>
                  <a:schemeClr val="accent1"/>
                </a:solidFill>
                <a:latin typeface="+mj-lt"/>
              </a:rPr>
              <a:t>Some details…</a:t>
            </a:r>
          </a:p>
          <a:p>
            <a:pPr marL="111125" indent="-111125">
              <a:buFont typeface="Wingdings" pitchFamily="2" charset="2"/>
              <a:buChar char="§"/>
            </a:pPr>
            <a:r>
              <a:rPr lang="en-US" sz="1100" dirty="0" smtClean="0">
                <a:latin typeface="Calibri" pitchFamily="34" charset="0"/>
              </a:rPr>
              <a:t>Sliding layer:</a:t>
            </a:r>
            <a:r>
              <a:rPr lang="en-US" sz="1100" b="0" dirty="0" smtClean="0">
                <a:latin typeface="Calibri" pitchFamily="34" charset="0"/>
              </a:rPr>
              <a:t> 1.50 €/m</a:t>
            </a:r>
            <a:r>
              <a:rPr lang="en-US" sz="1100" b="0" baseline="30000" dirty="0" smtClean="0">
                <a:latin typeface="Calibri" pitchFamily="34" charset="0"/>
              </a:rPr>
              <a:t>2</a:t>
            </a:r>
            <a:endParaRPr lang="en-US" sz="1100" b="0" dirty="0" smtClean="0">
              <a:latin typeface="Calibri" pitchFamily="34" charset="0"/>
            </a:endParaRPr>
          </a:p>
          <a:p>
            <a:pPr marL="111125" indent="-111125">
              <a:buFont typeface="Wingdings" pitchFamily="2" charset="2"/>
              <a:buChar char="§"/>
            </a:pPr>
            <a:r>
              <a:rPr lang="en-US" sz="1100" dirty="0" smtClean="0">
                <a:latin typeface="Calibri" pitchFamily="34" charset="0"/>
              </a:rPr>
              <a:t>Curing compound: </a:t>
            </a:r>
            <a:r>
              <a:rPr lang="en-US" sz="1100" b="0" dirty="0" smtClean="0">
                <a:latin typeface="Calibri" pitchFamily="34" charset="0"/>
              </a:rPr>
              <a:t>0.20 €/m</a:t>
            </a:r>
            <a:r>
              <a:rPr lang="en-US" sz="1100" b="0" baseline="30000" dirty="0" smtClean="0">
                <a:latin typeface="Calibri" pitchFamily="34" charset="0"/>
              </a:rPr>
              <a:t>2</a:t>
            </a:r>
          </a:p>
          <a:p>
            <a:pPr marL="111125" indent="-111125">
              <a:buFont typeface="Wingdings" pitchFamily="2" charset="2"/>
              <a:buChar char="§"/>
            </a:pPr>
            <a:r>
              <a:rPr lang="en-US" sz="1100" dirty="0" smtClean="0">
                <a:latin typeface="Calibri" pitchFamily="34" charset="0"/>
              </a:rPr>
              <a:t>Foam + Polyane: </a:t>
            </a:r>
            <a:r>
              <a:rPr lang="en-US" sz="1100" b="0" dirty="0" smtClean="0">
                <a:latin typeface="Calibri" pitchFamily="34" charset="0"/>
              </a:rPr>
              <a:t>0.30 €/m</a:t>
            </a:r>
            <a:r>
              <a:rPr lang="en-US" sz="1100" b="0" baseline="30000" dirty="0" smtClean="0">
                <a:latin typeface="Calibri" pitchFamily="34" charset="0"/>
              </a:rPr>
              <a:t>2</a:t>
            </a:r>
            <a:endParaRPr lang="en-US" sz="1100" dirty="0" smtClean="0">
              <a:latin typeface="Calibri" pitchFamily="34" charset="0"/>
            </a:endParaRPr>
          </a:p>
          <a:p>
            <a:pPr marL="111125" indent="-111125">
              <a:buFont typeface="Wingdings" pitchFamily="2" charset="2"/>
              <a:buChar char="§"/>
              <a:tabLst>
                <a:tab pos="1312863" algn="l"/>
              </a:tabLst>
            </a:pPr>
            <a:r>
              <a:rPr lang="en-US" sz="1100" dirty="0" smtClean="0">
                <a:latin typeface="Calibri" pitchFamily="34" charset="0"/>
              </a:rPr>
              <a:t>Surface hardener: </a:t>
            </a:r>
            <a:r>
              <a:rPr lang="en-US" sz="1100" b="0" dirty="0" smtClean="0">
                <a:latin typeface="Calibri" pitchFamily="34" charset="0"/>
              </a:rPr>
              <a:t>	Quartz: 0.10 €/kg, 5kg/m</a:t>
            </a:r>
            <a:r>
              <a:rPr lang="en-US" sz="1100" b="0" baseline="30000" dirty="0" smtClean="0">
                <a:latin typeface="Calibri" pitchFamily="34" charset="0"/>
              </a:rPr>
              <a:t>2</a:t>
            </a:r>
            <a:endParaRPr lang="en-US" sz="1100" b="0" dirty="0" smtClean="0">
              <a:latin typeface="Calibri" pitchFamily="34" charset="0"/>
            </a:endParaRPr>
          </a:p>
          <a:p>
            <a:pPr marL="111125" indent="-111125">
              <a:tabLst>
                <a:tab pos="1312863" algn="l"/>
              </a:tabLst>
            </a:pPr>
            <a:r>
              <a:rPr lang="en-US" sz="1100" b="0" dirty="0" smtClean="0">
                <a:latin typeface="Calibri" pitchFamily="34" charset="0"/>
              </a:rPr>
              <a:t>		KORODUR 0.25 €/kg, 5kg/m</a:t>
            </a:r>
            <a:r>
              <a:rPr lang="en-US" sz="1100" b="0" baseline="30000" dirty="0" smtClean="0">
                <a:latin typeface="Calibri" pitchFamily="34" charset="0"/>
              </a:rPr>
              <a:t>2</a:t>
            </a:r>
            <a:endParaRPr lang="en-US" sz="1100" b="0" dirty="0" smtClean="0">
              <a:latin typeface="Calibri" pitchFamily="34" charset="0"/>
            </a:endParaRPr>
          </a:p>
          <a:p>
            <a:pPr marL="111125" indent="-111125">
              <a:tabLst>
                <a:tab pos="1312863" algn="l"/>
              </a:tabLst>
            </a:pPr>
            <a:r>
              <a:rPr lang="en-US" sz="1100" b="0" dirty="0" smtClean="0">
                <a:latin typeface="Calibri" pitchFamily="34" charset="0"/>
              </a:rPr>
              <a:t>		Metallic: 0.701 €/kg, 8 kg/m</a:t>
            </a:r>
            <a:r>
              <a:rPr lang="en-US" sz="1100" b="0" baseline="30000" dirty="0" smtClean="0">
                <a:latin typeface="Calibri" pitchFamily="34" charset="0"/>
              </a:rPr>
              <a:t>2</a:t>
            </a:r>
          </a:p>
          <a:p>
            <a:pPr marL="111125" indent="-111125">
              <a:spcAft>
                <a:spcPts val="300"/>
              </a:spcAft>
              <a:tabLst>
                <a:tab pos="1312863" algn="l"/>
              </a:tabLst>
            </a:pPr>
            <a:r>
              <a:rPr lang="en-US" sz="1000" i="1" dirty="0" smtClean="0">
                <a:solidFill>
                  <a:schemeClr val="accent1"/>
                </a:solidFill>
                <a:latin typeface="+mj-lt"/>
              </a:rPr>
              <a:t>Feedback…</a:t>
            </a:r>
          </a:p>
          <a:p>
            <a:pPr marL="111125" indent="-111125">
              <a:buFont typeface="Wingdings" pitchFamily="2" charset="2"/>
              <a:buChar char="§"/>
              <a:tabLst>
                <a:tab pos="1312863" algn="l"/>
              </a:tabLst>
            </a:pPr>
            <a:r>
              <a:rPr lang="en-US" sz="1100" b="0" dirty="0" smtClean="0">
                <a:latin typeface="Calibri" pitchFamily="34" charset="0"/>
              </a:rPr>
              <a:t>France: administrative / insurance issue with new design, would be difficult to promote RESILIA</a:t>
            </a:r>
          </a:p>
          <a:p>
            <a:pPr marL="111125" indent="-111125">
              <a:buFont typeface="Wingdings" pitchFamily="2" charset="2"/>
              <a:buChar char="§"/>
              <a:tabLst>
                <a:tab pos="1312863" algn="l"/>
              </a:tabLst>
            </a:pPr>
            <a:r>
              <a:rPr lang="en-US" sz="1100" b="0" dirty="0" smtClean="0">
                <a:latin typeface="Calibri" pitchFamily="34" charset="0"/>
              </a:rPr>
              <a:t>For H.Sols, target market is Germany – no such issue like in France with insurance. </a:t>
            </a:r>
          </a:p>
          <a:p>
            <a:pPr marL="111125" indent="-111125">
              <a:buFont typeface="Wingdings" pitchFamily="2" charset="2"/>
              <a:buChar char="§"/>
              <a:tabLst>
                <a:tab pos="1312863" algn="l"/>
              </a:tabLst>
            </a:pPr>
            <a:r>
              <a:rPr lang="en-US" sz="1100" b="0" dirty="0" smtClean="0">
                <a:latin typeface="Calibri" pitchFamily="34" charset="0"/>
              </a:rPr>
              <a:t>Issue with hardener / curing: cracking, “</a:t>
            </a:r>
            <a:r>
              <a:rPr lang="en-US" sz="1100" b="0" dirty="0" err="1" smtClean="0">
                <a:latin typeface="Calibri" pitchFamily="34" charset="0"/>
              </a:rPr>
              <a:t>faiencage</a:t>
            </a:r>
            <a:r>
              <a:rPr lang="en-US" sz="1100" b="0" dirty="0" smtClean="0">
                <a:latin typeface="Calibri" pitchFamily="34" charset="0"/>
              </a:rPr>
              <a:t>”, delamination </a:t>
            </a:r>
            <a:r>
              <a:rPr lang="en-US" sz="1100" b="0" dirty="0" smtClean="0">
                <a:latin typeface="Calibri" pitchFamily="34" charset="0"/>
                <a:sym typeface="Wingdings" pitchFamily="2" charset="2"/>
              </a:rPr>
              <a:t> evaluation with BOHMS test</a:t>
            </a:r>
          </a:p>
          <a:p>
            <a:pPr marL="111125" indent="-111125">
              <a:buFont typeface="Wingdings" pitchFamily="2" charset="2"/>
              <a:buChar char="§"/>
              <a:tabLst>
                <a:tab pos="1312863" algn="l"/>
              </a:tabLst>
            </a:pPr>
            <a:r>
              <a:rPr lang="en-US" sz="1100" b="0" dirty="0" smtClean="0">
                <a:latin typeface="Calibri" pitchFamily="34" charset="0"/>
                <a:sym typeface="Wingdings" pitchFamily="2" charset="2"/>
              </a:rPr>
              <a:t>Pumpability is very important. </a:t>
            </a:r>
          </a:p>
          <a:p>
            <a:pPr marL="111125" indent="-111125">
              <a:buFont typeface="Wingdings" pitchFamily="2" charset="2"/>
              <a:buChar char="§"/>
              <a:tabLst>
                <a:tab pos="1312863" algn="l"/>
              </a:tabLst>
            </a:pPr>
            <a:endParaRPr lang="en-US" sz="1100" b="0" dirty="0" smtClean="0">
              <a:latin typeface="Calibri" pitchFamily="34" charset="0"/>
              <a:sym typeface="Wingdings" pitchFamily="2" charset="2"/>
            </a:endParaRPr>
          </a:p>
          <a:p>
            <a:pPr marL="111125" indent="-111125">
              <a:buFont typeface="Wingdings" pitchFamily="2" charset="2"/>
              <a:buChar char="§"/>
              <a:tabLst>
                <a:tab pos="1312863" algn="l"/>
              </a:tabLst>
            </a:pPr>
            <a:endParaRPr lang="en-US" sz="1100" b="0" dirty="0" smtClean="0">
              <a:latin typeface="Calibri" pitchFamily="34" charset="0"/>
              <a:sym typeface="Wingdings" pitchFamily="2" charset="2"/>
            </a:endParaRPr>
          </a:p>
          <a:p>
            <a:pPr marL="111125" indent="-111125">
              <a:tabLst>
                <a:tab pos="344488" algn="l"/>
                <a:tab pos="1312863" algn="l"/>
              </a:tabLst>
            </a:pPr>
            <a:r>
              <a:rPr lang="en-US" sz="1000" i="1" dirty="0" smtClean="0">
                <a:solidFill>
                  <a:schemeClr val="accent1"/>
                </a:solidFill>
                <a:latin typeface="+mj-lt"/>
                <a:sym typeface="Wingdings" pitchFamily="2" charset="2"/>
              </a:rPr>
              <a:t>		Case of study:  </a:t>
            </a:r>
            <a:r>
              <a:rPr lang="en-US" sz="1100" b="0" dirty="0" smtClean="0">
                <a:latin typeface="Calibri" pitchFamily="34" charset="0"/>
                <a:sym typeface="Wingdings" pitchFamily="2" charset="2"/>
              </a:rPr>
              <a:t>18 cm of conventional FRC vs. RESILIA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147" y="3812497"/>
            <a:ext cx="7315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Cost analyses [1/2] 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51672" y="1029853"/>
            <a:ext cx="18298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25" indent="-111125" algn="r">
              <a:spcAft>
                <a:spcPts val="300"/>
              </a:spcAft>
            </a:pPr>
            <a:r>
              <a:rPr lang="en-US" sz="1200" i="1" dirty="0" smtClean="0">
                <a:solidFill>
                  <a:schemeClr val="accent1"/>
                </a:solidFill>
              </a:rPr>
              <a:t>Other indirect costs…</a:t>
            </a:r>
          </a:p>
        </p:txBody>
      </p:sp>
      <p:sp>
        <p:nvSpPr>
          <p:cNvPr id="9" name="Right Arrow 8"/>
          <p:cNvSpPr/>
          <p:nvPr/>
        </p:nvSpPr>
        <p:spPr bwMode="auto">
          <a:xfrm rot="20483717">
            <a:off x="1729213" y="4001632"/>
            <a:ext cx="497940" cy="316871"/>
          </a:xfrm>
          <a:prstGeom prst="right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t="815"/>
          <a:stretch>
            <a:fillRect/>
          </a:stretch>
        </p:blipFill>
        <p:spPr bwMode="auto">
          <a:xfrm>
            <a:off x="2305004" y="1068309"/>
            <a:ext cx="3759853" cy="3174326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4" name="Action Button: Beginning 13">
            <a:hlinkClick r:id="rId4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Next </a:t>
            </a: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steps [1/2]</a:t>
            </a:r>
            <a:endParaRPr lang="en-US" sz="2000" kern="0" dirty="0" smtClean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321393" y="831596"/>
            <a:ext cx="4572000" cy="5078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  <a:tabLst>
                <a:tab pos="288925" algn="l"/>
              </a:tabLst>
            </a:pPr>
            <a:r>
              <a:rPr lang="en-US" sz="1100" i="1" dirty="0" smtClean="0">
                <a:solidFill>
                  <a:schemeClr val="accent1"/>
                </a:solidFill>
              </a:rPr>
              <a:t>1.	Main </a:t>
            </a:r>
            <a:r>
              <a:rPr lang="en-US" sz="1100" i="1" dirty="0" smtClean="0">
                <a:solidFill>
                  <a:schemeClr val="accent1"/>
                </a:solidFill>
              </a:rPr>
              <a:t>cost reduction expected on Fibers combination</a:t>
            </a:r>
          </a:p>
          <a:p>
            <a:pPr>
              <a:spcAft>
                <a:spcPts val="600"/>
              </a:spcAft>
            </a:pPr>
            <a:endParaRPr lang="en-US" sz="1100" i="1" dirty="0" smtClean="0">
              <a:solidFill>
                <a:schemeClr val="accent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190366"/>
            <a:ext cx="8382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14053" y="100525"/>
            <a:ext cx="8275905" cy="528036"/>
          </a:xfrm>
          <a:prstGeom prst="rect">
            <a:avLst/>
          </a:prstGeom>
        </p:spPr>
        <p:txBody>
          <a:bodyPr anchor="ctr"/>
          <a:lstStyle/>
          <a:p>
            <a:pPr marL="1427163" lvl="0" indent="-1371600">
              <a:defRPr/>
            </a:pP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	-   Next </a:t>
            </a:r>
            <a:r>
              <a:rPr lang="en-US" sz="20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steps [2/2]</a:t>
            </a:r>
            <a:endParaRPr lang="en-US" sz="2000" kern="0" dirty="0" smtClean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402516" y="595103"/>
            <a:ext cx="826564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1434" r="6830"/>
          <a:stretch>
            <a:fillRect/>
          </a:stretch>
        </p:blipFill>
        <p:spPr bwMode="auto">
          <a:xfrm>
            <a:off x="464128" y="124679"/>
            <a:ext cx="1177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ction Button: Beginning 9">
            <a:hlinkClick r:id="rId3" action="ppaction://hlinksldjump" highlightClick="1"/>
          </p:cNvPr>
          <p:cNvSpPr/>
          <p:nvPr/>
        </p:nvSpPr>
        <p:spPr bwMode="auto">
          <a:xfrm>
            <a:off x="8293100" y="203200"/>
            <a:ext cx="457200" cy="274320"/>
          </a:xfrm>
          <a:prstGeom prst="actionButtonBeginning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1392" y="1175610"/>
            <a:ext cx="7799565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spcAft>
                <a:spcPts val="600"/>
              </a:spcAft>
              <a:buAutoNum type="arabicPeriod" startAt="2"/>
              <a:tabLst>
                <a:tab pos="288925" algn="l"/>
              </a:tabLst>
            </a:pPr>
            <a:r>
              <a:rPr lang="en-US" sz="1100" i="1" dirty="0" smtClean="0">
                <a:solidFill>
                  <a:schemeClr val="accent1"/>
                </a:solidFill>
              </a:rPr>
              <a:t>Abrasion performance – </a:t>
            </a:r>
            <a:r>
              <a:rPr lang="en-US" sz="1100" i="1" u="sng" dirty="0" smtClean="0">
                <a:solidFill>
                  <a:schemeClr val="accent1"/>
                </a:solidFill>
              </a:rPr>
              <a:t>Böhme test, according to DIN 52108</a:t>
            </a:r>
          </a:p>
          <a:p>
            <a:pPr marL="228600" indent="-228600">
              <a:spcAft>
                <a:spcPts val="600"/>
              </a:spcAft>
              <a:tabLst>
                <a:tab pos="288925" algn="l"/>
              </a:tabLst>
            </a:pPr>
            <a:endParaRPr lang="en-US" sz="1100" i="1" u="sng" dirty="0" smtClean="0">
              <a:solidFill>
                <a:schemeClr val="accent1"/>
              </a:solidFill>
            </a:endParaRPr>
          </a:p>
          <a:p>
            <a:pPr marL="228600" indent="-228600">
              <a:spcAft>
                <a:spcPts val="600"/>
              </a:spcAft>
              <a:tabLst>
                <a:tab pos="288925" algn="l"/>
              </a:tabLst>
            </a:pPr>
            <a:endParaRPr lang="en-US" sz="1100" i="1" u="sng" dirty="0" smtClean="0">
              <a:solidFill>
                <a:schemeClr val="accent1"/>
              </a:solidFill>
            </a:endParaRPr>
          </a:p>
          <a:p>
            <a:pPr marL="228600" indent="-228600">
              <a:spcAft>
                <a:spcPts val="600"/>
              </a:spcAft>
              <a:tabLst>
                <a:tab pos="288925" algn="l"/>
              </a:tabLst>
            </a:pPr>
            <a:r>
              <a:rPr lang="en-US" sz="1100" dirty="0" smtClean="0"/>
              <a:t>Issue: check if there’s no delamination when applying surface hardener without additional curing compound</a:t>
            </a:r>
          </a:p>
          <a:p>
            <a:pPr marL="228600" indent="-228600">
              <a:spcAft>
                <a:spcPts val="600"/>
              </a:spcAft>
              <a:buFont typeface="Wingdings"/>
              <a:buChar char="à"/>
              <a:tabLst>
                <a:tab pos="288925" algn="l"/>
              </a:tabLst>
            </a:pPr>
            <a:r>
              <a:rPr lang="en-US" sz="1100" b="0" dirty="0" smtClean="0">
                <a:sym typeface="Wingdings" pitchFamily="2" charset="2"/>
              </a:rPr>
              <a:t>Consider reference concrete. Apply the surface hardener, finish and apply curing</a:t>
            </a:r>
          </a:p>
          <a:p>
            <a:pPr marL="228600" indent="-228600">
              <a:spcAft>
                <a:spcPts val="600"/>
              </a:spcAft>
              <a:buFont typeface="Wingdings"/>
              <a:buChar char="à"/>
              <a:tabLst>
                <a:tab pos="288925" algn="l"/>
              </a:tabLst>
            </a:pPr>
            <a:r>
              <a:rPr lang="en-US" sz="1100" b="0" dirty="0" smtClean="0">
                <a:sym typeface="Wingdings" pitchFamily="2" charset="2"/>
              </a:rPr>
              <a:t>RESILIA: apply the surface hardener and finish.</a:t>
            </a:r>
            <a:endParaRPr lang="en-US" sz="1100" b="0" dirty="0" smtClean="0"/>
          </a:p>
          <a:p>
            <a:pPr>
              <a:spcAft>
                <a:spcPts val="600"/>
              </a:spcAft>
            </a:pPr>
            <a:endParaRPr lang="en-US" sz="1100" i="1" dirty="0" smtClean="0">
              <a:solidFill>
                <a:schemeClr val="accent1"/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85848" y="2997488"/>
            <a:ext cx="7808523" cy="1828800"/>
            <a:chOff x="548238" y="4183523"/>
            <a:chExt cx="7808523" cy="1828800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 l="6857" t="14712" r="3352" b="6893"/>
            <a:stretch>
              <a:fillRect/>
            </a:stretch>
          </p:blipFill>
          <p:spPr bwMode="auto">
            <a:xfrm>
              <a:off x="548238" y="4183523"/>
              <a:ext cx="3155390" cy="1828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92965" y="4183523"/>
              <a:ext cx="2360815" cy="1828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250978" y="4183523"/>
              <a:ext cx="2105783" cy="1828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" name="TextBox 16"/>
          <p:cNvSpPr txBox="1"/>
          <p:nvPr/>
        </p:nvSpPr>
        <p:spPr>
          <a:xfrm>
            <a:off x="606586" y="4852651"/>
            <a:ext cx="45267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i="1" dirty="0" smtClean="0"/>
              <a:t>Conventional test used by H.Sols and its customers: Böhme test</a:t>
            </a:r>
            <a:endParaRPr lang="en-US" sz="9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novation Initiatives Template">
  <a:themeElements>
    <a:clrScheme name="">
      <a:dk1>
        <a:srgbClr val="000000"/>
      </a:dk1>
      <a:lt1>
        <a:srgbClr val="FFFFFF"/>
      </a:lt1>
      <a:dk2>
        <a:srgbClr val="595959"/>
      </a:dk2>
      <a:lt2>
        <a:srgbClr val="D8D8D8"/>
      </a:lt2>
      <a:accent1>
        <a:srgbClr val="17557B"/>
      </a:accent1>
      <a:accent2>
        <a:srgbClr val="79A2B3"/>
      </a:accent2>
      <a:accent3>
        <a:srgbClr val="FFFFFF"/>
      </a:accent3>
      <a:accent4>
        <a:srgbClr val="000000"/>
      </a:accent4>
      <a:accent5>
        <a:srgbClr val="ABB4BF"/>
      </a:accent5>
      <a:accent6>
        <a:srgbClr val="6D92A2"/>
      </a:accent6>
      <a:hlink>
        <a:srgbClr val="000000"/>
      </a:hlink>
      <a:folHlink>
        <a:srgbClr val="000000"/>
      </a:folHlink>
    </a:clrScheme>
    <a:fontScheme name="P&amp;IT Template 2009">
      <a:majorFont>
        <a:latin typeface="Arial"/>
        <a:ea typeface=""/>
        <a:cs typeface="Arial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P&amp;IT Template 200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&amp;IT Template 200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&amp;IT Template 200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&amp;IT Template 200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&amp;IT Template 200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&amp;IT Template 200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&amp;IT Template 200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&amp;IT Template 200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&amp;IT Template 200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&amp;IT Template 200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&amp;IT Template 200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&amp;IT Template 200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&amp;IT Template 2009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3D6E81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Innovation Initiatives Template</Template>
  <TotalTime>0</TotalTime>
  <Words>449</Words>
  <Application>Microsoft Office PowerPoint</Application>
  <PresentationFormat>On-screen Show (4:3)</PresentationFormat>
  <Paragraphs>149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Innovation Initiatives Template</vt:lpstr>
      <vt:lpstr>Slide 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2011-02-02T09:59:18Z</dcterms:created>
  <dcterms:modified xsi:type="dcterms:W3CDTF">2015-02-23T12:07:02Z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ategory0">
    <vt:lpwstr>Templates</vt:lpwstr>
  </property>
  <property fmtid="{D5CDD505-2E9C-101B-9397-08002B2CF9AE}" pid="3" name="Domain">
    <vt:lpwstr>Methodologies</vt:lpwstr>
  </property>
  <property fmtid="{D5CDD505-2E9C-101B-9397-08002B2CF9AE}" pid="4" name="Topic">
    <vt:lpwstr>Internal Work Practices</vt:lpwstr>
  </property>
</Properties>
</file>