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 id="2147483664" r:id="rId2"/>
  </p:sldMasterIdLst>
  <p:notesMasterIdLst>
    <p:notesMasterId r:id="rId34"/>
  </p:notesMasterIdLst>
  <p:sldIdLst>
    <p:sldId id="258" r:id="rId3"/>
    <p:sldId id="440" r:id="rId4"/>
    <p:sldId id="474" r:id="rId5"/>
    <p:sldId id="515" r:id="rId6"/>
    <p:sldId id="485" r:id="rId7"/>
    <p:sldId id="488" r:id="rId8"/>
    <p:sldId id="495" r:id="rId9"/>
    <p:sldId id="509" r:id="rId10"/>
    <p:sldId id="483" r:id="rId11"/>
    <p:sldId id="513" r:id="rId12"/>
    <p:sldId id="510" r:id="rId13"/>
    <p:sldId id="511" r:id="rId14"/>
    <p:sldId id="512" r:id="rId15"/>
    <p:sldId id="504" r:id="rId16"/>
    <p:sldId id="497" r:id="rId17"/>
    <p:sldId id="498" r:id="rId18"/>
    <p:sldId id="499" r:id="rId19"/>
    <p:sldId id="500" r:id="rId20"/>
    <p:sldId id="501" r:id="rId21"/>
    <p:sldId id="502" r:id="rId22"/>
    <p:sldId id="508" r:id="rId23"/>
    <p:sldId id="484" r:id="rId24"/>
    <p:sldId id="476" r:id="rId25"/>
    <p:sldId id="477" r:id="rId26"/>
    <p:sldId id="478" r:id="rId27"/>
    <p:sldId id="479" r:id="rId28"/>
    <p:sldId id="481" r:id="rId29"/>
    <p:sldId id="506" r:id="rId30"/>
    <p:sldId id="489" r:id="rId31"/>
    <p:sldId id="480" r:id="rId32"/>
    <p:sldId id="514" r:id="rId33"/>
  </p:sldIdLst>
  <p:sldSz cx="9144000" cy="6858000" type="screen4x3"/>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BE5FF"/>
    <a:srgbClr val="FD45AE"/>
    <a:srgbClr val="FFA7A7"/>
    <a:srgbClr val="20F703"/>
    <a:srgbClr val="A71FB1"/>
    <a:srgbClr val="EE9012"/>
    <a:srgbClr val="D62400"/>
    <a:srgbClr val="00486C"/>
    <a:srgbClr val="00293E"/>
    <a:srgbClr val="006F96"/>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00" autoAdjust="0"/>
    <p:restoredTop sz="99642" autoAdjust="0"/>
  </p:normalViewPr>
  <p:slideViewPr>
    <p:cSldViewPr snapToGrid="0">
      <p:cViewPr varScale="1">
        <p:scale>
          <a:sx n="69" d="100"/>
          <a:sy n="69" d="100"/>
        </p:scale>
        <p:origin x="-1254"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7986"/>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3287" tIns="46644" rIns="93287" bIns="46644" numCol="1" anchor="t" anchorCtr="0" compatLnSpc="1">
            <a:prstTxWarp prst="textNoShape">
              <a:avLst/>
            </a:prstTxWarp>
          </a:bodyPr>
          <a:lstStyle>
            <a:lvl1pPr defTabSz="933450">
              <a:defRPr sz="1200">
                <a:latin typeface="Arial" charset="0"/>
                <a:cs typeface="Arial" charset="0"/>
              </a:defRPr>
            </a:lvl1pPr>
          </a:lstStyle>
          <a:p>
            <a:pPr>
              <a:defRPr/>
            </a:pPr>
            <a:endParaRPr lang="en-US"/>
          </a:p>
        </p:txBody>
      </p:sp>
      <p:sp>
        <p:nvSpPr>
          <p:cNvPr id="4099" name="Rectangle 3"/>
          <p:cNvSpPr>
            <a:spLocks noGrp="1" noChangeArrowheads="1"/>
          </p:cNvSpPr>
          <p:nvPr>
            <p:ph type="dt" idx="1"/>
          </p:nvPr>
        </p:nvSpPr>
        <p:spPr bwMode="auto">
          <a:xfrm>
            <a:off x="3851275" y="0"/>
            <a:ext cx="2944813" cy="496888"/>
          </a:xfrm>
          <a:prstGeom prst="rect">
            <a:avLst/>
          </a:prstGeom>
          <a:noFill/>
          <a:ln w="9525">
            <a:noFill/>
            <a:miter lim="800000"/>
            <a:headEnd/>
            <a:tailEnd/>
          </a:ln>
          <a:effectLst/>
        </p:spPr>
        <p:txBody>
          <a:bodyPr vert="horz" wrap="square" lIns="93287" tIns="46644" rIns="93287" bIns="46644" numCol="1" anchor="t" anchorCtr="0" compatLnSpc="1">
            <a:prstTxWarp prst="textNoShape">
              <a:avLst/>
            </a:prstTxWarp>
          </a:bodyPr>
          <a:lstStyle>
            <a:lvl1pPr algn="r" defTabSz="933450">
              <a:defRPr sz="1200">
                <a:latin typeface="Arial" charset="0"/>
                <a:cs typeface="Arial" charset="0"/>
              </a:defRPr>
            </a:lvl1pPr>
          </a:lstStyle>
          <a:p>
            <a:pPr>
              <a:defRPr/>
            </a:pPr>
            <a:endParaRPr lang="en-US"/>
          </a:p>
        </p:txBody>
      </p:sp>
      <p:sp>
        <p:nvSpPr>
          <p:cNvPr id="1024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3287" tIns="46644" rIns="93287" bIns="46644"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02" name="Rectangle 6"/>
          <p:cNvSpPr>
            <a:spLocks noGrp="1" noChangeArrowheads="1"/>
          </p:cNvSpPr>
          <p:nvPr>
            <p:ph type="ftr" sz="quarter" idx="4"/>
          </p:nvPr>
        </p:nvSpPr>
        <p:spPr bwMode="auto">
          <a:xfrm>
            <a:off x="0" y="9428163"/>
            <a:ext cx="2944813" cy="496887"/>
          </a:xfrm>
          <a:prstGeom prst="rect">
            <a:avLst/>
          </a:prstGeom>
          <a:noFill/>
          <a:ln w="9525">
            <a:noFill/>
            <a:miter lim="800000"/>
            <a:headEnd/>
            <a:tailEnd/>
          </a:ln>
          <a:effectLst/>
        </p:spPr>
        <p:txBody>
          <a:bodyPr vert="horz" wrap="square" lIns="93287" tIns="46644" rIns="93287" bIns="46644" numCol="1" anchor="b" anchorCtr="0" compatLnSpc="1">
            <a:prstTxWarp prst="textNoShape">
              <a:avLst/>
            </a:prstTxWarp>
          </a:bodyPr>
          <a:lstStyle>
            <a:lvl1pPr defTabSz="933450">
              <a:defRPr sz="1200">
                <a:latin typeface="Arial" charset="0"/>
                <a:cs typeface="Arial" charset="0"/>
              </a:defRPr>
            </a:lvl1pPr>
          </a:lstStyle>
          <a:p>
            <a:pPr>
              <a:defRPr/>
            </a:pPr>
            <a:endParaRPr lang="en-US"/>
          </a:p>
        </p:txBody>
      </p:sp>
      <p:sp>
        <p:nvSpPr>
          <p:cNvPr id="4103" name="Rectangle 7"/>
          <p:cNvSpPr>
            <a:spLocks noGrp="1" noChangeArrowheads="1"/>
          </p:cNvSpPr>
          <p:nvPr>
            <p:ph type="sldNum" sz="quarter" idx="5"/>
          </p:nvPr>
        </p:nvSpPr>
        <p:spPr bwMode="auto">
          <a:xfrm>
            <a:off x="3851275" y="9428163"/>
            <a:ext cx="2944813" cy="496887"/>
          </a:xfrm>
          <a:prstGeom prst="rect">
            <a:avLst/>
          </a:prstGeom>
          <a:noFill/>
          <a:ln w="9525">
            <a:noFill/>
            <a:miter lim="800000"/>
            <a:headEnd/>
            <a:tailEnd/>
          </a:ln>
          <a:effectLst/>
        </p:spPr>
        <p:txBody>
          <a:bodyPr vert="horz" wrap="square" lIns="93287" tIns="46644" rIns="93287" bIns="46644" numCol="1" anchor="b" anchorCtr="0" compatLnSpc="1">
            <a:prstTxWarp prst="textNoShape">
              <a:avLst/>
            </a:prstTxWarp>
          </a:bodyPr>
          <a:lstStyle>
            <a:lvl1pPr algn="r" defTabSz="933450">
              <a:defRPr sz="1200">
                <a:latin typeface="Arial" charset="0"/>
                <a:cs typeface="Arial" charset="0"/>
              </a:defRPr>
            </a:lvl1pPr>
          </a:lstStyle>
          <a:p>
            <a:pPr>
              <a:defRPr/>
            </a:pPr>
            <a:fld id="{466D7C2A-8C9B-458C-91FA-3C0074B5E360}"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789113"/>
            <a:ext cx="3806825" cy="1501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5025" y="1789113"/>
            <a:ext cx="3806825" cy="1501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13538" y="188913"/>
            <a:ext cx="2139950" cy="31019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90513" y="188913"/>
            <a:ext cx="6270625" cy="31019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5" descr="L FULL C ESPANOL-Ajpg"/>
          <p:cNvPicPr>
            <a:picLocks noChangeAspect="1" noChangeArrowheads="1"/>
          </p:cNvPicPr>
          <p:nvPr/>
        </p:nvPicPr>
        <p:blipFill>
          <a:blip r:embed="rId2" cstate="print"/>
          <a:srcRect/>
          <a:stretch>
            <a:fillRect/>
          </a:stretch>
        </p:blipFill>
        <p:spPr bwMode="auto">
          <a:xfrm>
            <a:off x="482600" y="677863"/>
            <a:ext cx="1924050" cy="558800"/>
          </a:xfrm>
          <a:prstGeom prst="rect">
            <a:avLst/>
          </a:prstGeom>
          <a:noFill/>
          <a:ln w="9525">
            <a:noFill/>
            <a:miter lim="800000"/>
            <a:headEnd/>
            <a:tailEnd/>
          </a:ln>
        </p:spPr>
      </p:pic>
      <p:sp>
        <p:nvSpPr>
          <p:cNvPr id="101378" name="Rectangle 2"/>
          <p:cNvSpPr>
            <a:spLocks noGrp="1" noChangeArrowheads="1"/>
          </p:cNvSpPr>
          <p:nvPr>
            <p:ph type="ctrTitle"/>
          </p:nvPr>
        </p:nvSpPr>
        <p:spPr>
          <a:xfrm>
            <a:off x="613834" y="1938338"/>
            <a:ext cx="7979833" cy="2087562"/>
          </a:xfrm>
        </p:spPr>
        <p:txBody>
          <a:bodyPr anchor="ctr"/>
          <a:lstStyle>
            <a:lvl1pPr algn="l">
              <a:defRPr sz="2800"/>
            </a:lvl1pPr>
          </a:lstStyle>
          <a:p>
            <a:r>
              <a:rPr lang="en-US" smtClean="0"/>
              <a:t>Click to edit Master title style</a:t>
            </a:r>
            <a:endParaRPr lang="en-US"/>
          </a:p>
        </p:txBody>
      </p:sp>
      <p:sp>
        <p:nvSpPr>
          <p:cNvPr id="101379" name="Rectangle 3"/>
          <p:cNvSpPr>
            <a:spLocks noGrp="1" noChangeArrowheads="1"/>
          </p:cNvSpPr>
          <p:nvPr>
            <p:ph type="subTitle" idx="1"/>
          </p:nvPr>
        </p:nvSpPr>
        <p:spPr>
          <a:xfrm>
            <a:off x="619881" y="4398964"/>
            <a:ext cx="7984370" cy="1423987"/>
          </a:xfrm>
        </p:spPr>
        <p:txBody>
          <a:bodyPr anchor="b"/>
          <a:lstStyle>
            <a:lvl1pPr>
              <a:defRPr b="0"/>
            </a:lvl1pPr>
          </a:lstStyle>
          <a:p>
            <a:r>
              <a:rPr lang="en-US" smtClean="0"/>
              <a:t>Click to edit Master subtitle style</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690" y="4406901"/>
            <a:ext cx="7772703"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690" y="2906713"/>
            <a:ext cx="7772703"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691" y="1268414"/>
            <a:ext cx="4030738" cy="4968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4572" y="1268414"/>
            <a:ext cx="4030738" cy="4968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6595" y="274638"/>
            <a:ext cx="823081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6595" y="1535113"/>
            <a:ext cx="404132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6595" y="2174875"/>
            <a:ext cx="404132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4572" y="1535113"/>
            <a:ext cx="40428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4572" y="2174875"/>
            <a:ext cx="40428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6596" y="273050"/>
            <a:ext cx="3008690"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655" y="273051"/>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6596" y="1435101"/>
            <a:ext cx="3008690"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1608" y="4800600"/>
            <a:ext cx="5486702"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1608" y="612775"/>
            <a:ext cx="5486702"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1608" y="5367338"/>
            <a:ext cx="548670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3656" y="188914"/>
            <a:ext cx="2051654" cy="60483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68691" y="188914"/>
            <a:ext cx="6009822" cy="6048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title"/>
          </p:nvPr>
        </p:nvSpPr>
        <p:spPr bwMode="auto">
          <a:xfrm>
            <a:off x="290513" y="188913"/>
            <a:ext cx="8562975" cy="409575"/>
          </a:xfrm>
          <a:prstGeom prst="rect">
            <a:avLst/>
          </a:prstGeom>
          <a:noFill/>
          <a:ln w="9525">
            <a:noFill/>
            <a:miter lim="800000"/>
            <a:headEnd/>
            <a:tailEnd/>
          </a:ln>
        </p:spPr>
        <p:txBody>
          <a:bodyPr vert="horz" wrap="square" lIns="100584" tIns="45720" rIns="100584" bIns="45720" numCol="1" anchor="t" anchorCtr="0" compatLnSpc="1">
            <a:prstTxWarp prst="textNoShape">
              <a:avLst/>
            </a:prstTxWarp>
            <a:spAutoFit/>
          </a:bodyPr>
          <a:lstStyle/>
          <a:p>
            <a:pPr lvl="0"/>
            <a:r>
              <a:rPr lang="en-US" smtClean="0"/>
              <a:t>SLIDE TITLE</a:t>
            </a:r>
          </a:p>
        </p:txBody>
      </p:sp>
      <p:sp>
        <p:nvSpPr>
          <p:cNvPr id="1027" name="Rectangle 4"/>
          <p:cNvSpPr>
            <a:spLocks noGrp="1" noChangeArrowheads="1"/>
          </p:cNvSpPr>
          <p:nvPr>
            <p:ph type="body" idx="1"/>
          </p:nvPr>
        </p:nvSpPr>
        <p:spPr bwMode="auto">
          <a:xfrm>
            <a:off x="685800" y="1789113"/>
            <a:ext cx="7766050" cy="1501775"/>
          </a:xfrm>
          <a:prstGeom prst="rect">
            <a:avLst/>
          </a:prstGeom>
          <a:noFill/>
          <a:ln w="12700">
            <a:noFill/>
            <a:miter lim="800000"/>
            <a:headEnd/>
            <a:tailEnd/>
          </a:ln>
        </p:spPr>
        <p:txBody>
          <a:bodyPr vert="horz" wrap="square" lIns="96655" tIns="48328" rIns="96655" bIns="48328" numCol="1" anchor="t" anchorCtr="0" compatLnSpc="1">
            <a:prstTxWarp prst="textNoShape">
              <a:avLst/>
            </a:prstTxWarp>
            <a:spAutoFit/>
          </a:bodyPr>
          <a:lstStyle/>
          <a:p>
            <a:pPr lvl="0"/>
            <a:r>
              <a:rPr lang="en-US" smtClean="0"/>
              <a:t>Body Text</a:t>
            </a:r>
          </a:p>
          <a:p>
            <a:pPr lvl="1"/>
            <a:r>
              <a:rPr lang="en-US" smtClean="0"/>
              <a:t>First Level</a:t>
            </a:r>
          </a:p>
          <a:p>
            <a:pPr lvl="2"/>
            <a:r>
              <a:rPr lang="en-US" smtClean="0"/>
              <a:t>second level</a:t>
            </a:r>
          </a:p>
          <a:p>
            <a:pPr lvl="3"/>
            <a:r>
              <a:rPr lang="en-US" smtClean="0"/>
              <a:t>third level</a:t>
            </a:r>
          </a:p>
          <a:p>
            <a:pPr lvl="4"/>
            <a:r>
              <a:rPr lang="en-US" smtClean="0"/>
              <a:t>Quotation Level</a:t>
            </a:r>
          </a:p>
        </p:txBody>
      </p:sp>
      <p:sp>
        <p:nvSpPr>
          <p:cNvPr id="32773" name="Text Box 5"/>
          <p:cNvSpPr txBox="1">
            <a:spLocks noChangeArrowheads="1"/>
          </p:cNvSpPr>
          <p:nvPr/>
        </p:nvSpPr>
        <p:spPr bwMode="auto">
          <a:xfrm>
            <a:off x="8804275" y="6650038"/>
            <a:ext cx="311150" cy="152400"/>
          </a:xfrm>
          <a:prstGeom prst="rect">
            <a:avLst/>
          </a:prstGeom>
          <a:noFill/>
          <a:ln w="9525">
            <a:noFill/>
            <a:miter lim="800000"/>
            <a:headEnd/>
            <a:tailEnd/>
          </a:ln>
          <a:effectLst/>
        </p:spPr>
        <p:txBody>
          <a:bodyPr wrap="none" lIns="0" tIns="0" rIns="0" bIns="0" anchor="b">
            <a:spAutoFit/>
          </a:bodyPr>
          <a:lstStyle/>
          <a:p>
            <a:pPr>
              <a:defRPr/>
            </a:pPr>
            <a:r>
              <a:rPr lang="en-US" sz="1000" b="1"/>
              <a:t>- </a:t>
            </a:r>
            <a:fld id="{AC765C3C-5687-42C5-858D-ED08C720DF43}" type="slidenum">
              <a:rPr lang="en-US" sz="1000" b="1"/>
              <a:pPr>
                <a:defRPr/>
              </a:pPr>
              <a:t>‹#›</a:t>
            </a:fld>
            <a:r>
              <a:rPr lang="en-US" sz="1000" b="1"/>
              <a:t> -</a:t>
            </a:r>
          </a:p>
        </p:txBody>
      </p:sp>
      <p:pic>
        <p:nvPicPr>
          <p:cNvPr id="5" name="Picture 2"/>
          <p:cNvPicPr>
            <a:picLocks noChangeAspect="1" noChangeArrowheads="1"/>
          </p:cNvPicPr>
          <p:nvPr userDrawn="1"/>
        </p:nvPicPr>
        <p:blipFill>
          <a:blip r:embed="rId13" cstate="print"/>
          <a:srcRect l="63531" t="19656" r="6078"/>
          <a:stretch>
            <a:fillRect/>
          </a:stretch>
        </p:blipFill>
        <p:spPr bwMode="auto">
          <a:xfrm>
            <a:off x="6604000" y="6610350"/>
            <a:ext cx="2114550" cy="2476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txStyles>
    <p:titleStyle>
      <a:lvl1pPr algn="ctr" rtl="0" eaLnBrk="0" fontAlgn="base" hangingPunct="0">
        <a:lnSpc>
          <a:spcPct val="95000"/>
        </a:lnSpc>
        <a:spcBef>
          <a:spcPct val="0"/>
        </a:spcBef>
        <a:spcAft>
          <a:spcPct val="0"/>
        </a:spcAft>
        <a:defRPr sz="2200" b="1">
          <a:solidFill>
            <a:schemeClr val="tx2"/>
          </a:solidFill>
          <a:latin typeface="+mj-lt"/>
          <a:ea typeface="+mj-ea"/>
          <a:cs typeface="+mj-cs"/>
        </a:defRPr>
      </a:lvl1pPr>
      <a:lvl2pPr algn="ctr" rtl="0" eaLnBrk="0" fontAlgn="base" hangingPunct="0">
        <a:lnSpc>
          <a:spcPct val="95000"/>
        </a:lnSpc>
        <a:spcBef>
          <a:spcPct val="0"/>
        </a:spcBef>
        <a:spcAft>
          <a:spcPct val="0"/>
        </a:spcAft>
        <a:defRPr sz="2200" b="1">
          <a:solidFill>
            <a:schemeClr val="tx2"/>
          </a:solidFill>
          <a:latin typeface="Arial" charset="0"/>
          <a:cs typeface="Arial" charset="0"/>
        </a:defRPr>
      </a:lvl2pPr>
      <a:lvl3pPr algn="ctr" rtl="0" eaLnBrk="0" fontAlgn="base" hangingPunct="0">
        <a:lnSpc>
          <a:spcPct val="95000"/>
        </a:lnSpc>
        <a:spcBef>
          <a:spcPct val="0"/>
        </a:spcBef>
        <a:spcAft>
          <a:spcPct val="0"/>
        </a:spcAft>
        <a:defRPr sz="2200" b="1">
          <a:solidFill>
            <a:schemeClr val="tx2"/>
          </a:solidFill>
          <a:latin typeface="Arial" charset="0"/>
          <a:cs typeface="Arial" charset="0"/>
        </a:defRPr>
      </a:lvl3pPr>
      <a:lvl4pPr algn="ctr" rtl="0" eaLnBrk="0" fontAlgn="base" hangingPunct="0">
        <a:lnSpc>
          <a:spcPct val="95000"/>
        </a:lnSpc>
        <a:spcBef>
          <a:spcPct val="0"/>
        </a:spcBef>
        <a:spcAft>
          <a:spcPct val="0"/>
        </a:spcAft>
        <a:defRPr sz="2200" b="1">
          <a:solidFill>
            <a:schemeClr val="tx2"/>
          </a:solidFill>
          <a:latin typeface="Arial" charset="0"/>
          <a:cs typeface="Arial" charset="0"/>
        </a:defRPr>
      </a:lvl4pPr>
      <a:lvl5pPr algn="ctr" rtl="0" eaLnBrk="0" fontAlgn="base" hangingPunct="0">
        <a:lnSpc>
          <a:spcPct val="95000"/>
        </a:lnSpc>
        <a:spcBef>
          <a:spcPct val="0"/>
        </a:spcBef>
        <a:spcAft>
          <a:spcPct val="0"/>
        </a:spcAft>
        <a:defRPr sz="2200" b="1">
          <a:solidFill>
            <a:schemeClr val="tx2"/>
          </a:solidFill>
          <a:latin typeface="Arial" charset="0"/>
          <a:cs typeface="Arial" charset="0"/>
        </a:defRPr>
      </a:lvl5pPr>
      <a:lvl6pPr marL="457200" algn="ctr" rtl="0" fontAlgn="base">
        <a:lnSpc>
          <a:spcPct val="95000"/>
        </a:lnSpc>
        <a:spcBef>
          <a:spcPct val="0"/>
        </a:spcBef>
        <a:spcAft>
          <a:spcPct val="0"/>
        </a:spcAft>
        <a:defRPr sz="2200" b="1">
          <a:solidFill>
            <a:schemeClr val="tx2"/>
          </a:solidFill>
          <a:latin typeface="Arial" charset="0"/>
          <a:cs typeface="Arial" charset="0"/>
        </a:defRPr>
      </a:lvl6pPr>
      <a:lvl7pPr marL="914400" algn="ctr" rtl="0" fontAlgn="base">
        <a:lnSpc>
          <a:spcPct val="95000"/>
        </a:lnSpc>
        <a:spcBef>
          <a:spcPct val="0"/>
        </a:spcBef>
        <a:spcAft>
          <a:spcPct val="0"/>
        </a:spcAft>
        <a:defRPr sz="2200" b="1">
          <a:solidFill>
            <a:schemeClr val="tx2"/>
          </a:solidFill>
          <a:latin typeface="Arial" charset="0"/>
          <a:cs typeface="Arial" charset="0"/>
        </a:defRPr>
      </a:lvl7pPr>
      <a:lvl8pPr marL="1371600" algn="ctr" rtl="0" fontAlgn="base">
        <a:lnSpc>
          <a:spcPct val="95000"/>
        </a:lnSpc>
        <a:spcBef>
          <a:spcPct val="0"/>
        </a:spcBef>
        <a:spcAft>
          <a:spcPct val="0"/>
        </a:spcAft>
        <a:defRPr sz="2200" b="1">
          <a:solidFill>
            <a:schemeClr val="tx2"/>
          </a:solidFill>
          <a:latin typeface="Arial" charset="0"/>
          <a:cs typeface="Arial" charset="0"/>
        </a:defRPr>
      </a:lvl8pPr>
      <a:lvl9pPr marL="1828800" algn="ctr" rtl="0" fontAlgn="base">
        <a:lnSpc>
          <a:spcPct val="95000"/>
        </a:lnSpc>
        <a:spcBef>
          <a:spcPct val="0"/>
        </a:spcBef>
        <a:spcAft>
          <a:spcPct val="0"/>
        </a:spcAft>
        <a:defRPr sz="2200" b="1">
          <a:solidFill>
            <a:schemeClr val="tx2"/>
          </a:solidFill>
          <a:latin typeface="Arial" charset="0"/>
          <a:cs typeface="Arial" charset="0"/>
        </a:defRPr>
      </a:lvl9pPr>
    </p:titleStyle>
    <p:bodyStyle>
      <a:lvl1pPr algn="l" rtl="0" eaLnBrk="0" fontAlgn="base" hangingPunct="0">
        <a:spcBef>
          <a:spcPct val="40000"/>
        </a:spcBef>
        <a:spcAft>
          <a:spcPct val="0"/>
        </a:spcAft>
        <a:defRPr sz="1400" b="1">
          <a:solidFill>
            <a:schemeClr val="tx1"/>
          </a:solidFill>
          <a:latin typeface="+mn-lt"/>
          <a:ea typeface="+mn-ea"/>
          <a:cs typeface="+mn-cs"/>
        </a:defRPr>
      </a:lvl1pPr>
      <a:lvl2pPr marL="901700" indent="-450850" algn="l" rtl="0" eaLnBrk="0" fontAlgn="base" hangingPunct="0">
        <a:spcBef>
          <a:spcPct val="40000"/>
        </a:spcBef>
        <a:spcAft>
          <a:spcPct val="0"/>
        </a:spcAft>
        <a:buChar char="•"/>
        <a:defRPr sz="1400" b="1">
          <a:solidFill>
            <a:schemeClr val="tx1"/>
          </a:solidFill>
          <a:latin typeface="+mn-lt"/>
          <a:cs typeface="+mn-cs"/>
        </a:defRPr>
      </a:lvl2pPr>
      <a:lvl3pPr marL="1439863" indent="-274638" algn="l" rtl="0" eaLnBrk="0" fontAlgn="base" hangingPunct="0">
        <a:spcBef>
          <a:spcPct val="40000"/>
        </a:spcBef>
        <a:spcAft>
          <a:spcPct val="0"/>
        </a:spcAft>
        <a:buChar char="-"/>
        <a:defRPr sz="1400" b="1">
          <a:solidFill>
            <a:schemeClr val="tx1"/>
          </a:solidFill>
          <a:latin typeface="+mn-lt"/>
          <a:cs typeface="+mn-cs"/>
        </a:defRPr>
      </a:lvl3pPr>
      <a:lvl4pPr marL="1979613" indent="-188913" algn="l" rtl="0" eaLnBrk="0" fontAlgn="base" hangingPunct="0">
        <a:spcBef>
          <a:spcPct val="40000"/>
        </a:spcBef>
        <a:spcAft>
          <a:spcPct val="0"/>
        </a:spcAft>
        <a:buChar char="·"/>
        <a:defRPr sz="1400" b="1">
          <a:solidFill>
            <a:schemeClr val="tx1"/>
          </a:solidFill>
          <a:latin typeface="+mn-lt"/>
          <a:cs typeface="+mn-cs"/>
        </a:defRPr>
      </a:lvl4pPr>
      <a:lvl5pPr marL="5386388" indent="-363538" algn="l" rtl="0" eaLnBrk="0" fontAlgn="base" hangingPunct="0">
        <a:spcBef>
          <a:spcPct val="40000"/>
        </a:spcBef>
        <a:spcAft>
          <a:spcPct val="0"/>
        </a:spcAft>
        <a:buChar char="-"/>
        <a:defRPr sz="1400" b="1">
          <a:solidFill>
            <a:schemeClr val="tx1"/>
          </a:solidFill>
          <a:latin typeface="+mn-lt"/>
          <a:cs typeface="+mn-cs"/>
        </a:defRPr>
      </a:lvl5pPr>
      <a:lvl6pPr marL="5843588" indent="-363538" algn="l" rtl="0" fontAlgn="base">
        <a:spcBef>
          <a:spcPct val="40000"/>
        </a:spcBef>
        <a:spcAft>
          <a:spcPct val="0"/>
        </a:spcAft>
        <a:buChar char="-"/>
        <a:defRPr sz="1400" b="1">
          <a:solidFill>
            <a:schemeClr val="tx1"/>
          </a:solidFill>
          <a:latin typeface="+mn-lt"/>
          <a:cs typeface="+mn-cs"/>
        </a:defRPr>
      </a:lvl6pPr>
      <a:lvl7pPr marL="6300788" indent="-363538" algn="l" rtl="0" fontAlgn="base">
        <a:spcBef>
          <a:spcPct val="40000"/>
        </a:spcBef>
        <a:spcAft>
          <a:spcPct val="0"/>
        </a:spcAft>
        <a:buChar char="-"/>
        <a:defRPr sz="1400" b="1">
          <a:solidFill>
            <a:schemeClr val="tx1"/>
          </a:solidFill>
          <a:latin typeface="+mn-lt"/>
          <a:cs typeface="+mn-cs"/>
        </a:defRPr>
      </a:lvl7pPr>
      <a:lvl8pPr marL="6757988" indent="-363538" algn="l" rtl="0" fontAlgn="base">
        <a:spcBef>
          <a:spcPct val="40000"/>
        </a:spcBef>
        <a:spcAft>
          <a:spcPct val="0"/>
        </a:spcAft>
        <a:buChar char="-"/>
        <a:defRPr sz="1400" b="1">
          <a:solidFill>
            <a:schemeClr val="tx1"/>
          </a:solidFill>
          <a:latin typeface="+mn-lt"/>
          <a:cs typeface="+mn-cs"/>
        </a:defRPr>
      </a:lvl8pPr>
      <a:lvl9pPr marL="7215188" indent="-363538" algn="l" rtl="0" fontAlgn="base">
        <a:spcBef>
          <a:spcPct val="40000"/>
        </a:spcBef>
        <a:spcAft>
          <a:spcPct val="0"/>
        </a:spcAft>
        <a:buChar char="-"/>
        <a:defRPr sz="1400" b="1">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68313" y="188913"/>
            <a:ext cx="8207375" cy="7191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TITLE 1 (FONT 24 – CAPS – BLACK)</a:t>
            </a:r>
            <a:br>
              <a:rPr lang="en-US" smtClean="0"/>
            </a:br>
            <a:r>
              <a:rPr lang="en-US" smtClean="0"/>
              <a:t>Title 2 (Font 18 – Black - Bold)</a:t>
            </a:r>
          </a:p>
        </p:txBody>
      </p:sp>
      <p:sp>
        <p:nvSpPr>
          <p:cNvPr id="3075" name="Rectangle 3"/>
          <p:cNvSpPr>
            <a:spLocks noGrp="1" noChangeArrowheads="1"/>
          </p:cNvSpPr>
          <p:nvPr>
            <p:ph type="body" idx="1"/>
          </p:nvPr>
        </p:nvSpPr>
        <p:spPr bwMode="auto">
          <a:xfrm>
            <a:off x="468313" y="1268413"/>
            <a:ext cx="8207375" cy="49688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pic>
        <p:nvPicPr>
          <p:cNvPr id="3076" name="Picture 5" descr="L FULL C ESPANOL-Ajpg"/>
          <p:cNvPicPr>
            <a:picLocks noChangeAspect="1" noChangeArrowheads="1"/>
          </p:cNvPicPr>
          <p:nvPr/>
        </p:nvPicPr>
        <p:blipFill>
          <a:blip r:embed="rId13" cstate="print"/>
          <a:srcRect/>
          <a:stretch>
            <a:fillRect/>
          </a:stretch>
        </p:blipFill>
        <p:spPr bwMode="auto">
          <a:xfrm>
            <a:off x="4238625" y="6597650"/>
            <a:ext cx="666750" cy="180975"/>
          </a:xfrm>
          <a:prstGeom prst="rect">
            <a:avLst/>
          </a:prstGeom>
          <a:noFill/>
          <a:ln w="9525">
            <a:noFill/>
            <a:miter lim="800000"/>
            <a:headEnd/>
            <a:tailEnd/>
          </a:ln>
        </p:spPr>
      </p:pic>
      <p:sp>
        <p:nvSpPr>
          <p:cNvPr id="8" name="Text Box 5"/>
          <p:cNvSpPr txBox="1">
            <a:spLocks noChangeArrowheads="1"/>
          </p:cNvSpPr>
          <p:nvPr/>
        </p:nvSpPr>
        <p:spPr bwMode="auto">
          <a:xfrm>
            <a:off x="8761413" y="6650038"/>
            <a:ext cx="314325" cy="153987"/>
          </a:xfrm>
          <a:prstGeom prst="rect">
            <a:avLst/>
          </a:prstGeom>
          <a:noFill/>
          <a:ln w="9525">
            <a:noFill/>
            <a:miter lim="800000"/>
            <a:headEnd/>
            <a:tailEnd/>
          </a:ln>
          <a:effectLst/>
        </p:spPr>
        <p:txBody>
          <a:bodyPr wrap="none" lIns="0" tIns="0" rIns="0" bIns="0" anchor="b">
            <a:spAutoFit/>
          </a:bodyPr>
          <a:lstStyle/>
          <a:p>
            <a:pPr algn="ctr">
              <a:defRPr/>
            </a:pPr>
            <a:r>
              <a:rPr lang="en-US" sz="1000" b="1" dirty="0">
                <a:solidFill>
                  <a:srgbClr val="000000"/>
                </a:solidFill>
                <a:latin typeface="Arial" pitchFamily="34" charset="0"/>
                <a:cs typeface="Arial" pitchFamily="34" charset="0"/>
              </a:rPr>
              <a:t>- </a:t>
            </a:r>
            <a:fld id="{E3A50824-EAFD-442B-89B6-DFA89666F658}" type="slidenum">
              <a:rPr lang="en-US" sz="1000" b="1">
                <a:solidFill>
                  <a:srgbClr val="000000"/>
                </a:solidFill>
                <a:latin typeface="Arial" pitchFamily="34" charset="0"/>
                <a:cs typeface="Arial" pitchFamily="34" charset="0"/>
              </a:rPr>
              <a:pPr algn="ctr">
                <a:defRPr/>
              </a:pPr>
              <a:t>‹#›</a:t>
            </a:fld>
            <a:r>
              <a:rPr lang="en-US" sz="1000" b="1" dirty="0">
                <a:solidFill>
                  <a:srgbClr val="000000"/>
                </a:solidFill>
                <a:latin typeface="Arial" pitchFamily="34" charset="0"/>
                <a:cs typeface="Arial" pitchFamily="34" charset="0"/>
              </a:rPr>
              <a:t> -</a:t>
            </a:r>
          </a:p>
        </p:txBody>
      </p:sp>
      <p:sp>
        <p:nvSpPr>
          <p:cNvPr id="6" name="TextBox 5"/>
          <p:cNvSpPr txBox="1"/>
          <p:nvPr userDrawn="1"/>
        </p:nvSpPr>
        <p:spPr>
          <a:xfrm>
            <a:off x="255889" y="6534345"/>
            <a:ext cx="1138453" cy="253916"/>
          </a:xfrm>
          <a:prstGeom prst="rect">
            <a:avLst/>
          </a:prstGeom>
          <a:noFill/>
        </p:spPr>
        <p:txBody>
          <a:bodyPr wrap="none" rtlCol="0">
            <a:spAutoFit/>
          </a:bodyPr>
          <a:lstStyle/>
          <a:p>
            <a:r>
              <a:rPr lang="en-US" sz="1050" b="1" dirty="0" smtClean="0">
                <a:solidFill>
                  <a:srgbClr val="FFFFFF">
                    <a:lumMod val="50000"/>
                  </a:srgbClr>
                </a:solidFill>
                <a:latin typeface="Arial" pitchFamily="34" charset="0"/>
                <a:cs typeface="Arial" pitchFamily="34" charset="0"/>
              </a:rPr>
              <a:t>© 2013 CEMEX</a:t>
            </a:r>
            <a:endParaRPr lang="en-US" sz="1050" b="1" dirty="0">
              <a:solidFill>
                <a:srgbClr val="FFFFFF">
                  <a:lumMod val="50000"/>
                </a:srgbClr>
              </a:solidFill>
              <a:latin typeface="Arial" pitchFamily="34" charset="0"/>
              <a:cs typeface="Arial" pitchFamily="34" charset="0"/>
            </a:endParaRPr>
          </a:p>
        </p:txBody>
      </p:sp>
      <p:sp>
        <p:nvSpPr>
          <p:cNvPr id="7" name="TextBox 6"/>
          <p:cNvSpPr txBox="1"/>
          <p:nvPr userDrawn="1"/>
        </p:nvSpPr>
        <p:spPr>
          <a:xfrm>
            <a:off x="6646599" y="6550459"/>
            <a:ext cx="2215671" cy="253916"/>
          </a:xfrm>
          <a:prstGeom prst="rect">
            <a:avLst/>
          </a:prstGeom>
          <a:noFill/>
        </p:spPr>
        <p:txBody>
          <a:bodyPr wrap="none" rtlCol="0">
            <a:spAutoFit/>
          </a:bodyPr>
          <a:lstStyle/>
          <a:p>
            <a:r>
              <a:rPr lang="en-US" sz="1050" b="1" dirty="0" smtClean="0">
                <a:solidFill>
                  <a:srgbClr val="FFFFFF">
                    <a:lumMod val="50000"/>
                  </a:srgbClr>
                </a:solidFill>
                <a:latin typeface="Arial" pitchFamily="34" charset="0"/>
                <a:cs typeface="Arial" pitchFamily="34" charset="0"/>
              </a:rPr>
              <a:t>Confidential/ Do Not Reproduce</a:t>
            </a:r>
            <a:endParaRPr lang="en-US" sz="1050" b="1" dirty="0">
              <a:solidFill>
                <a:srgbClr val="FFFFFF">
                  <a:lumMod val="50000"/>
                </a:srgbClr>
              </a:solidFill>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xStyles>
    <p:titleStyle>
      <a:lvl1pPr algn="ctr" rtl="0" eaLnBrk="1" fontAlgn="base" hangingPunct="1">
        <a:spcBef>
          <a:spcPct val="0"/>
        </a:spcBef>
        <a:spcAft>
          <a:spcPct val="0"/>
        </a:spcAft>
        <a:defRPr sz="2400" b="1">
          <a:solidFill>
            <a:srgbClr val="000000"/>
          </a:solidFill>
          <a:latin typeface="+mj-lt"/>
          <a:ea typeface="+mj-ea"/>
          <a:cs typeface="+mj-cs"/>
        </a:defRPr>
      </a:lvl1pPr>
      <a:lvl2pPr algn="ctr" rtl="0" eaLnBrk="1" fontAlgn="base" hangingPunct="1">
        <a:spcBef>
          <a:spcPct val="0"/>
        </a:spcBef>
        <a:spcAft>
          <a:spcPct val="0"/>
        </a:spcAft>
        <a:defRPr sz="2400" b="1">
          <a:solidFill>
            <a:srgbClr val="000000"/>
          </a:solidFill>
          <a:latin typeface="Arial" charset="0"/>
          <a:cs typeface="Arial" charset="0"/>
        </a:defRPr>
      </a:lvl2pPr>
      <a:lvl3pPr algn="ctr" rtl="0" eaLnBrk="1" fontAlgn="base" hangingPunct="1">
        <a:spcBef>
          <a:spcPct val="0"/>
        </a:spcBef>
        <a:spcAft>
          <a:spcPct val="0"/>
        </a:spcAft>
        <a:defRPr sz="2400" b="1">
          <a:solidFill>
            <a:srgbClr val="000000"/>
          </a:solidFill>
          <a:latin typeface="Arial" charset="0"/>
          <a:cs typeface="Arial" charset="0"/>
        </a:defRPr>
      </a:lvl3pPr>
      <a:lvl4pPr algn="ctr" rtl="0" eaLnBrk="1" fontAlgn="base" hangingPunct="1">
        <a:spcBef>
          <a:spcPct val="0"/>
        </a:spcBef>
        <a:spcAft>
          <a:spcPct val="0"/>
        </a:spcAft>
        <a:defRPr sz="2400" b="1">
          <a:solidFill>
            <a:srgbClr val="000000"/>
          </a:solidFill>
          <a:latin typeface="Arial" charset="0"/>
          <a:cs typeface="Arial" charset="0"/>
        </a:defRPr>
      </a:lvl4pPr>
      <a:lvl5pPr algn="ctr" rtl="0" eaLnBrk="1" fontAlgn="base" hangingPunct="1">
        <a:spcBef>
          <a:spcPct val="0"/>
        </a:spcBef>
        <a:spcAft>
          <a:spcPct val="0"/>
        </a:spcAft>
        <a:defRPr sz="2400" b="1">
          <a:solidFill>
            <a:srgbClr val="000000"/>
          </a:solidFill>
          <a:latin typeface="Arial" charset="0"/>
          <a:cs typeface="Arial" charset="0"/>
        </a:defRPr>
      </a:lvl5pPr>
      <a:lvl6pPr marL="457200" algn="ctr" rtl="0" eaLnBrk="1" fontAlgn="base" hangingPunct="1">
        <a:spcBef>
          <a:spcPct val="0"/>
        </a:spcBef>
        <a:spcAft>
          <a:spcPct val="0"/>
        </a:spcAft>
        <a:defRPr sz="2400" b="1">
          <a:solidFill>
            <a:srgbClr val="000000"/>
          </a:solidFill>
          <a:latin typeface="Arial" charset="0"/>
          <a:cs typeface="Arial" charset="0"/>
        </a:defRPr>
      </a:lvl6pPr>
      <a:lvl7pPr marL="914400" algn="ctr" rtl="0" eaLnBrk="1" fontAlgn="base" hangingPunct="1">
        <a:spcBef>
          <a:spcPct val="0"/>
        </a:spcBef>
        <a:spcAft>
          <a:spcPct val="0"/>
        </a:spcAft>
        <a:defRPr sz="2400" b="1">
          <a:solidFill>
            <a:srgbClr val="000000"/>
          </a:solidFill>
          <a:latin typeface="Arial" charset="0"/>
          <a:cs typeface="Arial" charset="0"/>
        </a:defRPr>
      </a:lvl7pPr>
      <a:lvl8pPr marL="1371600" algn="ctr" rtl="0" eaLnBrk="1" fontAlgn="base" hangingPunct="1">
        <a:spcBef>
          <a:spcPct val="0"/>
        </a:spcBef>
        <a:spcAft>
          <a:spcPct val="0"/>
        </a:spcAft>
        <a:defRPr sz="2400" b="1">
          <a:solidFill>
            <a:srgbClr val="000000"/>
          </a:solidFill>
          <a:latin typeface="Arial" charset="0"/>
          <a:cs typeface="Arial" charset="0"/>
        </a:defRPr>
      </a:lvl8pPr>
      <a:lvl9pPr marL="1828800" algn="ctr" rtl="0" eaLnBrk="1" fontAlgn="base" hangingPunct="1">
        <a:spcBef>
          <a:spcPct val="0"/>
        </a:spcBef>
        <a:spcAft>
          <a:spcPct val="0"/>
        </a:spcAft>
        <a:defRPr sz="2400" b="1">
          <a:solidFill>
            <a:srgbClr val="000000"/>
          </a:solidFill>
          <a:latin typeface="Arial" charset="0"/>
          <a:cs typeface="Arial" charset="0"/>
        </a:defRPr>
      </a:lvl9pPr>
    </p:titleStyle>
    <p:bodyStyle>
      <a:lvl1pPr marL="342900" indent="-342900" algn="l" rtl="0" eaLnBrk="1" fontAlgn="base" hangingPunct="1">
        <a:spcBef>
          <a:spcPct val="20000"/>
        </a:spcBef>
        <a:spcAft>
          <a:spcPct val="0"/>
        </a:spcAft>
        <a:buClr>
          <a:srgbClr val="3D6E81"/>
        </a:buClr>
        <a:defRPr sz="1600" b="1">
          <a:solidFill>
            <a:schemeClr val="tx1"/>
          </a:solidFill>
          <a:latin typeface="+mn-lt"/>
          <a:ea typeface="+mn-ea"/>
          <a:cs typeface="+mn-cs"/>
        </a:defRPr>
      </a:lvl1pPr>
      <a:lvl2pPr marL="355600" indent="-176213" algn="l" rtl="0" eaLnBrk="1" fontAlgn="base" hangingPunct="1">
        <a:spcBef>
          <a:spcPct val="20000"/>
        </a:spcBef>
        <a:spcAft>
          <a:spcPct val="0"/>
        </a:spcAft>
        <a:buClr>
          <a:srgbClr val="577C96"/>
        </a:buClr>
        <a:buChar char="•"/>
        <a:defRPr sz="1600">
          <a:solidFill>
            <a:schemeClr val="tx1"/>
          </a:solidFill>
          <a:latin typeface="+mn-lt"/>
        </a:defRPr>
      </a:lvl2pPr>
      <a:lvl3pPr marL="723900" indent="-188913" algn="l" rtl="0" eaLnBrk="1" fontAlgn="base" hangingPunct="1">
        <a:spcBef>
          <a:spcPct val="20000"/>
        </a:spcBef>
        <a:spcAft>
          <a:spcPct val="0"/>
        </a:spcAft>
        <a:buClr>
          <a:schemeClr val="tx1"/>
        </a:buClr>
        <a:buFont typeface="Arial" pitchFamily="34" charset="0"/>
        <a:buChar char="–"/>
        <a:defRPr sz="1600">
          <a:solidFill>
            <a:schemeClr val="tx1"/>
          </a:solidFill>
          <a:latin typeface="+mn-lt"/>
        </a:defRPr>
      </a:lvl3pPr>
      <a:lvl4pPr marL="1079500" indent="-176213" algn="l" rtl="0" eaLnBrk="1" fontAlgn="base" hangingPunct="1">
        <a:spcBef>
          <a:spcPct val="20000"/>
        </a:spcBef>
        <a:spcAft>
          <a:spcPct val="0"/>
        </a:spcAft>
        <a:buClr>
          <a:srgbClr val="577C96"/>
        </a:buClr>
        <a:buChar char="•"/>
        <a:defRPr sz="1400">
          <a:solidFill>
            <a:schemeClr val="tx1"/>
          </a:solidFill>
          <a:latin typeface="+mn-lt"/>
        </a:defRPr>
      </a:lvl4pPr>
      <a:lvl5pPr marL="1441450" indent="-176213" algn="l" rtl="0" eaLnBrk="1" fontAlgn="base" hangingPunct="1">
        <a:spcBef>
          <a:spcPct val="20000"/>
        </a:spcBef>
        <a:spcAft>
          <a:spcPct val="0"/>
        </a:spcAft>
        <a:buClr>
          <a:srgbClr val="3D6E81"/>
        </a:buClr>
        <a:buFont typeface="Arial" pitchFamily="34" charset="0"/>
        <a:buChar char="»"/>
        <a:defRPr sz="1400">
          <a:solidFill>
            <a:schemeClr val="tx1"/>
          </a:solidFill>
          <a:latin typeface="+mn-lt"/>
        </a:defRPr>
      </a:lvl5pPr>
      <a:lvl6pPr marL="1898650" indent="-176213" algn="l" rtl="0" eaLnBrk="1" fontAlgn="base" hangingPunct="1">
        <a:spcBef>
          <a:spcPct val="20000"/>
        </a:spcBef>
        <a:spcAft>
          <a:spcPct val="0"/>
        </a:spcAft>
        <a:buClr>
          <a:srgbClr val="3D6E81"/>
        </a:buClr>
        <a:buFont typeface="Arial" charset="0"/>
        <a:buChar char="»"/>
        <a:defRPr sz="1400">
          <a:solidFill>
            <a:schemeClr val="tx1"/>
          </a:solidFill>
          <a:latin typeface="+mn-lt"/>
        </a:defRPr>
      </a:lvl6pPr>
      <a:lvl7pPr marL="2355850" indent="-176213" algn="l" rtl="0" eaLnBrk="1" fontAlgn="base" hangingPunct="1">
        <a:spcBef>
          <a:spcPct val="20000"/>
        </a:spcBef>
        <a:spcAft>
          <a:spcPct val="0"/>
        </a:spcAft>
        <a:buClr>
          <a:srgbClr val="3D6E81"/>
        </a:buClr>
        <a:buFont typeface="Arial" charset="0"/>
        <a:buChar char="»"/>
        <a:defRPr sz="1400">
          <a:solidFill>
            <a:schemeClr val="tx1"/>
          </a:solidFill>
          <a:latin typeface="+mn-lt"/>
        </a:defRPr>
      </a:lvl7pPr>
      <a:lvl8pPr marL="2813050" indent="-176213" algn="l" rtl="0" eaLnBrk="1" fontAlgn="base" hangingPunct="1">
        <a:spcBef>
          <a:spcPct val="20000"/>
        </a:spcBef>
        <a:spcAft>
          <a:spcPct val="0"/>
        </a:spcAft>
        <a:buClr>
          <a:srgbClr val="3D6E81"/>
        </a:buClr>
        <a:buFont typeface="Arial" charset="0"/>
        <a:buChar char="»"/>
        <a:defRPr sz="1400">
          <a:solidFill>
            <a:schemeClr val="tx1"/>
          </a:solidFill>
          <a:latin typeface="+mn-lt"/>
        </a:defRPr>
      </a:lvl8pPr>
      <a:lvl9pPr marL="3270250" indent="-176213" algn="l" rtl="0" eaLnBrk="1" fontAlgn="base" hangingPunct="1">
        <a:spcBef>
          <a:spcPct val="20000"/>
        </a:spcBef>
        <a:spcAft>
          <a:spcPct val="0"/>
        </a:spcAft>
        <a:buClr>
          <a:srgbClr val="3D6E81"/>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9.jpeg"/><Relationship Id="rId7" Type="http://schemas.openxmlformats.org/officeDocument/2006/relationships/slide" Target="slide23.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23.emf"/><Relationship Id="rId3" Type="http://schemas.openxmlformats.org/officeDocument/2006/relationships/image" Target="../media/image19.png"/><Relationship Id="rId7" Type="http://schemas.openxmlformats.org/officeDocument/2006/relationships/image" Target="../media/image22.emf"/><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slide" Target="slide30.xml"/><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28.emf"/><Relationship Id="rId3" Type="http://schemas.openxmlformats.org/officeDocument/2006/relationships/slide" Target="slide25.xml"/><Relationship Id="rId7" Type="http://schemas.openxmlformats.org/officeDocument/2006/relationships/image" Target="../media/image27.emf"/><Relationship Id="rId2" Type="http://schemas.openxmlformats.org/officeDocument/2006/relationships/slide" Target="slide24.xml"/><Relationship Id="rId1" Type="http://schemas.openxmlformats.org/officeDocument/2006/relationships/slideLayout" Target="../slideLayouts/slideLayout7.xml"/><Relationship Id="rId6" Type="http://schemas.openxmlformats.org/officeDocument/2006/relationships/image" Target="../media/image26.emf"/><Relationship Id="rId5" Type="http://schemas.openxmlformats.org/officeDocument/2006/relationships/slide" Target="slide27.xml"/><Relationship Id="rId4" Type="http://schemas.openxmlformats.org/officeDocument/2006/relationships/slide" Target="slide26.xml"/><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slide" Target="slide31.xml"/><Relationship Id="rId5" Type="http://schemas.openxmlformats.org/officeDocument/2006/relationships/image" Target="../media/image10.jpe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slide" Target="slide28.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34.emf"/><Relationship Id="rId4" Type="http://schemas.openxmlformats.org/officeDocument/2006/relationships/image" Target="../media/image33.emf"/></Relationships>
</file>

<file path=ppt/slides/_rels/slide15.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13.xml"/><Relationship Id="rId6" Type="http://schemas.openxmlformats.org/officeDocument/2006/relationships/image" Target="../media/image39.png"/><Relationship Id="rId11" Type="http://schemas.openxmlformats.org/officeDocument/2006/relationships/image" Target="../media/image44.jpeg"/><Relationship Id="rId5" Type="http://schemas.openxmlformats.org/officeDocument/2006/relationships/image" Target="../media/image38.png"/><Relationship Id="rId10" Type="http://schemas.openxmlformats.org/officeDocument/2006/relationships/image" Target="../media/image43.jpeg"/><Relationship Id="rId4" Type="http://schemas.openxmlformats.org/officeDocument/2006/relationships/image" Target="../media/image37.png"/><Relationship Id="rId9" Type="http://schemas.openxmlformats.org/officeDocument/2006/relationships/image" Target="../media/image42.jpeg"/></Relationships>
</file>

<file path=ppt/slides/_rels/slide16.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44.jpeg"/><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image" Target="../media/image43.jpeg"/><Relationship Id="rId5" Type="http://schemas.openxmlformats.org/officeDocument/2006/relationships/image" Target="../media/image37.png"/><Relationship Id="rId10" Type="http://schemas.openxmlformats.org/officeDocument/2006/relationships/image" Target="../media/image42.jpeg"/><Relationship Id="rId4" Type="http://schemas.openxmlformats.org/officeDocument/2006/relationships/image" Target="../media/image36.png"/><Relationship Id="rId9" Type="http://schemas.openxmlformats.org/officeDocument/2006/relationships/image" Target="../media/image41.png"/></Relationships>
</file>

<file path=ppt/slides/_rels/slide1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44.jpeg"/><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image" Target="../media/image43.jpeg"/><Relationship Id="rId5" Type="http://schemas.openxmlformats.org/officeDocument/2006/relationships/image" Target="../media/image37.png"/><Relationship Id="rId10" Type="http://schemas.openxmlformats.org/officeDocument/2006/relationships/image" Target="../media/image42.jpeg"/><Relationship Id="rId4" Type="http://schemas.openxmlformats.org/officeDocument/2006/relationships/image" Target="../media/image36.png"/><Relationship Id="rId9" Type="http://schemas.openxmlformats.org/officeDocument/2006/relationships/image" Target="../media/image41.png"/></Relationships>
</file>

<file path=ppt/slides/_rels/slide18.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45.png"/><Relationship Id="rId7" Type="http://schemas.openxmlformats.org/officeDocument/2006/relationships/image" Target="../media/image38.png"/><Relationship Id="rId12" Type="http://schemas.openxmlformats.org/officeDocument/2006/relationships/image" Target="../media/image43.jpeg"/><Relationship Id="rId2" Type="http://schemas.openxmlformats.org/officeDocument/2006/relationships/image" Target="../media/image44.jpeg"/><Relationship Id="rId1" Type="http://schemas.openxmlformats.org/officeDocument/2006/relationships/slideLayout" Target="../slideLayouts/slideLayout13.xml"/><Relationship Id="rId6" Type="http://schemas.openxmlformats.org/officeDocument/2006/relationships/image" Target="../media/image37.png"/><Relationship Id="rId11" Type="http://schemas.openxmlformats.org/officeDocument/2006/relationships/image" Target="../media/image42.jpe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19.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slide" Target="slide29.xml"/><Relationship Id="rId3" Type="http://schemas.openxmlformats.org/officeDocument/2006/relationships/image" Target="../media/image45.png"/><Relationship Id="rId7" Type="http://schemas.openxmlformats.org/officeDocument/2006/relationships/image" Target="../media/image38.png"/><Relationship Id="rId12" Type="http://schemas.openxmlformats.org/officeDocument/2006/relationships/image" Target="../media/image43.jpeg"/><Relationship Id="rId2" Type="http://schemas.openxmlformats.org/officeDocument/2006/relationships/image" Target="../media/image44.jpeg"/><Relationship Id="rId1" Type="http://schemas.openxmlformats.org/officeDocument/2006/relationships/slideLayout" Target="../slideLayouts/slideLayout13.xml"/><Relationship Id="rId6" Type="http://schemas.openxmlformats.org/officeDocument/2006/relationships/image" Target="../media/image37.png"/><Relationship Id="rId11" Type="http://schemas.openxmlformats.org/officeDocument/2006/relationships/image" Target="../media/image42.jpe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2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jpeg"/><Relationship Id="rId2" Type="http://schemas.openxmlformats.org/officeDocument/2006/relationships/image" Target="../media/image45.png"/><Relationship Id="rId1" Type="http://schemas.openxmlformats.org/officeDocument/2006/relationships/slideLayout" Target="../slideLayouts/slideLayout13.xml"/><Relationship Id="rId6" Type="http://schemas.openxmlformats.org/officeDocument/2006/relationships/image" Target="../media/image38.png"/><Relationship Id="rId11" Type="http://schemas.openxmlformats.org/officeDocument/2006/relationships/image" Target="../media/image43.jpeg"/><Relationship Id="rId5" Type="http://schemas.openxmlformats.org/officeDocument/2006/relationships/image" Target="../media/image37.png"/><Relationship Id="rId10" Type="http://schemas.openxmlformats.org/officeDocument/2006/relationships/image" Target="../media/image42.jpeg"/><Relationship Id="rId4" Type="http://schemas.openxmlformats.org/officeDocument/2006/relationships/image" Target="../media/image36.png"/><Relationship Id="rId9" Type="http://schemas.openxmlformats.org/officeDocument/2006/relationships/image" Target="../media/image41.png"/></Relationships>
</file>

<file path=ppt/slides/_rels/slide2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25.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56.png"/><Relationship Id="rId7" Type="http://schemas.openxmlformats.org/officeDocument/2006/relationships/image" Target="../media/image59.png"/><Relationship Id="rId2" Type="http://schemas.openxmlformats.org/officeDocument/2006/relationships/image" Target="../media/image55.png"/><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52.png"/><Relationship Id="rId4" Type="http://schemas.openxmlformats.org/officeDocument/2006/relationships/image" Target="../media/image57.png"/></Relationships>
</file>

<file path=ppt/slides/_rels/slide2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 Id="rId6" Type="http://schemas.openxmlformats.org/officeDocument/2006/relationships/slide" Target="slide9.xml"/><Relationship Id="rId5" Type="http://schemas.openxmlformats.org/officeDocument/2006/relationships/image" Target="../media/image52.png"/><Relationship Id="rId4" Type="http://schemas.openxmlformats.org/officeDocument/2006/relationships/image" Target="../media/image62.png"/></Relationships>
</file>

<file path=ppt/slides/_rels/slide27.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7.xml"/><Relationship Id="rId6" Type="http://schemas.openxmlformats.org/officeDocument/2006/relationships/slide" Target="slide10.xml"/><Relationship Id="rId5" Type="http://schemas.openxmlformats.org/officeDocument/2006/relationships/image" Target="../media/image67.png"/><Relationship Id="rId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ext Box 6"/>
          <p:cNvSpPr txBox="1">
            <a:spLocks noChangeArrowheads="1"/>
          </p:cNvSpPr>
          <p:nvPr/>
        </p:nvSpPr>
        <p:spPr bwMode="auto">
          <a:xfrm>
            <a:off x="2826964" y="2276475"/>
            <a:ext cx="5783636" cy="1723549"/>
          </a:xfrm>
          <a:prstGeom prst="rect">
            <a:avLst/>
          </a:prstGeom>
          <a:noFill/>
          <a:ln w="9525">
            <a:noFill/>
            <a:miter lim="800000"/>
            <a:headEnd/>
            <a:tailEnd/>
          </a:ln>
        </p:spPr>
        <p:txBody>
          <a:bodyPr wrap="none">
            <a:spAutoFit/>
          </a:bodyPr>
          <a:lstStyle/>
          <a:p>
            <a:pPr algn="r"/>
            <a:endParaRPr lang="en-US" sz="1000" i="1" dirty="0">
              <a:latin typeface="Calibri" pitchFamily="34" charset="0"/>
            </a:endParaRPr>
          </a:p>
          <a:p>
            <a:pPr algn="r"/>
            <a:r>
              <a:rPr lang="it-IT" sz="2000" b="1" dirty="0" smtClean="0">
                <a:latin typeface="Calibri" pitchFamily="34" charset="0"/>
              </a:rPr>
              <a:t>ZOO ST. THIBERY </a:t>
            </a:r>
            <a:endParaRPr lang="it-IT" sz="2000" b="1" dirty="0">
              <a:latin typeface="Calibri" pitchFamily="34" charset="0"/>
            </a:endParaRPr>
          </a:p>
          <a:p>
            <a:pPr algn="r"/>
            <a:r>
              <a:rPr lang="it-IT" sz="2000" b="1" dirty="0" smtClean="0">
                <a:latin typeface="Calibri" pitchFamily="34" charset="0"/>
              </a:rPr>
              <a:t>Report of structural Pervious and Hydraulical design</a:t>
            </a:r>
          </a:p>
          <a:p>
            <a:pPr algn="r"/>
            <a:endParaRPr lang="it-IT" sz="2000" b="1" dirty="0" smtClean="0">
              <a:latin typeface="Calibri" pitchFamily="34" charset="0"/>
            </a:endParaRPr>
          </a:p>
          <a:p>
            <a:pPr algn="r"/>
            <a:endParaRPr lang="it-IT" sz="2000" b="1" dirty="0" smtClean="0">
              <a:latin typeface="Calibri" pitchFamily="34" charset="0"/>
            </a:endParaRPr>
          </a:p>
          <a:p>
            <a:pPr algn="r"/>
            <a:endParaRPr lang="en-US" sz="1600" b="1" dirty="0">
              <a:latin typeface="Calibri" pitchFamily="34" charset="0"/>
            </a:endParaRPr>
          </a:p>
        </p:txBody>
      </p:sp>
      <p:pic>
        <p:nvPicPr>
          <p:cNvPr id="2053" name="Picture 9" descr="cemex"/>
          <p:cNvPicPr>
            <a:picLocks noChangeAspect="1" noChangeArrowheads="1"/>
          </p:cNvPicPr>
          <p:nvPr/>
        </p:nvPicPr>
        <p:blipFill>
          <a:blip r:embed="rId2" cstate="print"/>
          <a:srcRect r="-8789" b="-6845"/>
          <a:stretch>
            <a:fillRect/>
          </a:stretch>
        </p:blipFill>
        <p:spPr bwMode="auto">
          <a:xfrm>
            <a:off x="547688" y="855663"/>
            <a:ext cx="1476375" cy="411162"/>
          </a:xfrm>
          <a:prstGeom prst="rect">
            <a:avLst/>
          </a:prstGeom>
          <a:noFill/>
          <a:ln w="9525">
            <a:noFill/>
            <a:miter lim="800000"/>
            <a:headEnd/>
            <a:tailEnd/>
          </a:ln>
        </p:spPr>
      </p:pic>
      <p:sp>
        <p:nvSpPr>
          <p:cNvPr id="2055" name="Rectangle 12"/>
          <p:cNvSpPr>
            <a:spLocks noChangeArrowheads="1"/>
          </p:cNvSpPr>
          <p:nvPr/>
        </p:nvSpPr>
        <p:spPr bwMode="auto">
          <a:xfrm>
            <a:off x="521894" y="4906963"/>
            <a:ext cx="5255093" cy="1169551"/>
          </a:xfrm>
          <a:prstGeom prst="rect">
            <a:avLst/>
          </a:prstGeom>
          <a:noFill/>
          <a:ln w="9525">
            <a:noFill/>
            <a:miter lim="800000"/>
            <a:headEnd/>
            <a:tailEnd/>
          </a:ln>
        </p:spPr>
        <p:txBody>
          <a:bodyPr wrap="none">
            <a:spAutoFit/>
          </a:bodyPr>
          <a:lstStyle/>
          <a:p>
            <a:r>
              <a:rPr lang="en-US" b="1" dirty="0" smtClean="0">
                <a:solidFill>
                  <a:srgbClr val="0070C0"/>
                </a:solidFill>
                <a:latin typeface="Calibri" pitchFamily="34" charset="0"/>
              </a:rPr>
              <a:t>PRODUCT DEVELOPMENT &amp; CONSTRUCTION TRENDS</a:t>
            </a:r>
          </a:p>
          <a:p>
            <a:r>
              <a:rPr lang="en-US" sz="1600" b="1" dirty="0" smtClean="0">
                <a:latin typeface="Calibri" pitchFamily="34" charset="0"/>
              </a:rPr>
              <a:t>Product Development &amp; Industrialization</a:t>
            </a:r>
          </a:p>
          <a:p>
            <a:endParaRPr lang="en-US" dirty="0" smtClean="0">
              <a:latin typeface="Calibri" pitchFamily="34" charset="0"/>
            </a:endParaRPr>
          </a:p>
          <a:p>
            <a:r>
              <a:rPr lang="en-US" dirty="0" smtClean="0">
                <a:latin typeface="Calibri" pitchFamily="34" charset="0"/>
              </a:rPr>
              <a:t>28/01/2015</a:t>
            </a:r>
            <a:endParaRPr lang="en-US" dirty="0">
              <a:latin typeface="Calibri" pitchFamily="34" charset="0"/>
            </a:endParaRPr>
          </a:p>
        </p:txBody>
      </p:sp>
      <p:pic>
        <p:nvPicPr>
          <p:cNvPr id="9" name="Picture 6" descr="E:\Pervia\pictures and video\Pervious3.jpg"/>
          <p:cNvPicPr>
            <a:picLocks noChangeAspect="1" noChangeArrowheads="1"/>
          </p:cNvPicPr>
          <p:nvPr/>
        </p:nvPicPr>
        <p:blipFill>
          <a:blip r:embed="rId3" cstate="print"/>
          <a:srcRect/>
          <a:stretch>
            <a:fillRect/>
          </a:stretch>
        </p:blipFill>
        <p:spPr bwMode="auto">
          <a:xfrm>
            <a:off x="6294966" y="4584700"/>
            <a:ext cx="2506133" cy="18796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INTRODUCTION – Context of the project</a:t>
            </a:r>
            <a:endParaRPr lang="en-US" sz="2000" dirty="0">
              <a:solidFill>
                <a:srgbClr val="B2B2B2"/>
              </a:solidFill>
              <a:latin typeface="Calibri" pitchFamily="34" charset="0"/>
            </a:endParaRPr>
          </a:p>
        </p:txBody>
      </p:sp>
      <p:sp>
        <p:nvSpPr>
          <p:cNvPr id="4156" name="Text Box 8"/>
          <p:cNvSpPr txBox="1">
            <a:spLocks noChangeArrowheads="1"/>
          </p:cNvSpPr>
          <p:nvPr/>
        </p:nvSpPr>
        <p:spPr bwMode="auto">
          <a:xfrm>
            <a:off x="4267200" y="622300"/>
            <a:ext cx="4876800" cy="2208297"/>
          </a:xfrm>
          <a:prstGeom prst="rect">
            <a:avLst/>
          </a:prstGeom>
          <a:noFill/>
          <a:ln w="25400">
            <a:noFill/>
            <a:miter lim="800000"/>
            <a:headEnd/>
            <a:tailEnd/>
          </a:ln>
        </p:spPr>
        <p:txBody>
          <a:bodyPr wrap="square">
            <a:spAutoFit/>
          </a:bodyPr>
          <a:lstStyle/>
          <a:p>
            <a:pPr>
              <a:spcBef>
                <a:spcPct val="50000"/>
              </a:spcBef>
            </a:pPr>
            <a:r>
              <a:rPr lang="it-IT" sz="1300" b="1" dirty="0" smtClean="0">
                <a:latin typeface="Calibri" pitchFamily="34" charset="0"/>
              </a:rPr>
              <a:t> </a:t>
            </a:r>
            <a:r>
              <a:rPr lang="it-IT" sz="1400" b="1" dirty="0" smtClean="0">
                <a:latin typeface="Calibri" pitchFamily="34" charset="0"/>
              </a:rPr>
              <a:t>Current situation and motivation</a:t>
            </a:r>
            <a:endParaRPr lang="it-IT" sz="1300" b="1" dirty="0" smtClean="0">
              <a:latin typeface="Calibri" pitchFamily="34" charset="0"/>
            </a:endParaRPr>
          </a:p>
          <a:p>
            <a:pPr>
              <a:spcBef>
                <a:spcPct val="50000"/>
              </a:spcBef>
            </a:pPr>
            <a:r>
              <a:rPr lang="it-IT" sz="1300" dirty="0" smtClean="0">
                <a:latin typeface="Calibri" pitchFamily="34" charset="0"/>
              </a:rPr>
              <a:t>The alleys  were built from an impemeble asphalt layer (ca. 1 cm thick) on a “tout-venant” base (0/20 – ca. 20 cm thick). A thin layer of exposed aggregates was used for aesthetic reasons.</a:t>
            </a:r>
          </a:p>
          <a:p>
            <a:pPr>
              <a:spcBef>
                <a:spcPct val="50000"/>
              </a:spcBef>
            </a:pPr>
            <a:r>
              <a:rPr lang="it-IT" sz="1300" dirty="0" smtClean="0">
                <a:latin typeface="Calibri" pitchFamily="34" charset="0"/>
              </a:rPr>
              <a:t>Their width is constant and ca. 3.5m on the entire Zoo, and surronded by soil.</a:t>
            </a:r>
          </a:p>
          <a:p>
            <a:pPr>
              <a:spcBef>
                <a:spcPct val="50000"/>
              </a:spcBef>
            </a:pPr>
            <a:r>
              <a:rPr lang="it-IT" sz="1300" dirty="0" smtClean="0">
                <a:solidFill>
                  <a:srgbClr val="C00000"/>
                </a:solidFill>
                <a:latin typeface="Calibri" pitchFamily="34" charset="0"/>
                <a:sym typeface="Symbol"/>
              </a:rPr>
              <a:t> Due to the impermeable nature of the alleys and the natural slope on the site, storm water is </a:t>
            </a:r>
            <a:r>
              <a:rPr lang="it-IT" sz="1300" dirty="0" smtClean="0">
                <a:solidFill>
                  <a:srgbClr val="C00000"/>
                </a:solidFill>
                <a:latin typeface="Calibri" pitchFamily="34" charset="0"/>
              </a:rPr>
              <a:t>is generally accumulated in the main entrance, incl. the handicap parking, and in front of the arena.</a:t>
            </a:r>
          </a:p>
        </p:txBody>
      </p:sp>
      <p:pic>
        <p:nvPicPr>
          <p:cNvPr id="1026" name="Picture 2"/>
          <p:cNvPicPr>
            <a:picLocks noChangeAspect="1" noChangeArrowheads="1"/>
          </p:cNvPicPr>
          <p:nvPr/>
        </p:nvPicPr>
        <p:blipFill>
          <a:blip r:embed="rId2" cstate="print"/>
          <a:srcRect/>
          <a:stretch>
            <a:fillRect/>
          </a:stretch>
        </p:blipFill>
        <p:spPr bwMode="auto">
          <a:xfrm>
            <a:off x="179719" y="595003"/>
            <a:ext cx="4078382" cy="3700979"/>
          </a:xfrm>
          <a:prstGeom prst="rect">
            <a:avLst/>
          </a:prstGeom>
          <a:noFill/>
          <a:ln w="9525">
            <a:noFill/>
            <a:miter lim="800000"/>
            <a:headEnd/>
            <a:tailEnd/>
          </a:ln>
        </p:spPr>
      </p:pic>
      <p:pic>
        <p:nvPicPr>
          <p:cNvPr id="1027" name="Picture 3" descr="D:\Users\e-gvolpatti\Desktop\Cemex\Projects\Pervious\PRV France - zoo paths\Topographic data from the zoo\PlandeVald_HeraultNature.png"/>
          <p:cNvPicPr>
            <a:picLocks noChangeAspect="1" noChangeArrowheads="1"/>
          </p:cNvPicPr>
          <p:nvPr/>
        </p:nvPicPr>
        <p:blipFill>
          <a:blip r:embed="rId3" cstate="print"/>
          <a:srcRect l="3125" t="4235" r="2267"/>
          <a:stretch>
            <a:fillRect/>
          </a:stretch>
        </p:blipFill>
        <p:spPr bwMode="auto">
          <a:xfrm>
            <a:off x="4435523" y="3234519"/>
            <a:ext cx="4544704" cy="3201823"/>
          </a:xfrm>
          <a:prstGeom prst="rect">
            <a:avLst/>
          </a:prstGeom>
          <a:noFill/>
          <a:ln>
            <a:solidFill>
              <a:schemeClr val="tx1">
                <a:lumMod val="50000"/>
                <a:lumOff val="50000"/>
              </a:schemeClr>
            </a:solidFill>
          </a:ln>
        </p:spPr>
      </p:pic>
      <p:sp>
        <p:nvSpPr>
          <p:cNvPr id="6" name="Text Box 8"/>
          <p:cNvSpPr txBox="1">
            <a:spLocks noChangeArrowheads="1"/>
          </p:cNvSpPr>
          <p:nvPr/>
        </p:nvSpPr>
        <p:spPr bwMode="auto">
          <a:xfrm>
            <a:off x="-1" y="4457700"/>
            <a:ext cx="4490113" cy="2192908"/>
          </a:xfrm>
          <a:prstGeom prst="rect">
            <a:avLst/>
          </a:prstGeom>
          <a:noFill/>
          <a:ln w="25400">
            <a:noFill/>
            <a:miter lim="800000"/>
            <a:headEnd/>
            <a:tailEnd/>
          </a:ln>
        </p:spPr>
        <p:txBody>
          <a:bodyPr wrap="square">
            <a:spAutoFit/>
          </a:bodyPr>
          <a:lstStyle/>
          <a:p>
            <a:pPr>
              <a:spcBef>
                <a:spcPct val="50000"/>
              </a:spcBef>
            </a:pPr>
            <a:r>
              <a:rPr lang="it-IT" sz="1400" b="1" dirty="0" smtClean="0">
                <a:latin typeface="Calibri" pitchFamily="34" charset="0"/>
              </a:rPr>
              <a:t>Objectives</a:t>
            </a:r>
          </a:p>
          <a:p>
            <a:pPr>
              <a:spcBef>
                <a:spcPct val="50000"/>
              </a:spcBef>
              <a:buFont typeface="Wingdings" pitchFamily="2" charset="2"/>
              <a:buChar char="ü"/>
            </a:pPr>
            <a:r>
              <a:rPr lang="it-IT" sz="1300" dirty="0" smtClean="0">
                <a:latin typeface="Calibri" pitchFamily="34" charset="0"/>
              </a:rPr>
              <a:t> Ensure a complete management of the storm water: no flooding of the alleys or into the bassins of animals, and in the main entrance/handicap parking area.</a:t>
            </a:r>
          </a:p>
          <a:p>
            <a:pPr>
              <a:spcBef>
                <a:spcPct val="50000"/>
              </a:spcBef>
              <a:buFont typeface="Wingdings" pitchFamily="2" charset="2"/>
              <a:buChar char="ü"/>
            </a:pPr>
            <a:r>
              <a:rPr lang="it-IT" sz="1300" dirty="0" smtClean="0">
                <a:latin typeface="Calibri" pitchFamily="34" charset="0"/>
              </a:rPr>
              <a:t> In order to respect the continuity for handicap people, a similar pavement on the handicap parking area than in the Zoo will be used.</a:t>
            </a:r>
          </a:p>
          <a:p>
            <a:pPr>
              <a:spcBef>
                <a:spcPct val="50000"/>
              </a:spcBef>
              <a:buFont typeface="Wingdings" pitchFamily="2" charset="2"/>
              <a:buChar char="ü"/>
            </a:pPr>
            <a:r>
              <a:rPr lang="it-IT" sz="1300" dirty="0" smtClean="0">
                <a:latin typeface="Calibri" pitchFamily="34" charset="0"/>
              </a:rPr>
              <a:t> The proposed design should ultimately integrate the existing drainage already in place.</a:t>
            </a:r>
            <a:endParaRPr lang="it-IT" sz="1300" dirty="0">
              <a:latin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p:cNvPicPr>
            <a:picLocks noChangeAspect="1" noChangeArrowheads="1"/>
          </p:cNvPicPr>
          <p:nvPr/>
        </p:nvPicPr>
        <p:blipFill>
          <a:blip r:embed="rId2" cstate="print"/>
          <a:srcRect r="17671"/>
          <a:stretch>
            <a:fillRect/>
          </a:stretch>
        </p:blipFill>
        <p:spPr bwMode="auto">
          <a:xfrm>
            <a:off x="1990175" y="2456595"/>
            <a:ext cx="5093013" cy="2088104"/>
          </a:xfrm>
          <a:prstGeom prst="rect">
            <a:avLst/>
          </a:prstGeom>
          <a:noFill/>
          <a:ln w="9525">
            <a:noFill/>
            <a:miter lim="800000"/>
            <a:headEnd/>
            <a:tailEnd/>
          </a:ln>
          <a:effectLst/>
        </p:spPr>
      </p:pic>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INTRODUCTION – Profile of the job site</a:t>
            </a:r>
            <a:endParaRPr lang="en-US" sz="2000" dirty="0">
              <a:solidFill>
                <a:srgbClr val="B2B2B2"/>
              </a:solidFill>
              <a:latin typeface="Calibri" pitchFamily="34" charset="0"/>
            </a:endParaRPr>
          </a:p>
        </p:txBody>
      </p:sp>
      <p:pic>
        <p:nvPicPr>
          <p:cNvPr id="10" name="Picture 2" descr="D:\Users\e-gvolpatti\Desktop\Cemex\Projects\Pervious\PRV France - zoo paths\Pictures\IMG_1280.JPG"/>
          <p:cNvPicPr>
            <a:picLocks noChangeAspect="1" noChangeArrowheads="1"/>
          </p:cNvPicPr>
          <p:nvPr/>
        </p:nvPicPr>
        <p:blipFill>
          <a:blip r:embed="rId3" cstate="print">
            <a:lum contrast="24000"/>
          </a:blip>
          <a:srcRect/>
          <a:stretch>
            <a:fillRect/>
          </a:stretch>
        </p:blipFill>
        <p:spPr bwMode="auto">
          <a:xfrm>
            <a:off x="0" y="4297680"/>
            <a:ext cx="3413760" cy="2560320"/>
          </a:xfrm>
          <a:prstGeom prst="ellipse">
            <a:avLst/>
          </a:prstGeom>
          <a:ln>
            <a:noFill/>
          </a:ln>
          <a:effectLst>
            <a:softEdge rad="112500"/>
          </a:effectLst>
        </p:spPr>
      </p:pic>
      <p:sp>
        <p:nvSpPr>
          <p:cNvPr id="19" name="Oval 18"/>
          <p:cNvSpPr/>
          <p:nvPr/>
        </p:nvSpPr>
        <p:spPr>
          <a:xfrm>
            <a:off x="4599296" y="3411939"/>
            <a:ext cx="723331" cy="436729"/>
          </a:xfrm>
          <a:prstGeom prst="ellipse">
            <a:avLst/>
          </a:prstGeom>
          <a:noFill/>
          <a:ln w="38100">
            <a:solidFill>
              <a:srgbClr val="A71F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5" descr="D:\Users\e-gvolpatti\Desktop\Cemex\Projects\Pervious\PRV France - zoo paths\Pictures\IMG_1285.JPG"/>
          <p:cNvPicPr>
            <a:picLocks noChangeAspect="1" noChangeArrowheads="1"/>
          </p:cNvPicPr>
          <p:nvPr/>
        </p:nvPicPr>
        <p:blipFill>
          <a:blip r:embed="rId4" cstate="print">
            <a:lum bright="2000" contrast="26000"/>
          </a:blip>
          <a:srcRect/>
          <a:stretch>
            <a:fillRect/>
          </a:stretch>
        </p:blipFill>
        <p:spPr bwMode="auto">
          <a:xfrm>
            <a:off x="5730240" y="3761149"/>
            <a:ext cx="3413760" cy="2560320"/>
          </a:xfrm>
          <a:prstGeom prst="ellipse">
            <a:avLst/>
          </a:prstGeom>
          <a:ln>
            <a:noFill/>
          </a:ln>
          <a:effectLst>
            <a:softEdge rad="112500"/>
          </a:effectLst>
        </p:spPr>
      </p:pic>
      <p:sp>
        <p:nvSpPr>
          <p:cNvPr id="31" name="Oval 30"/>
          <p:cNvSpPr/>
          <p:nvPr/>
        </p:nvSpPr>
        <p:spPr>
          <a:xfrm>
            <a:off x="4640239" y="2540757"/>
            <a:ext cx="643719" cy="436729"/>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4126174" y="2829634"/>
            <a:ext cx="623248" cy="436729"/>
          </a:xfrm>
          <a:prstGeom prst="ellipse">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rot="17882921">
            <a:off x="3050275" y="3596183"/>
            <a:ext cx="723331" cy="436729"/>
          </a:xfrm>
          <a:prstGeom prst="ellipse">
            <a:avLst/>
          </a:prstGeom>
          <a:noFill/>
          <a:ln w="38100">
            <a:solidFill>
              <a:srgbClr val="EE901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1" name="Picture 3" descr="D:\Users\e-gvolpatti\Desktop\Cemex\Projects\Pervious\PRV France - zoo paths\Pictures\IMG_1281.JPG"/>
          <p:cNvPicPr>
            <a:picLocks noChangeAspect="1" noChangeArrowheads="1"/>
          </p:cNvPicPr>
          <p:nvPr/>
        </p:nvPicPr>
        <p:blipFill>
          <a:blip r:embed="rId5" cstate="print">
            <a:lum bright="31000" contrast="53000"/>
          </a:blip>
          <a:srcRect/>
          <a:stretch>
            <a:fillRect/>
          </a:stretch>
        </p:blipFill>
        <p:spPr bwMode="auto">
          <a:xfrm>
            <a:off x="5689296" y="450376"/>
            <a:ext cx="3413760" cy="2560320"/>
          </a:xfrm>
          <a:prstGeom prst="ellipse">
            <a:avLst/>
          </a:prstGeom>
          <a:ln>
            <a:noFill/>
          </a:ln>
          <a:effectLst>
            <a:softEdge rad="112500"/>
          </a:effectLst>
        </p:spPr>
      </p:pic>
      <p:pic>
        <p:nvPicPr>
          <p:cNvPr id="11" name="Picture 4" descr="D:\Users\e-gvolpatti\Desktop\Cemex\Projects\Pervious\PRV France - zoo paths\Pictures\IMG_1282.JPG"/>
          <p:cNvPicPr>
            <a:picLocks noChangeAspect="1" noChangeArrowheads="1"/>
          </p:cNvPicPr>
          <p:nvPr/>
        </p:nvPicPr>
        <p:blipFill>
          <a:blip r:embed="rId6" cstate="print">
            <a:lum bright="2000" contrast="20000"/>
          </a:blip>
          <a:srcRect/>
          <a:stretch>
            <a:fillRect/>
          </a:stretch>
        </p:blipFill>
        <p:spPr bwMode="auto">
          <a:xfrm>
            <a:off x="325301" y="556991"/>
            <a:ext cx="3413760" cy="2560320"/>
          </a:xfrm>
          <a:prstGeom prst="ellipse">
            <a:avLst/>
          </a:prstGeom>
          <a:ln>
            <a:noFill/>
          </a:ln>
          <a:effectLst>
            <a:softEdge rad="112500"/>
          </a:effectLst>
        </p:spPr>
      </p:pic>
      <p:sp>
        <p:nvSpPr>
          <p:cNvPr id="48" name="Oval 47"/>
          <p:cNvSpPr/>
          <p:nvPr/>
        </p:nvSpPr>
        <p:spPr>
          <a:xfrm>
            <a:off x="3725838" y="2593073"/>
            <a:ext cx="182880" cy="18288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Oval 48"/>
          <p:cNvSpPr/>
          <p:nvPr/>
        </p:nvSpPr>
        <p:spPr>
          <a:xfrm>
            <a:off x="3441510" y="2404280"/>
            <a:ext cx="274320" cy="27432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Oval 49"/>
          <p:cNvSpPr/>
          <p:nvPr/>
        </p:nvSpPr>
        <p:spPr>
          <a:xfrm>
            <a:off x="3948759" y="2747750"/>
            <a:ext cx="91440" cy="9144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Oval 50"/>
          <p:cNvSpPr/>
          <p:nvPr/>
        </p:nvSpPr>
        <p:spPr>
          <a:xfrm>
            <a:off x="5654721" y="2256430"/>
            <a:ext cx="274320" cy="27432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Oval 51"/>
          <p:cNvSpPr/>
          <p:nvPr/>
        </p:nvSpPr>
        <p:spPr>
          <a:xfrm>
            <a:off x="5420435" y="2404279"/>
            <a:ext cx="182880" cy="18288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Oval 52"/>
          <p:cNvSpPr/>
          <p:nvPr/>
        </p:nvSpPr>
        <p:spPr>
          <a:xfrm>
            <a:off x="5247571" y="2545308"/>
            <a:ext cx="91440" cy="9144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p:cNvSpPr/>
          <p:nvPr/>
        </p:nvSpPr>
        <p:spPr>
          <a:xfrm>
            <a:off x="5783961" y="4127622"/>
            <a:ext cx="274320" cy="274320"/>
          </a:xfrm>
          <a:prstGeom prst="ellipse">
            <a:avLst/>
          </a:prstGeom>
          <a:solidFill>
            <a:srgbClr val="A71FB1"/>
          </a:solidFill>
          <a:ln>
            <a:solidFill>
              <a:srgbClr val="A71F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p:cNvSpPr/>
          <p:nvPr/>
        </p:nvSpPr>
        <p:spPr>
          <a:xfrm>
            <a:off x="5493429" y="3990108"/>
            <a:ext cx="182880" cy="182880"/>
          </a:xfrm>
          <a:prstGeom prst="ellipse">
            <a:avLst/>
          </a:prstGeom>
          <a:solidFill>
            <a:srgbClr val="A71FB1"/>
          </a:solidFill>
          <a:ln>
            <a:solidFill>
              <a:srgbClr val="A71F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p:cNvSpPr/>
          <p:nvPr/>
        </p:nvSpPr>
        <p:spPr>
          <a:xfrm>
            <a:off x="5319945" y="3871416"/>
            <a:ext cx="91440" cy="91440"/>
          </a:xfrm>
          <a:prstGeom prst="ellipse">
            <a:avLst/>
          </a:prstGeom>
          <a:solidFill>
            <a:srgbClr val="A71FB1"/>
          </a:solidFill>
          <a:ln>
            <a:solidFill>
              <a:srgbClr val="A71F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Oval 56"/>
          <p:cNvSpPr/>
          <p:nvPr/>
        </p:nvSpPr>
        <p:spPr>
          <a:xfrm>
            <a:off x="2722727" y="4455994"/>
            <a:ext cx="274320" cy="274320"/>
          </a:xfrm>
          <a:prstGeom prst="ellipse">
            <a:avLst/>
          </a:prstGeom>
          <a:solidFill>
            <a:srgbClr val="EE9012"/>
          </a:solidFill>
          <a:ln>
            <a:solidFill>
              <a:srgbClr val="EE901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p:cNvSpPr/>
          <p:nvPr/>
        </p:nvSpPr>
        <p:spPr>
          <a:xfrm>
            <a:off x="2993408" y="4276297"/>
            <a:ext cx="182880" cy="182880"/>
          </a:xfrm>
          <a:prstGeom prst="ellipse">
            <a:avLst/>
          </a:prstGeom>
          <a:solidFill>
            <a:srgbClr val="EE9012"/>
          </a:solidFill>
          <a:ln>
            <a:solidFill>
              <a:srgbClr val="EE901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Oval 58"/>
          <p:cNvSpPr/>
          <p:nvPr/>
        </p:nvSpPr>
        <p:spPr>
          <a:xfrm>
            <a:off x="3189033" y="4185314"/>
            <a:ext cx="91440" cy="91440"/>
          </a:xfrm>
          <a:prstGeom prst="ellipse">
            <a:avLst/>
          </a:prstGeom>
          <a:solidFill>
            <a:srgbClr val="EE9012"/>
          </a:solidFill>
          <a:ln>
            <a:solidFill>
              <a:srgbClr val="EE901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 descr="http://www.radioamateurs-france.fr/wp-content/uploads/2014/07/meteo.jpg">
            <a:hlinkClick r:id="rId7" action="ppaction://hlinksldjump"/>
          </p:cNvPr>
          <p:cNvPicPr>
            <a:picLocks noChangeAspect="1" noChangeArrowheads="1"/>
          </p:cNvPicPr>
          <p:nvPr/>
        </p:nvPicPr>
        <p:blipFill>
          <a:blip r:embed="rId8" cstate="email">
            <a:clrChange>
              <a:clrFrom>
                <a:srgbClr val="FFFFFF"/>
              </a:clrFrom>
              <a:clrTo>
                <a:srgbClr val="FFFFFF">
                  <a:alpha val="0"/>
                </a:srgbClr>
              </a:clrTo>
            </a:clrChange>
          </a:blip>
          <a:srcRect/>
          <a:stretch>
            <a:fillRect/>
          </a:stretch>
        </p:blipFill>
        <p:spPr bwMode="auto">
          <a:xfrm>
            <a:off x="4433454" y="6101425"/>
            <a:ext cx="771271" cy="701155"/>
          </a:xfrm>
          <a:prstGeom prst="rect">
            <a:avLst/>
          </a:prstGeom>
          <a:noFill/>
          <a:scene3d>
            <a:camera prst="isometricOffAxis2Left"/>
            <a:lightRig rig="threePt" dir="t"/>
          </a:scene3d>
        </p:spPr>
      </p:pic>
      <p:sp>
        <p:nvSpPr>
          <p:cNvPr id="25" name="TextBox 24"/>
          <p:cNvSpPr txBox="1"/>
          <p:nvPr/>
        </p:nvSpPr>
        <p:spPr>
          <a:xfrm>
            <a:off x="3610408" y="5773446"/>
            <a:ext cx="2595582" cy="369332"/>
          </a:xfrm>
          <a:prstGeom prst="rect">
            <a:avLst/>
          </a:prstGeom>
          <a:noFill/>
        </p:spPr>
        <p:txBody>
          <a:bodyPr wrap="none" rtlCol="0">
            <a:spAutoFit/>
          </a:bodyPr>
          <a:lstStyle/>
          <a:p>
            <a:r>
              <a:rPr lang="de-CH" b="1" dirty="0" smtClean="0"/>
              <a:t>Meteorological Profile</a:t>
            </a:r>
            <a:endParaRPr lang="en-US"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PERVIA – Permeable Concrete for Cost Effective Water Management</a:t>
            </a:r>
            <a:endParaRPr lang="en-US" sz="2000" dirty="0">
              <a:solidFill>
                <a:srgbClr val="B2B2B2"/>
              </a:solidFill>
              <a:latin typeface="Calibri" pitchFamily="34" charset="0"/>
            </a:endParaRPr>
          </a:p>
        </p:txBody>
      </p:sp>
      <p:pic>
        <p:nvPicPr>
          <p:cNvPr id="56322" name="Picture 2"/>
          <p:cNvPicPr>
            <a:picLocks noChangeAspect="1" noChangeArrowheads="1"/>
          </p:cNvPicPr>
          <p:nvPr/>
        </p:nvPicPr>
        <p:blipFill>
          <a:blip r:embed="rId2" cstate="print"/>
          <a:srcRect/>
          <a:stretch>
            <a:fillRect/>
          </a:stretch>
        </p:blipFill>
        <p:spPr bwMode="auto">
          <a:xfrm>
            <a:off x="728191" y="1781170"/>
            <a:ext cx="7689633" cy="4826764"/>
          </a:xfrm>
          <a:prstGeom prst="rect">
            <a:avLst/>
          </a:prstGeom>
          <a:noFill/>
          <a:ln w="9525">
            <a:solidFill>
              <a:srgbClr val="002060"/>
            </a:solidFill>
            <a:miter lim="800000"/>
            <a:headEnd/>
            <a:tailEnd/>
          </a:ln>
        </p:spPr>
      </p:pic>
      <p:pic>
        <p:nvPicPr>
          <p:cNvPr id="28" name="Picture 5"/>
          <p:cNvPicPr>
            <a:picLocks noChangeAspect="1" noChangeArrowheads="1"/>
          </p:cNvPicPr>
          <p:nvPr/>
        </p:nvPicPr>
        <p:blipFill>
          <a:blip r:embed="rId3" cstate="print"/>
          <a:srcRect t="24307" b="26363"/>
          <a:stretch>
            <a:fillRect/>
          </a:stretch>
        </p:blipFill>
        <p:spPr bwMode="auto">
          <a:xfrm>
            <a:off x="2651078" y="668740"/>
            <a:ext cx="3817961" cy="94169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OUR PROPOSAL – Definition of 4 different zones</a:t>
            </a:r>
            <a:endParaRPr lang="en-US" sz="2000" dirty="0">
              <a:solidFill>
                <a:srgbClr val="B2B2B2"/>
              </a:solidFill>
              <a:latin typeface="Calibri" pitchFamily="34" charset="0"/>
            </a:endParaRPr>
          </a:p>
        </p:txBody>
      </p:sp>
      <p:sp>
        <p:nvSpPr>
          <p:cNvPr id="4156" name="Text Box 8"/>
          <p:cNvSpPr txBox="1">
            <a:spLocks noChangeArrowheads="1"/>
          </p:cNvSpPr>
          <p:nvPr/>
        </p:nvSpPr>
        <p:spPr bwMode="auto">
          <a:xfrm>
            <a:off x="4353633" y="586854"/>
            <a:ext cx="4858603" cy="5847755"/>
          </a:xfrm>
          <a:prstGeom prst="rect">
            <a:avLst/>
          </a:prstGeom>
          <a:noFill/>
          <a:ln w="25400">
            <a:noFill/>
            <a:miter lim="800000"/>
            <a:headEnd/>
            <a:tailEnd/>
          </a:ln>
        </p:spPr>
        <p:txBody>
          <a:bodyPr wrap="square">
            <a:spAutoFit/>
          </a:bodyPr>
          <a:lstStyle/>
          <a:p>
            <a:pPr>
              <a:spcBef>
                <a:spcPct val="50000"/>
              </a:spcBef>
            </a:pPr>
            <a:r>
              <a:rPr lang="it-IT" sz="1400" b="1" dirty="0" smtClean="0">
                <a:latin typeface="Calibri" pitchFamily="34" charset="0"/>
              </a:rPr>
              <a:t>Due to the natural slope, we propose to drain and direct all the water flow from the alleys to the main entrance area, where a specific drainage will be design</a:t>
            </a:r>
            <a:r>
              <a:rPr lang="it-IT" sz="1400" dirty="0" smtClean="0">
                <a:latin typeface="Calibri" pitchFamily="34" charset="0"/>
              </a:rPr>
              <a:t>.</a:t>
            </a:r>
          </a:p>
          <a:p>
            <a:pPr>
              <a:spcBef>
                <a:spcPct val="50000"/>
              </a:spcBef>
              <a:buFont typeface="Symbol"/>
              <a:buChar char="Þ"/>
            </a:pPr>
            <a:r>
              <a:rPr lang="it-IT" sz="1400" dirty="0" smtClean="0">
                <a:latin typeface="Calibri" pitchFamily="34" charset="0"/>
              </a:rPr>
              <a:t>The main alleys (</a:t>
            </a:r>
            <a:r>
              <a:rPr lang="it-IT" sz="1400" dirty="0" smtClean="0">
                <a:solidFill>
                  <a:srgbClr val="00B050"/>
                </a:solidFill>
                <a:latin typeface="Calibri" pitchFamily="34" charset="0"/>
              </a:rPr>
              <a:t>PRV1</a:t>
            </a:r>
            <a:r>
              <a:rPr lang="it-IT" sz="1400" dirty="0" smtClean="0">
                <a:latin typeface="Calibri" pitchFamily="34" charset="0"/>
              </a:rPr>
              <a:t> and </a:t>
            </a:r>
            <a:r>
              <a:rPr lang="it-IT" sz="1400" dirty="0" smtClean="0">
                <a:solidFill>
                  <a:srgbClr val="C26202"/>
                </a:solidFill>
                <a:latin typeface="Calibri" pitchFamily="34" charset="0"/>
              </a:rPr>
              <a:t>PRV2</a:t>
            </a:r>
            <a:r>
              <a:rPr lang="it-IT" sz="1400" dirty="0" smtClean="0">
                <a:latin typeface="Calibri" pitchFamily="34" charset="0"/>
              </a:rPr>
              <a:t>) will be built with a single layer of 15 cm of Decorative Pervia Concrete on top of the existing pavement. Edges will be covered by geotextile and soil.</a:t>
            </a:r>
          </a:p>
          <a:p>
            <a:pPr>
              <a:spcBef>
                <a:spcPct val="50000"/>
              </a:spcBef>
              <a:buFont typeface="Symbol"/>
              <a:buChar char="Þ"/>
            </a:pPr>
            <a:r>
              <a:rPr lang="it-IT" sz="1400" dirty="0" smtClean="0">
                <a:latin typeface="Calibri" pitchFamily="34" charset="0"/>
              </a:rPr>
              <a:t>The area of the entrance and the handicap parking (</a:t>
            </a:r>
            <a:r>
              <a:rPr lang="it-IT" sz="1400" dirty="0" smtClean="0">
                <a:solidFill>
                  <a:srgbClr val="7030A0"/>
                </a:solidFill>
                <a:latin typeface="Calibri" pitchFamily="34" charset="0"/>
              </a:rPr>
              <a:t>PRV HP1</a:t>
            </a:r>
            <a:r>
              <a:rPr lang="it-IT" sz="1400" dirty="0" smtClean="0">
                <a:latin typeface="Calibri" pitchFamily="34" charset="0"/>
              </a:rPr>
              <a:t>), where the water is directed, will be a combination of a High Performance Pervia Concrete (15 cm) and a specific  Sub-base</a:t>
            </a:r>
          </a:p>
          <a:p>
            <a:pPr>
              <a:spcBef>
                <a:spcPct val="50000"/>
              </a:spcBef>
              <a:buFont typeface="Symbol"/>
              <a:buChar char="Þ"/>
            </a:pPr>
            <a:r>
              <a:rPr lang="it-IT" sz="1400" dirty="0" smtClean="0">
                <a:latin typeface="Calibri" pitchFamily="34" charset="0"/>
              </a:rPr>
              <a:t>In the case of the area in front of the Arena (</a:t>
            </a:r>
            <a:r>
              <a:rPr lang="it-IT" sz="1400" dirty="0" smtClean="0">
                <a:solidFill>
                  <a:srgbClr val="0070C0"/>
                </a:solidFill>
                <a:latin typeface="Calibri" pitchFamily="34" charset="0"/>
              </a:rPr>
              <a:t>PRV HP2</a:t>
            </a:r>
            <a:r>
              <a:rPr lang="it-IT" sz="1400" dirty="0" smtClean="0">
                <a:latin typeface="Calibri" pitchFamily="34" charset="0"/>
              </a:rPr>
              <a:t>) the pavement will be designed to ensure a complete drainage using  High Performance Pervia Concrete (15 cm)</a:t>
            </a:r>
            <a:r>
              <a:rPr lang="it-IT" sz="1400" dirty="0" smtClean="0">
                <a:latin typeface="Calibri" pitchFamily="34" charset="0"/>
                <a:sym typeface="Symbol"/>
              </a:rPr>
              <a:t>  and also a permable sub-base</a:t>
            </a:r>
          </a:p>
          <a:p>
            <a:pPr>
              <a:spcBef>
                <a:spcPct val="50000"/>
              </a:spcBef>
            </a:pPr>
            <a:r>
              <a:rPr lang="it-IT" sz="1600" b="1" u="sng" dirty="0" smtClean="0">
                <a:latin typeface="Calibri" pitchFamily="34" charset="0"/>
              </a:rPr>
              <a:t>Calculated volume</a:t>
            </a:r>
          </a:p>
          <a:p>
            <a:pPr>
              <a:spcBef>
                <a:spcPct val="50000"/>
              </a:spcBef>
            </a:pPr>
            <a:r>
              <a:rPr lang="it-IT" sz="1400" b="1" dirty="0" smtClean="0">
                <a:latin typeface="Calibri" pitchFamily="34" charset="0"/>
              </a:rPr>
              <a:t>Decorative</a:t>
            </a:r>
          </a:p>
          <a:p>
            <a:pPr marL="231775">
              <a:spcBef>
                <a:spcPct val="50000"/>
              </a:spcBef>
            </a:pPr>
            <a:r>
              <a:rPr lang="it-IT" sz="1400" dirty="0" smtClean="0">
                <a:latin typeface="Calibri" pitchFamily="34" charset="0"/>
              </a:rPr>
              <a:t>PRV1 :  2100 m</a:t>
            </a:r>
            <a:r>
              <a:rPr lang="it-IT" sz="1400" baseline="30000" dirty="0" smtClean="0">
                <a:latin typeface="Calibri" pitchFamily="34" charset="0"/>
              </a:rPr>
              <a:t>2</a:t>
            </a:r>
          </a:p>
          <a:p>
            <a:pPr marL="231775">
              <a:spcBef>
                <a:spcPct val="50000"/>
              </a:spcBef>
            </a:pPr>
            <a:r>
              <a:rPr lang="it-IT" sz="1400" dirty="0" smtClean="0">
                <a:latin typeface="Calibri" pitchFamily="34" charset="0"/>
              </a:rPr>
              <a:t>PRV2 :  4155 m</a:t>
            </a:r>
            <a:r>
              <a:rPr lang="it-IT" sz="1400" baseline="30000" dirty="0" smtClean="0">
                <a:latin typeface="Calibri" pitchFamily="34" charset="0"/>
              </a:rPr>
              <a:t>2</a:t>
            </a:r>
            <a:r>
              <a:rPr lang="it-IT" sz="1400" dirty="0" smtClean="0">
                <a:latin typeface="Calibri" pitchFamily="34" charset="0"/>
              </a:rPr>
              <a:t>  </a:t>
            </a:r>
          </a:p>
          <a:p>
            <a:pPr marL="231775">
              <a:spcBef>
                <a:spcPct val="50000"/>
              </a:spcBef>
            </a:pPr>
            <a:endParaRPr lang="it-IT" sz="1400" dirty="0" smtClean="0">
              <a:latin typeface="Calibri" pitchFamily="34" charset="0"/>
            </a:endParaRPr>
          </a:p>
          <a:p>
            <a:pPr>
              <a:spcBef>
                <a:spcPct val="50000"/>
              </a:spcBef>
            </a:pPr>
            <a:r>
              <a:rPr lang="it-IT" sz="1400" b="1" dirty="0" smtClean="0">
                <a:latin typeface="Calibri" pitchFamily="34" charset="0"/>
              </a:rPr>
              <a:t>High Performance</a:t>
            </a:r>
          </a:p>
          <a:p>
            <a:pPr indent="231775">
              <a:spcBef>
                <a:spcPct val="50000"/>
              </a:spcBef>
            </a:pPr>
            <a:r>
              <a:rPr lang="it-IT" sz="1400" dirty="0" smtClean="0">
                <a:latin typeface="Calibri" pitchFamily="34" charset="0"/>
              </a:rPr>
              <a:t>PRVHP1 :  1778 m</a:t>
            </a:r>
            <a:r>
              <a:rPr lang="it-IT" sz="1400" baseline="30000" dirty="0" smtClean="0">
                <a:latin typeface="Calibri" pitchFamily="34" charset="0"/>
              </a:rPr>
              <a:t>2</a:t>
            </a:r>
          </a:p>
          <a:p>
            <a:pPr indent="231775">
              <a:spcBef>
                <a:spcPct val="50000"/>
              </a:spcBef>
            </a:pPr>
            <a:r>
              <a:rPr lang="it-IT" sz="1400" dirty="0" smtClean="0">
                <a:latin typeface="Calibri" pitchFamily="34" charset="0"/>
              </a:rPr>
              <a:t>PRVHP2 :  410 m</a:t>
            </a:r>
            <a:r>
              <a:rPr lang="it-IT" sz="1400" baseline="30000" dirty="0" smtClean="0">
                <a:latin typeface="Calibri" pitchFamily="34" charset="0"/>
              </a:rPr>
              <a:t>2</a:t>
            </a:r>
            <a:r>
              <a:rPr lang="it-IT" sz="1400" dirty="0" smtClean="0">
                <a:latin typeface="Calibri" pitchFamily="34" charset="0"/>
              </a:rPr>
              <a:t> </a:t>
            </a:r>
          </a:p>
        </p:txBody>
      </p:sp>
      <p:pic>
        <p:nvPicPr>
          <p:cNvPr id="2050" name="Picture 2"/>
          <p:cNvPicPr>
            <a:picLocks noChangeAspect="1" noChangeArrowheads="1"/>
          </p:cNvPicPr>
          <p:nvPr/>
        </p:nvPicPr>
        <p:blipFill>
          <a:blip r:embed="rId2" cstate="print"/>
          <a:srcRect/>
          <a:stretch>
            <a:fillRect/>
          </a:stretch>
        </p:blipFill>
        <p:spPr bwMode="auto">
          <a:xfrm>
            <a:off x="93993" y="3339876"/>
            <a:ext cx="4267698" cy="2965390"/>
          </a:xfrm>
          <a:prstGeom prst="rect">
            <a:avLst/>
          </a:prstGeom>
          <a:noFill/>
          <a:ln w="9525">
            <a:noFill/>
            <a:miter lim="800000"/>
            <a:headEnd/>
            <a:tailEnd/>
          </a:ln>
        </p:spPr>
      </p:pic>
      <p:sp>
        <p:nvSpPr>
          <p:cNvPr id="12" name="Down Arrow 11"/>
          <p:cNvSpPr/>
          <p:nvPr/>
        </p:nvSpPr>
        <p:spPr>
          <a:xfrm>
            <a:off x="1910686" y="2593075"/>
            <a:ext cx="436728" cy="518615"/>
          </a:xfrm>
          <a:prstGeom prst="downArrow">
            <a:avLst/>
          </a:prstGeom>
          <a:solidFill>
            <a:srgbClr val="002060"/>
          </a:solidFill>
          <a:ln>
            <a:solidFill>
              <a:schemeClr val="accent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327546" y="6619164"/>
            <a:ext cx="1856096" cy="276999"/>
          </a:xfrm>
          <a:prstGeom prst="rect">
            <a:avLst/>
          </a:prstGeom>
          <a:noFill/>
        </p:spPr>
        <p:txBody>
          <a:bodyPr wrap="square" rtlCol="0">
            <a:spAutoFit/>
          </a:bodyPr>
          <a:lstStyle/>
          <a:p>
            <a:r>
              <a:rPr lang="en-US" sz="1200" i="1" dirty="0" smtClean="0"/>
              <a:t>* Details slide 7 </a:t>
            </a:r>
            <a:endParaRPr lang="en-US" sz="1200" i="1" dirty="0"/>
          </a:p>
        </p:txBody>
      </p:sp>
      <p:sp>
        <p:nvSpPr>
          <p:cNvPr id="9" name="TextBox 8"/>
          <p:cNvSpPr txBox="1"/>
          <p:nvPr/>
        </p:nvSpPr>
        <p:spPr>
          <a:xfrm>
            <a:off x="0" y="6277970"/>
            <a:ext cx="4408227" cy="276999"/>
          </a:xfrm>
          <a:prstGeom prst="rect">
            <a:avLst/>
          </a:prstGeom>
          <a:noFill/>
        </p:spPr>
        <p:txBody>
          <a:bodyPr wrap="square" rtlCol="0">
            <a:spAutoFit/>
          </a:bodyPr>
          <a:lstStyle/>
          <a:p>
            <a:r>
              <a:rPr lang="en-US" sz="1200" b="1" i="1" dirty="0" smtClean="0"/>
              <a:t>AutoCAD  representation of the pathway of the Zoo</a:t>
            </a:r>
            <a:endParaRPr lang="en-US" sz="1200" b="1" i="1" dirty="0"/>
          </a:p>
        </p:txBody>
      </p:sp>
      <p:sp>
        <p:nvSpPr>
          <p:cNvPr id="10" name="TextBox 9"/>
          <p:cNvSpPr txBox="1"/>
          <p:nvPr/>
        </p:nvSpPr>
        <p:spPr>
          <a:xfrm>
            <a:off x="0" y="2383809"/>
            <a:ext cx="3220871" cy="276999"/>
          </a:xfrm>
          <a:prstGeom prst="rect">
            <a:avLst/>
          </a:prstGeom>
          <a:noFill/>
        </p:spPr>
        <p:txBody>
          <a:bodyPr wrap="square" rtlCol="0">
            <a:spAutoFit/>
          </a:bodyPr>
          <a:lstStyle/>
          <a:p>
            <a:r>
              <a:rPr lang="en-US" sz="1200" b="1" i="1" dirty="0" smtClean="0"/>
              <a:t>Drawn  map of Zoo</a:t>
            </a:r>
            <a:endParaRPr lang="en-US" sz="1200" b="1" i="1" dirty="0"/>
          </a:p>
        </p:txBody>
      </p:sp>
      <p:sp>
        <p:nvSpPr>
          <p:cNvPr id="11" name="Right Arrow 10"/>
          <p:cNvSpPr/>
          <p:nvPr/>
        </p:nvSpPr>
        <p:spPr>
          <a:xfrm>
            <a:off x="6346216" y="4640241"/>
            <a:ext cx="368489" cy="272955"/>
          </a:xfrm>
          <a:prstGeom prst="rightArrow">
            <a:avLst/>
          </a:prstGeom>
          <a:solidFill>
            <a:srgbClr val="002060"/>
          </a:solidFill>
          <a:ln>
            <a:solidFill>
              <a:schemeClr val="accent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6837536" y="4585649"/>
            <a:ext cx="2361062" cy="307777"/>
          </a:xfrm>
          <a:prstGeom prst="rect">
            <a:avLst/>
          </a:prstGeom>
          <a:noFill/>
        </p:spPr>
        <p:txBody>
          <a:bodyPr wrap="square" rtlCol="0">
            <a:spAutoFit/>
          </a:bodyPr>
          <a:lstStyle/>
          <a:p>
            <a:r>
              <a:rPr lang="en-US" sz="1400" dirty="0" smtClean="0"/>
              <a:t>6255m</a:t>
            </a:r>
            <a:r>
              <a:rPr lang="en-US" sz="1400" baseline="30000" dirty="0" smtClean="0"/>
              <a:t>2</a:t>
            </a:r>
            <a:r>
              <a:rPr lang="en-US" sz="1400" dirty="0" smtClean="0"/>
              <a:t>  </a:t>
            </a:r>
            <a:r>
              <a:rPr lang="en-US" sz="1400" b="1" dirty="0" smtClean="0"/>
              <a:t>- </a:t>
            </a:r>
            <a:r>
              <a:rPr lang="en-US" sz="1400" b="1" dirty="0" smtClean="0">
                <a:solidFill>
                  <a:srgbClr val="FF0000"/>
                </a:solidFill>
              </a:rPr>
              <a:t>938 m</a:t>
            </a:r>
            <a:r>
              <a:rPr lang="en-US" sz="1400" b="1" baseline="30000" dirty="0" smtClean="0">
                <a:solidFill>
                  <a:srgbClr val="FF0000"/>
                </a:solidFill>
              </a:rPr>
              <a:t>3</a:t>
            </a:r>
            <a:endParaRPr lang="en-US" sz="1400" b="1" baseline="30000" dirty="0">
              <a:solidFill>
                <a:srgbClr val="FF0000"/>
              </a:solidFill>
            </a:endParaRPr>
          </a:p>
        </p:txBody>
      </p:sp>
      <p:sp>
        <p:nvSpPr>
          <p:cNvPr id="14" name="Right Arrow 13"/>
          <p:cNvSpPr/>
          <p:nvPr/>
        </p:nvSpPr>
        <p:spPr>
          <a:xfrm>
            <a:off x="6346216" y="5923137"/>
            <a:ext cx="368489" cy="272955"/>
          </a:xfrm>
          <a:prstGeom prst="rightArrow">
            <a:avLst/>
          </a:prstGeom>
          <a:solidFill>
            <a:srgbClr val="002060"/>
          </a:solidFill>
          <a:ln>
            <a:solidFill>
              <a:schemeClr val="accent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6810240" y="5895842"/>
            <a:ext cx="2361062" cy="307777"/>
          </a:xfrm>
          <a:prstGeom prst="rect">
            <a:avLst/>
          </a:prstGeom>
          <a:noFill/>
        </p:spPr>
        <p:txBody>
          <a:bodyPr wrap="square" rtlCol="0">
            <a:spAutoFit/>
          </a:bodyPr>
          <a:lstStyle/>
          <a:p>
            <a:r>
              <a:rPr lang="en-US" sz="1400" dirty="0" smtClean="0"/>
              <a:t>2188m</a:t>
            </a:r>
            <a:r>
              <a:rPr lang="en-US" sz="1400" baseline="30000" dirty="0" smtClean="0"/>
              <a:t>2</a:t>
            </a:r>
            <a:r>
              <a:rPr lang="en-US" sz="1400" dirty="0" smtClean="0"/>
              <a:t>  - </a:t>
            </a:r>
            <a:r>
              <a:rPr lang="en-US" sz="1400" b="1" dirty="0" smtClean="0">
                <a:solidFill>
                  <a:srgbClr val="FF0000"/>
                </a:solidFill>
              </a:rPr>
              <a:t>328 m</a:t>
            </a:r>
            <a:r>
              <a:rPr lang="en-US" sz="1400" b="1" baseline="30000" dirty="0" smtClean="0">
                <a:solidFill>
                  <a:srgbClr val="FF0000"/>
                </a:solidFill>
              </a:rPr>
              <a:t>3</a:t>
            </a:r>
            <a:endParaRPr lang="en-US" sz="1400" b="1" baseline="30000" dirty="0">
              <a:solidFill>
                <a:srgbClr val="FF0000"/>
              </a:solidFill>
            </a:endParaRPr>
          </a:p>
        </p:txBody>
      </p:sp>
      <p:pic>
        <p:nvPicPr>
          <p:cNvPr id="2" name="Picture 2"/>
          <p:cNvPicPr>
            <a:picLocks noChangeAspect="1" noChangeArrowheads="1"/>
          </p:cNvPicPr>
          <p:nvPr/>
        </p:nvPicPr>
        <p:blipFill>
          <a:blip r:embed="rId3" cstate="print"/>
          <a:srcRect/>
          <a:stretch>
            <a:fillRect/>
          </a:stretch>
        </p:blipFill>
        <p:spPr bwMode="auto">
          <a:xfrm>
            <a:off x="186335" y="698500"/>
            <a:ext cx="3842740" cy="157956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p:cNvSpPr/>
          <p:nvPr/>
        </p:nvSpPr>
        <p:spPr>
          <a:xfrm>
            <a:off x="912941" y="2936017"/>
            <a:ext cx="3332328" cy="2162124"/>
          </a:xfrm>
          <a:prstGeom prst="roundRect">
            <a:avLst/>
          </a:prstGeom>
          <a:solidFill>
            <a:schemeClr val="bg1">
              <a:alpha val="1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4878318" y="2923989"/>
            <a:ext cx="3328416" cy="2167128"/>
          </a:xfrm>
          <a:prstGeom prst="roundRect">
            <a:avLst/>
          </a:prstGeom>
          <a:solidFill>
            <a:schemeClr val="bg1">
              <a:alpha val="1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STRUCTURAL DESIGN – Decorative and High Performance</a:t>
            </a:r>
            <a:endParaRPr lang="en-US" sz="2000" dirty="0">
              <a:solidFill>
                <a:srgbClr val="B2B2B2"/>
              </a:solidFill>
              <a:latin typeface="Calibri" pitchFamily="34" charset="0"/>
            </a:endParaRPr>
          </a:p>
        </p:txBody>
      </p:sp>
      <p:pic>
        <p:nvPicPr>
          <p:cNvPr id="5" name="Picture 4" descr="Structural.png"/>
          <p:cNvPicPr>
            <a:picLocks noChangeAspect="1"/>
          </p:cNvPicPr>
          <p:nvPr/>
        </p:nvPicPr>
        <p:blipFill>
          <a:blip r:embed="rId2" cstate="print"/>
          <a:srcRect l="41459"/>
          <a:stretch>
            <a:fillRect/>
          </a:stretch>
        </p:blipFill>
        <p:spPr>
          <a:xfrm flipH="1">
            <a:off x="5117669" y="3132181"/>
            <a:ext cx="1313110" cy="640080"/>
          </a:xfrm>
          <a:prstGeom prst="rect">
            <a:avLst/>
          </a:prstGeom>
        </p:spPr>
      </p:pic>
      <p:sp>
        <p:nvSpPr>
          <p:cNvPr id="6" name="TextBox 5"/>
          <p:cNvSpPr txBox="1"/>
          <p:nvPr/>
        </p:nvSpPr>
        <p:spPr>
          <a:xfrm>
            <a:off x="5269173" y="3933054"/>
            <a:ext cx="2680542" cy="1107996"/>
          </a:xfrm>
          <a:prstGeom prst="rect">
            <a:avLst/>
          </a:prstGeom>
          <a:noFill/>
        </p:spPr>
        <p:txBody>
          <a:bodyPr wrap="none" rtlCol="0">
            <a:spAutoFit/>
          </a:bodyPr>
          <a:lstStyle/>
          <a:p>
            <a:pPr algn="ctr"/>
            <a:r>
              <a:rPr lang="de-CH" b="1" dirty="0" smtClean="0"/>
              <a:t>High Performance</a:t>
            </a:r>
            <a:endParaRPr lang="de-CH" dirty="0" smtClean="0"/>
          </a:p>
          <a:p>
            <a:pPr algn="ctr"/>
            <a:r>
              <a:rPr lang="de-CH" sz="1600" dirty="0" smtClean="0"/>
              <a:t>Up to 12t vehicules</a:t>
            </a:r>
          </a:p>
          <a:p>
            <a:pPr algn="ctr"/>
            <a:r>
              <a:rPr lang="de-CH" sz="1600" dirty="0" smtClean="0"/>
              <a:t>Optimised Pervia Sub-base</a:t>
            </a:r>
          </a:p>
          <a:p>
            <a:pPr algn="ctr"/>
            <a:r>
              <a:rPr lang="de-CH" sz="1600" dirty="0" smtClean="0"/>
              <a:t>High structural resistance</a:t>
            </a:r>
          </a:p>
        </p:txBody>
      </p:sp>
      <p:pic>
        <p:nvPicPr>
          <p:cNvPr id="8" name="Picture 2" descr="http://sweetclipart.com/multisite/sweetclipart/files/elephant_cute_gray.png"/>
          <p:cNvPicPr>
            <a:picLocks noChangeAspect="1" noChangeArrowheads="1"/>
          </p:cNvPicPr>
          <p:nvPr/>
        </p:nvPicPr>
        <p:blipFill>
          <a:blip r:embed="rId3" cstate="print"/>
          <a:srcRect/>
          <a:stretch>
            <a:fillRect/>
          </a:stretch>
        </p:blipFill>
        <p:spPr bwMode="auto">
          <a:xfrm>
            <a:off x="6786292" y="2992441"/>
            <a:ext cx="1293578" cy="914400"/>
          </a:xfrm>
          <a:prstGeom prst="rect">
            <a:avLst/>
          </a:prstGeom>
          <a:noFill/>
        </p:spPr>
      </p:pic>
      <p:sp>
        <p:nvSpPr>
          <p:cNvPr id="11" name="TextBox 10"/>
          <p:cNvSpPr txBox="1"/>
          <p:nvPr/>
        </p:nvSpPr>
        <p:spPr>
          <a:xfrm>
            <a:off x="1483462" y="3946048"/>
            <a:ext cx="2290884" cy="1138773"/>
          </a:xfrm>
          <a:prstGeom prst="rect">
            <a:avLst/>
          </a:prstGeom>
          <a:noFill/>
        </p:spPr>
        <p:txBody>
          <a:bodyPr wrap="none" rtlCol="0">
            <a:spAutoFit/>
          </a:bodyPr>
          <a:lstStyle/>
          <a:p>
            <a:pPr algn="ctr"/>
            <a:r>
              <a:rPr lang="de-CH" b="1" dirty="0" smtClean="0"/>
              <a:t>Decorative</a:t>
            </a:r>
            <a:endParaRPr lang="de-CH" dirty="0" smtClean="0"/>
          </a:p>
          <a:p>
            <a:pPr algn="ctr"/>
            <a:r>
              <a:rPr lang="de-CH" sz="1600" dirty="0" smtClean="0"/>
              <a:t>Up to 3.5t vehicules</a:t>
            </a:r>
          </a:p>
          <a:p>
            <a:pPr algn="ctr"/>
            <a:r>
              <a:rPr lang="de-CH" sz="1600" dirty="0" smtClean="0"/>
              <a:t>Drainage using Asphalt</a:t>
            </a:r>
          </a:p>
          <a:p>
            <a:pPr algn="ctr"/>
            <a:r>
              <a:rPr lang="de-CH" sz="1600" dirty="0" smtClean="0"/>
              <a:t>Aesthetic finish</a:t>
            </a:r>
          </a:p>
        </p:txBody>
      </p:sp>
      <p:pic>
        <p:nvPicPr>
          <p:cNvPr id="35844" name="Picture 4" descr="http://images.clipartlogo.com/files/images/46/469543/golf-cart-clip-art_f.jpg"/>
          <p:cNvPicPr>
            <a:picLocks noChangeAspect="1" noChangeArrowheads="1"/>
          </p:cNvPicPr>
          <p:nvPr/>
        </p:nvPicPr>
        <p:blipFill>
          <a:blip r:embed="rId4" cstate="print"/>
          <a:srcRect/>
          <a:stretch>
            <a:fillRect/>
          </a:stretch>
        </p:blipFill>
        <p:spPr bwMode="auto">
          <a:xfrm>
            <a:off x="1491601" y="3015658"/>
            <a:ext cx="883228" cy="731520"/>
          </a:xfrm>
          <a:prstGeom prst="rect">
            <a:avLst/>
          </a:prstGeom>
          <a:noFill/>
        </p:spPr>
      </p:pic>
      <p:pic>
        <p:nvPicPr>
          <p:cNvPr id="35848" name="Picture 8" descr="http://raf.dessins.free.fr/2bgal/img/dessins-cliparts%20animaux/012-zebre.jpg"/>
          <p:cNvPicPr>
            <a:picLocks noChangeAspect="1" noChangeArrowheads="1"/>
          </p:cNvPicPr>
          <p:nvPr/>
        </p:nvPicPr>
        <p:blipFill>
          <a:blip r:embed="rId5" cstate="print"/>
          <a:srcRect/>
          <a:stretch>
            <a:fillRect/>
          </a:stretch>
        </p:blipFill>
        <p:spPr bwMode="auto">
          <a:xfrm>
            <a:off x="2747193" y="2962749"/>
            <a:ext cx="884705" cy="822960"/>
          </a:xfrm>
          <a:prstGeom prst="rect">
            <a:avLst/>
          </a:prstGeom>
          <a:noFill/>
        </p:spPr>
      </p:pic>
      <p:sp>
        <p:nvSpPr>
          <p:cNvPr id="17" name="TextBox 16"/>
          <p:cNvSpPr txBox="1"/>
          <p:nvPr/>
        </p:nvSpPr>
        <p:spPr>
          <a:xfrm>
            <a:off x="7238097" y="1469780"/>
            <a:ext cx="1274708" cy="646331"/>
          </a:xfrm>
          <a:prstGeom prst="rect">
            <a:avLst/>
          </a:prstGeom>
          <a:noFill/>
          <a:ln>
            <a:solidFill>
              <a:schemeClr val="tx1"/>
            </a:solidFill>
          </a:ln>
        </p:spPr>
        <p:txBody>
          <a:bodyPr wrap="none" rtlCol="0">
            <a:spAutoFit/>
          </a:bodyPr>
          <a:lstStyle/>
          <a:p>
            <a:pPr algn="ctr"/>
            <a:r>
              <a:rPr lang="de-CH" b="1" dirty="0" smtClean="0"/>
              <a:t>Structural</a:t>
            </a:r>
            <a:br>
              <a:rPr lang="de-CH" b="1" dirty="0" smtClean="0"/>
            </a:br>
            <a:r>
              <a:rPr lang="de-CH" b="1" dirty="0" smtClean="0"/>
              <a:t>Design</a:t>
            </a:r>
            <a:endParaRPr lang="en-US" b="1" dirty="0"/>
          </a:p>
        </p:txBody>
      </p:sp>
      <p:sp>
        <p:nvSpPr>
          <p:cNvPr id="18" name="Action Button: Forward or Next 17">
            <a:hlinkClick r:id="rId6" action="ppaction://hlinksldjump" highlightClick="1"/>
          </p:cNvPr>
          <p:cNvSpPr/>
          <p:nvPr/>
        </p:nvSpPr>
        <p:spPr bwMode="auto">
          <a:xfrm>
            <a:off x="8449255" y="2055492"/>
            <a:ext cx="512619" cy="318655"/>
          </a:xfrm>
          <a:prstGeom prst="actionButtonForwardNext">
            <a:avLst/>
          </a:prstGeom>
          <a:solidFill>
            <a:schemeClr val="bg1">
              <a:lumMod val="6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smtClean="0">
              <a:ln>
                <a:noFill/>
              </a:ln>
              <a:solidFill>
                <a:schemeClr val="tx1"/>
              </a:solidFill>
              <a:effectLst/>
              <a:latin typeface="Arial" charset="0"/>
              <a:cs typeface="Arial" charset="0"/>
            </a:endParaRPr>
          </a:p>
        </p:txBody>
      </p:sp>
      <p:pic>
        <p:nvPicPr>
          <p:cNvPr id="20481" name="Picture 1"/>
          <p:cNvPicPr>
            <a:picLocks noChangeAspect="1" noChangeArrowheads="1"/>
          </p:cNvPicPr>
          <p:nvPr/>
        </p:nvPicPr>
        <p:blipFill>
          <a:blip r:embed="rId7" cstate="print"/>
          <a:srcRect/>
          <a:stretch>
            <a:fillRect/>
          </a:stretch>
        </p:blipFill>
        <p:spPr bwMode="auto">
          <a:xfrm>
            <a:off x="5223217" y="5217193"/>
            <a:ext cx="3108063" cy="1292462"/>
          </a:xfrm>
          <a:prstGeom prst="rect">
            <a:avLst/>
          </a:prstGeom>
          <a:noFill/>
          <a:ln w="9525">
            <a:noFill/>
            <a:miter lim="800000"/>
            <a:headEnd/>
            <a:tailEnd/>
          </a:ln>
          <a:effectLst/>
        </p:spPr>
      </p:pic>
      <p:pic>
        <p:nvPicPr>
          <p:cNvPr id="20482" name="Picture 2"/>
          <p:cNvPicPr>
            <a:picLocks noChangeAspect="1" noChangeArrowheads="1"/>
          </p:cNvPicPr>
          <p:nvPr/>
        </p:nvPicPr>
        <p:blipFill>
          <a:blip r:embed="rId8" cstate="print"/>
          <a:srcRect/>
          <a:stretch>
            <a:fillRect/>
          </a:stretch>
        </p:blipFill>
        <p:spPr bwMode="auto">
          <a:xfrm>
            <a:off x="1203324" y="5217193"/>
            <a:ext cx="3108960" cy="1292835"/>
          </a:xfrm>
          <a:prstGeom prst="rect">
            <a:avLst/>
          </a:prstGeom>
          <a:noFill/>
          <a:ln w="9525">
            <a:noFill/>
            <a:miter lim="800000"/>
            <a:headEnd/>
            <a:tailEnd/>
          </a:ln>
          <a:effectLst/>
        </p:spPr>
      </p:pic>
      <p:sp>
        <p:nvSpPr>
          <p:cNvPr id="16" name="TextBox 15"/>
          <p:cNvSpPr txBox="1"/>
          <p:nvPr/>
        </p:nvSpPr>
        <p:spPr>
          <a:xfrm>
            <a:off x="3581400" y="5753100"/>
            <a:ext cx="952500" cy="307777"/>
          </a:xfrm>
          <a:prstGeom prst="rect">
            <a:avLst/>
          </a:prstGeom>
          <a:solidFill>
            <a:schemeClr val="bg1"/>
          </a:solidFill>
        </p:spPr>
        <p:txBody>
          <a:bodyPr wrap="square" rtlCol="0">
            <a:spAutoFit/>
          </a:bodyPr>
          <a:lstStyle/>
          <a:p>
            <a:r>
              <a:rPr lang="fr-CH" sz="1400" b="1" i="1" dirty="0" smtClean="0"/>
              <a:t>Tonnes</a:t>
            </a:r>
            <a:endParaRPr lang="fr-CH" sz="1400" b="1" i="1" dirty="0"/>
          </a:p>
        </p:txBody>
      </p:sp>
      <p:sp>
        <p:nvSpPr>
          <p:cNvPr id="19" name="TextBox 18"/>
          <p:cNvSpPr txBox="1"/>
          <p:nvPr/>
        </p:nvSpPr>
        <p:spPr>
          <a:xfrm>
            <a:off x="7569200" y="5740400"/>
            <a:ext cx="952500" cy="307777"/>
          </a:xfrm>
          <a:prstGeom prst="rect">
            <a:avLst/>
          </a:prstGeom>
          <a:solidFill>
            <a:schemeClr val="bg1"/>
          </a:solidFill>
        </p:spPr>
        <p:txBody>
          <a:bodyPr wrap="square" rtlCol="0">
            <a:spAutoFit/>
          </a:bodyPr>
          <a:lstStyle/>
          <a:p>
            <a:r>
              <a:rPr lang="fr-CH" sz="1400" b="1" i="1" dirty="0" smtClean="0"/>
              <a:t>Tonnes</a:t>
            </a:r>
            <a:endParaRPr lang="fr-CH" sz="1400" b="1" i="1" dirty="0"/>
          </a:p>
        </p:txBody>
      </p:sp>
      <p:pic>
        <p:nvPicPr>
          <p:cNvPr id="20" name="Picture 2"/>
          <p:cNvPicPr>
            <a:picLocks noChangeAspect="1" noChangeArrowheads="1"/>
          </p:cNvPicPr>
          <p:nvPr/>
        </p:nvPicPr>
        <p:blipFill>
          <a:blip r:embed="rId9" cstate="print"/>
          <a:srcRect/>
          <a:stretch>
            <a:fillRect/>
          </a:stretch>
        </p:blipFill>
        <p:spPr bwMode="auto">
          <a:xfrm>
            <a:off x="1959717" y="615372"/>
            <a:ext cx="4906909" cy="2016991"/>
          </a:xfrm>
          <a:prstGeom prst="rect">
            <a:avLst/>
          </a:prstGeom>
          <a:noFill/>
          <a:ln w="9525">
            <a:noFill/>
            <a:miter lim="800000"/>
            <a:headEnd/>
            <a:tailEnd/>
          </a:ln>
          <a:effectLst/>
        </p:spPr>
      </p:pic>
      <p:sp>
        <p:nvSpPr>
          <p:cNvPr id="21" name="Rectangle 20"/>
          <p:cNvSpPr/>
          <p:nvPr/>
        </p:nvSpPr>
        <p:spPr>
          <a:xfrm>
            <a:off x="360218" y="845127"/>
            <a:ext cx="274320" cy="137160"/>
          </a:xfrm>
          <a:prstGeom prst="rect">
            <a:avLst/>
          </a:prstGeom>
          <a:solidFill>
            <a:srgbClr val="20F7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2" name="Rectangle 21"/>
          <p:cNvSpPr/>
          <p:nvPr/>
        </p:nvSpPr>
        <p:spPr>
          <a:xfrm>
            <a:off x="360218" y="1025237"/>
            <a:ext cx="274320" cy="13716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3" name="Rectangle 22"/>
          <p:cNvSpPr/>
          <p:nvPr/>
        </p:nvSpPr>
        <p:spPr>
          <a:xfrm>
            <a:off x="360218" y="1205347"/>
            <a:ext cx="274320" cy="137160"/>
          </a:xfrm>
          <a:prstGeom prst="rect">
            <a:avLst/>
          </a:prstGeom>
          <a:solidFill>
            <a:srgbClr val="FD45A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4" name="Rectangle 23"/>
          <p:cNvSpPr/>
          <p:nvPr/>
        </p:nvSpPr>
        <p:spPr>
          <a:xfrm>
            <a:off x="360218" y="1385457"/>
            <a:ext cx="274320" cy="137160"/>
          </a:xfrm>
          <a:prstGeom prst="rect">
            <a:avLst/>
          </a:prstGeom>
          <a:solidFill>
            <a:srgbClr val="9BE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5" name="TextBox 24"/>
          <p:cNvSpPr txBox="1"/>
          <p:nvPr/>
        </p:nvSpPr>
        <p:spPr>
          <a:xfrm>
            <a:off x="623450" y="803557"/>
            <a:ext cx="1438214" cy="261610"/>
          </a:xfrm>
          <a:prstGeom prst="rect">
            <a:avLst/>
          </a:prstGeom>
          <a:noFill/>
        </p:spPr>
        <p:txBody>
          <a:bodyPr wrap="none" rtlCol="0">
            <a:spAutoFit/>
          </a:bodyPr>
          <a:lstStyle/>
          <a:p>
            <a:r>
              <a:rPr lang="de-CH" sz="1100" b="1" dirty="0" smtClean="0"/>
              <a:t>PRV 1 - Decorative</a:t>
            </a:r>
            <a:endParaRPr lang="en-US" sz="1100" b="1" dirty="0"/>
          </a:p>
        </p:txBody>
      </p:sp>
      <p:sp>
        <p:nvSpPr>
          <p:cNvPr id="26" name="TextBox 25"/>
          <p:cNvSpPr txBox="1"/>
          <p:nvPr/>
        </p:nvSpPr>
        <p:spPr>
          <a:xfrm>
            <a:off x="623450" y="969812"/>
            <a:ext cx="1438214" cy="261610"/>
          </a:xfrm>
          <a:prstGeom prst="rect">
            <a:avLst/>
          </a:prstGeom>
          <a:noFill/>
        </p:spPr>
        <p:txBody>
          <a:bodyPr wrap="none" rtlCol="0">
            <a:spAutoFit/>
          </a:bodyPr>
          <a:lstStyle/>
          <a:p>
            <a:r>
              <a:rPr lang="de-CH" sz="1100" b="1" dirty="0" smtClean="0"/>
              <a:t>PRV 2 - Decorative</a:t>
            </a:r>
            <a:endParaRPr lang="en-US" sz="1100" b="1" dirty="0"/>
          </a:p>
        </p:txBody>
      </p:sp>
      <p:sp>
        <p:nvSpPr>
          <p:cNvPr id="29" name="TextBox 28"/>
          <p:cNvSpPr txBox="1"/>
          <p:nvPr/>
        </p:nvSpPr>
        <p:spPr>
          <a:xfrm>
            <a:off x="623450" y="1149922"/>
            <a:ext cx="2199641" cy="261610"/>
          </a:xfrm>
          <a:prstGeom prst="rect">
            <a:avLst/>
          </a:prstGeom>
          <a:noFill/>
        </p:spPr>
        <p:txBody>
          <a:bodyPr wrap="none" rtlCol="0">
            <a:spAutoFit/>
          </a:bodyPr>
          <a:lstStyle/>
          <a:p>
            <a:r>
              <a:rPr lang="de-CH" sz="1100" b="1" dirty="0" smtClean="0"/>
              <a:t>HP PRV 1 – High Performance</a:t>
            </a:r>
            <a:endParaRPr lang="en-US" sz="1100" b="1" dirty="0"/>
          </a:p>
        </p:txBody>
      </p:sp>
      <p:sp>
        <p:nvSpPr>
          <p:cNvPr id="30" name="TextBox 29"/>
          <p:cNvSpPr txBox="1"/>
          <p:nvPr/>
        </p:nvSpPr>
        <p:spPr>
          <a:xfrm>
            <a:off x="623450" y="1330032"/>
            <a:ext cx="2238113" cy="261610"/>
          </a:xfrm>
          <a:prstGeom prst="rect">
            <a:avLst/>
          </a:prstGeom>
          <a:noFill/>
        </p:spPr>
        <p:txBody>
          <a:bodyPr wrap="none" rtlCol="0">
            <a:spAutoFit/>
          </a:bodyPr>
          <a:lstStyle/>
          <a:p>
            <a:r>
              <a:rPr lang="de-CH" sz="1100" b="1" dirty="0" smtClean="0"/>
              <a:t>HP PRV 2 – High Perfiormance</a:t>
            </a:r>
            <a:endParaRPr lang="en-US" sz="1100" b="1"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Bio - Ecology - Green icon set"/>
          <p:cNvPicPr>
            <a:picLocks noChangeAspect="1" noChangeArrowheads="1"/>
          </p:cNvPicPr>
          <p:nvPr/>
        </p:nvPicPr>
        <p:blipFill>
          <a:blip r:embed="rId2" cstate="print"/>
          <a:srcRect l="8812" t="5015" r="60024" b="70269"/>
          <a:stretch>
            <a:fillRect/>
          </a:stretch>
        </p:blipFill>
        <p:spPr bwMode="auto">
          <a:xfrm>
            <a:off x="223997" y="1343764"/>
            <a:ext cx="941696" cy="746863"/>
          </a:xfrm>
          <a:prstGeom prst="rect">
            <a:avLst/>
          </a:prstGeom>
          <a:noFill/>
        </p:spPr>
      </p:pic>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 DIFFERENT APPROACHES – Economical or Ecological</a:t>
            </a:r>
            <a:endParaRPr lang="en-US" sz="2000" dirty="0">
              <a:solidFill>
                <a:srgbClr val="B2B2B2"/>
              </a:solidFill>
              <a:latin typeface="Calibri" pitchFamily="34" charset="0"/>
            </a:endParaRPr>
          </a:p>
        </p:txBody>
      </p:sp>
      <p:sp>
        <p:nvSpPr>
          <p:cNvPr id="17" name="Rectangle 16"/>
          <p:cNvSpPr/>
          <p:nvPr/>
        </p:nvSpPr>
        <p:spPr>
          <a:xfrm>
            <a:off x="4776724" y="4266783"/>
            <a:ext cx="3017520" cy="1828800"/>
          </a:xfrm>
          <a:prstGeom prst="rect">
            <a:avLst/>
          </a:prstGeom>
          <a:solidFill>
            <a:srgbClr val="00293E"/>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Collection of water and evacuation in main sewage</a:t>
            </a:r>
          </a:p>
          <a:p>
            <a:pPr algn="ctr"/>
            <a:endParaRPr lang="de-CH" sz="1600" b="1" dirty="0" smtClean="0"/>
          </a:p>
          <a:p>
            <a:pPr>
              <a:buFont typeface="Wingdings" pitchFamily="2" charset="2"/>
              <a:buChar char="ü"/>
            </a:pPr>
            <a:r>
              <a:rPr lang="de-CH" sz="1600" dirty="0" smtClean="0"/>
              <a:t> Use of current asphalt</a:t>
            </a:r>
          </a:p>
          <a:p>
            <a:pPr>
              <a:buFont typeface="Wingdings" pitchFamily="2" charset="2"/>
              <a:buChar char="ü"/>
            </a:pPr>
            <a:r>
              <a:rPr lang="de-CH" sz="1600" dirty="0" smtClean="0"/>
              <a:t> </a:t>
            </a:r>
            <a:r>
              <a:rPr lang="de-CH" sz="1600" b="1" dirty="0" smtClean="0"/>
              <a:t>Pervia sub-base</a:t>
            </a:r>
            <a:r>
              <a:rPr lang="de-CH" sz="1600" dirty="0" smtClean="0"/>
              <a:t> (2000 m</a:t>
            </a:r>
            <a:r>
              <a:rPr lang="de-CH" sz="1600" baseline="30000" dirty="0" smtClean="0"/>
              <a:t>2</a:t>
            </a:r>
            <a:r>
              <a:rPr lang="de-CH" sz="1600" dirty="0" smtClean="0"/>
              <a:t>): </a:t>
            </a:r>
            <a:br>
              <a:rPr lang="de-CH" sz="1600" dirty="0" smtClean="0"/>
            </a:br>
            <a:r>
              <a:rPr lang="de-CH" sz="1600" dirty="0" smtClean="0"/>
              <a:t>    structural improvement</a:t>
            </a:r>
            <a:endParaRPr lang="en-US" sz="1600" b="1" dirty="0"/>
          </a:p>
        </p:txBody>
      </p:sp>
      <p:sp>
        <p:nvSpPr>
          <p:cNvPr id="18" name="Rectangle 17"/>
          <p:cNvSpPr/>
          <p:nvPr/>
        </p:nvSpPr>
        <p:spPr>
          <a:xfrm>
            <a:off x="4776724" y="2099061"/>
            <a:ext cx="3017520" cy="1828800"/>
          </a:xfrm>
          <a:prstGeom prst="rect">
            <a:avLst/>
          </a:prstGeom>
          <a:solidFill>
            <a:srgbClr val="00486C"/>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Collection of water and recycling for Zoo usage</a:t>
            </a:r>
          </a:p>
          <a:p>
            <a:pPr algn="ctr"/>
            <a:endParaRPr lang="de-CH" sz="1600" b="1" dirty="0" smtClean="0"/>
          </a:p>
          <a:p>
            <a:pPr>
              <a:buFont typeface="Wingdings" pitchFamily="2" charset="2"/>
              <a:buChar char="ü"/>
            </a:pPr>
            <a:r>
              <a:rPr lang="de-CH" sz="1600" dirty="0" smtClean="0"/>
              <a:t> Same features </a:t>
            </a:r>
            <a:r>
              <a:rPr lang="de-CH" sz="1600" b="1" dirty="0" smtClean="0"/>
              <a:t>plus</a:t>
            </a:r>
            <a:r>
              <a:rPr lang="de-CH" sz="1600" dirty="0" smtClean="0"/>
              <a:t>:</a:t>
            </a:r>
          </a:p>
          <a:p>
            <a:pPr>
              <a:buFont typeface="Wingdings" pitchFamily="2" charset="2"/>
              <a:buChar char="ü"/>
            </a:pPr>
            <a:r>
              <a:rPr lang="de-CH" sz="1600" dirty="0" smtClean="0"/>
              <a:t> </a:t>
            </a:r>
            <a:r>
              <a:rPr lang="de-CH" sz="1600" b="1" dirty="0" smtClean="0"/>
              <a:t>Integral system </a:t>
            </a:r>
            <a:r>
              <a:rPr lang="de-CH" sz="1600" dirty="0" smtClean="0"/>
              <a:t>to re-use</a:t>
            </a:r>
            <a:br>
              <a:rPr lang="de-CH" sz="1600" dirty="0" smtClean="0"/>
            </a:br>
            <a:r>
              <a:rPr lang="de-CH" sz="1600" dirty="0" smtClean="0"/>
              <a:t>    the water for gardening/WC</a:t>
            </a:r>
          </a:p>
        </p:txBody>
      </p:sp>
      <p:sp>
        <p:nvSpPr>
          <p:cNvPr id="19" name="Rectangle 18"/>
          <p:cNvSpPr/>
          <p:nvPr/>
        </p:nvSpPr>
        <p:spPr>
          <a:xfrm>
            <a:off x="1451215" y="2087688"/>
            <a:ext cx="3017520" cy="1828800"/>
          </a:xfrm>
          <a:prstGeom prst="rect">
            <a:avLst/>
          </a:prstGeom>
          <a:solidFill>
            <a:srgbClr val="006F96"/>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Natural drainage of water in the soil</a:t>
            </a:r>
          </a:p>
          <a:p>
            <a:pPr algn="ctr"/>
            <a:endParaRPr lang="de-CH" sz="1600" b="1" dirty="0" smtClean="0"/>
          </a:p>
          <a:p>
            <a:pPr>
              <a:buFont typeface="Wingdings" pitchFamily="2" charset="2"/>
              <a:buChar char="ü"/>
            </a:pPr>
            <a:r>
              <a:rPr lang="de-CH" sz="1600" dirty="0" smtClean="0"/>
              <a:t> Excavation of asphalt</a:t>
            </a:r>
          </a:p>
          <a:p>
            <a:pPr>
              <a:buFont typeface="Wingdings" pitchFamily="2" charset="2"/>
              <a:buChar char="ü"/>
            </a:pPr>
            <a:r>
              <a:rPr lang="de-CH" sz="1600" dirty="0" smtClean="0"/>
              <a:t> Permeable sub-base</a:t>
            </a:r>
            <a:br>
              <a:rPr lang="de-CH" sz="1600" dirty="0" smtClean="0"/>
            </a:br>
            <a:r>
              <a:rPr lang="de-CH" sz="1600" dirty="0" smtClean="0"/>
              <a:t>   (</a:t>
            </a:r>
            <a:r>
              <a:rPr lang="de-CH" sz="1600" b="1" dirty="0" smtClean="0"/>
              <a:t>8000 m</a:t>
            </a:r>
            <a:r>
              <a:rPr lang="de-CH" sz="1600" b="1" baseline="30000" dirty="0" smtClean="0"/>
              <a:t>2</a:t>
            </a:r>
            <a:r>
              <a:rPr lang="de-CH" sz="1600" dirty="0" smtClean="0"/>
              <a:t>)</a:t>
            </a:r>
            <a:endParaRPr lang="en-US" sz="1600" dirty="0"/>
          </a:p>
        </p:txBody>
      </p:sp>
      <p:cxnSp>
        <p:nvCxnSpPr>
          <p:cNvPr id="23" name="Straight Arrow Connector 22"/>
          <p:cNvCxnSpPr/>
          <p:nvPr/>
        </p:nvCxnSpPr>
        <p:spPr>
          <a:xfrm>
            <a:off x="1119110" y="6245701"/>
            <a:ext cx="6858000"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flipV="1">
            <a:off x="1091815" y="2042194"/>
            <a:ext cx="15923" cy="420578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rot="16200000">
            <a:off x="54591" y="3543444"/>
            <a:ext cx="1446230" cy="369332"/>
          </a:xfrm>
          <a:prstGeom prst="rect">
            <a:avLst/>
          </a:prstGeom>
          <a:noFill/>
        </p:spPr>
        <p:txBody>
          <a:bodyPr wrap="none" rtlCol="0">
            <a:spAutoFit/>
            <a:scene3d>
              <a:camera prst="orthographicFront"/>
              <a:lightRig rig="threePt" dir="t"/>
            </a:scene3d>
            <a:sp3d extrusionH="57150">
              <a:bevelT w="38100" h="38100"/>
            </a:sp3d>
          </a:bodyPr>
          <a:lstStyle/>
          <a:p>
            <a:r>
              <a:rPr lang="de-CH" b="1" cap="small" dirty="0" smtClean="0">
                <a:effectLst>
                  <a:outerShdw blurRad="50800" dist="38100" dir="2700000" algn="tl" rotWithShape="0">
                    <a:prstClr val="black">
                      <a:alpha val="40000"/>
                    </a:prstClr>
                  </a:outerShdw>
                </a:effectLst>
              </a:rPr>
              <a:t>Ecological</a:t>
            </a:r>
            <a:endParaRPr lang="en-US" b="1" cap="small" dirty="0">
              <a:effectLst>
                <a:outerShdw blurRad="50800" dist="38100" dir="2700000" algn="tl" rotWithShape="0">
                  <a:prstClr val="black">
                    <a:alpha val="40000"/>
                  </a:prstClr>
                </a:outerShdw>
              </a:effectLst>
            </a:endParaRPr>
          </a:p>
        </p:txBody>
      </p:sp>
      <p:sp>
        <p:nvSpPr>
          <p:cNvPr id="30" name="TextBox 29"/>
          <p:cNvSpPr txBox="1"/>
          <p:nvPr/>
        </p:nvSpPr>
        <p:spPr>
          <a:xfrm>
            <a:off x="3946486" y="6357156"/>
            <a:ext cx="1479892" cy="369332"/>
          </a:xfrm>
          <a:prstGeom prst="rect">
            <a:avLst/>
          </a:prstGeom>
          <a:noFill/>
        </p:spPr>
        <p:txBody>
          <a:bodyPr wrap="none" rtlCol="0">
            <a:spAutoFit/>
            <a:scene3d>
              <a:camera prst="orthographicFront"/>
              <a:lightRig rig="threePt" dir="t"/>
            </a:scene3d>
            <a:sp3d extrusionH="57150">
              <a:bevelT w="38100" h="38100"/>
            </a:sp3d>
          </a:bodyPr>
          <a:lstStyle/>
          <a:p>
            <a:r>
              <a:rPr lang="de-CH" b="1" cap="small" dirty="0" smtClean="0">
                <a:effectLst>
                  <a:outerShdw blurRad="50800" dist="38100" dir="18900000" algn="bl" rotWithShape="0">
                    <a:prstClr val="black">
                      <a:alpha val="40000"/>
                    </a:prstClr>
                  </a:outerShdw>
                </a:effectLst>
              </a:rPr>
              <a:t>Economical</a:t>
            </a:r>
            <a:endParaRPr lang="en-US" b="1" cap="small" dirty="0">
              <a:effectLst>
                <a:outerShdw blurRad="50800" dist="38100" dir="18900000" algn="bl" rotWithShape="0">
                  <a:prstClr val="black">
                    <a:alpha val="40000"/>
                  </a:prstClr>
                </a:outerShdw>
              </a:effectLst>
            </a:endParaRPr>
          </a:p>
        </p:txBody>
      </p:sp>
      <p:sp>
        <p:nvSpPr>
          <p:cNvPr id="31" name="Oval 30"/>
          <p:cNvSpPr/>
          <p:nvPr/>
        </p:nvSpPr>
        <p:spPr>
          <a:xfrm>
            <a:off x="4544704" y="4102998"/>
            <a:ext cx="530352" cy="53035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1</a:t>
            </a:r>
            <a:endParaRPr lang="en-US" b="1" dirty="0">
              <a:solidFill>
                <a:schemeClr val="bg1"/>
              </a:solidFill>
            </a:endParaRPr>
          </a:p>
        </p:txBody>
      </p:sp>
      <p:sp>
        <p:nvSpPr>
          <p:cNvPr id="32" name="Oval 31"/>
          <p:cNvSpPr/>
          <p:nvPr/>
        </p:nvSpPr>
        <p:spPr>
          <a:xfrm>
            <a:off x="4546979" y="1782877"/>
            <a:ext cx="530352" cy="53035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1‘</a:t>
            </a:r>
            <a:endParaRPr lang="en-US" b="1" dirty="0">
              <a:solidFill>
                <a:schemeClr val="bg1"/>
              </a:solidFill>
            </a:endParaRPr>
          </a:p>
        </p:txBody>
      </p:sp>
      <p:sp>
        <p:nvSpPr>
          <p:cNvPr id="33" name="Oval 32"/>
          <p:cNvSpPr/>
          <p:nvPr/>
        </p:nvSpPr>
        <p:spPr>
          <a:xfrm>
            <a:off x="1232787" y="1882958"/>
            <a:ext cx="530352" cy="53035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2</a:t>
            </a:r>
            <a:endParaRPr lang="en-US" b="1" dirty="0">
              <a:solidFill>
                <a:schemeClr val="bg1"/>
              </a:solidFill>
            </a:endParaRPr>
          </a:p>
        </p:txBody>
      </p:sp>
      <p:sp>
        <p:nvSpPr>
          <p:cNvPr id="14" name="Up Arrow 13"/>
          <p:cNvSpPr/>
          <p:nvPr/>
        </p:nvSpPr>
        <p:spPr>
          <a:xfrm>
            <a:off x="5213445" y="3952872"/>
            <a:ext cx="2480514" cy="259307"/>
          </a:xfrm>
          <a:prstGeom prst="upArrow">
            <a:avLst>
              <a:gd name="adj1" fmla="val 50000"/>
              <a:gd name="adj2" fmla="val 100000"/>
            </a:avLst>
          </a:prstGeom>
          <a:solidFill>
            <a:srgbClr val="C000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4" name="Picture 4" descr="http://cdn.mysitemyway.com/etc-mysitemyway/icons/legacy-previews/icons/green-metallic-orbs-icons-alphanumeric/071858-green-metallic-orb-icon-alphanumeric-dollar-sign.png"/>
          <p:cNvPicPr>
            <a:picLocks noChangeAspect="1" noChangeArrowheads="1"/>
          </p:cNvPicPr>
          <p:nvPr/>
        </p:nvPicPr>
        <p:blipFill>
          <a:blip r:embed="rId3" cstate="print"/>
          <a:srcRect l="9702" r="10011" b="29391"/>
          <a:stretch>
            <a:fillRect/>
          </a:stretch>
        </p:blipFill>
        <p:spPr bwMode="auto">
          <a:xfrm>
            <a:off x="8093121" y="5847210"/>
            <a:ext cx="627797" cy="644146"/>
          </a:xfrm>
          <a:prstGeom prst="rect">
            <a:avLst/>
          </a:prstGeom>
          <a:noFill/>
        </p:spPr>
      </p:pic>
      <p:sp>
        <p:nvSpPr>
          <p:cNvPr id="20" name="Text Box 8"/>
          <p:cNvSpPr txBox="1">
            <a:spLocks noChangeArrowheads="1"/>
          </p:cNvSpPr>
          <p:nvPr/>
        </p:nvSpPr>
        <p:spPr bwMode="auto">
          <a:xfrm>
            <a:off x="72570" y="524331"/>
            <a:ext cx="9071430" cy="830997"/>
          </a:xfrm>
          <a:prstGeom prst="rect">
            <a:avLst/>
          </a:prstGeom>
          <a:noFill/>
          <a:ln w="25400">
            <a:noFill/>
            <a:miter lim="800000"/>
            <a:headEnd/>
            <a:tailEnd/>
          </a:ln>
        </p:spPr>
        <p:txBody>
          <a:bodyPr wrap="square">
            <a:spAutoFit/>
          </a:bodyPr>
          <a:lstStyle/>
          <a:p>
            <a:pPr>
              <a:spcBef>
                <a:spcPct val="50000"/>
              </a:spcBef>
            </a:pPr>
            <a:r>
              <a:rPr lang="it-IT" sz="1600" dirty="0" smtClean="0">
                <a:latin typeface="Calibri" pitchFamily="34" charset="0"/>
              </a:rPr>
              <a:t>From the initial proposal, two main approaches can be envisaged depending if focus is given to economical aspects or to ecological considerations. The economical solution is an evolutive proposal, where green recycling of water can be implemented.</a:t>
            </a:r>
            <a:endParaRPr lang="it-IT" sz="1600" dirty="0">
              <a:latin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 CEMEX PRIORITY PROPOSAL – Economical approach</a:t>
            </a:r>
            <a:endParaRPr lang="en-US" sz="2000" dirty="0">
              <a:solidFill>
                <a:srgbClr val="B2B2B2"/>
              </a:solidFill>
              <a:latin typeface="Calibri" pitchFamily="34" charset="0"/>
            </a:endParaRPr>
          </a:p>
        </p:txBody>
      </p:sp>
      <p:sp>
        <p:nvSpPr>
          <p:cNvPr id="17" name="Rectangle 16"/>
          <p:cNvSpPr/>
          <p:nvPr/>
        </p:nvSpPr>
        <p:spPr>
          <a:xfrm>
            <a:off x="4776724" y="4266783"/>
            <a:ext cx="3017520" cy="1828800"/>
          </a:xfrm>
          <a:prstGeom prst="rect">
            <a:avLst/>
          </a:prstGeom>
          <a:solidFill>
            <a:srgbClr val="00293E"/>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Collection of water and evacuation in main sewage</a:t>
            </a:r>
          </a:p>
          <a:p>
            <a:pPr algn="ctr"/>
            <a:endParaRPr lang="de-CH" sz="1600" b="1" dirty="0" smtClean="0"/>
          </a:p>
          <a:p>
            <a:pPr>
              <a:buFont typeface="Wingdings" pitchFamily="2" charset="2"/>
              <a:buChar char="ü"/>
            </a:pPr>
            <a:r>
              <a:rPr lang="de-CH" sz="1600" dirty="0" smtClean="0"/>
              <a:t> Use of current asphalt</a:t>
            </a:r>
          </a:p>
          <a:p>
            <a:pPr>
              <a:buFont typeface="Wingdings" pitchFamily="2" charset="2"/>
              <a:buChar char="ü"/>
            </a:pPr>
            <a:r>
              <a:rPr lang="de-CH" sz="1600" dirty="0" smtClean="0"/>
              <a:t> </a:t>
            </a:r>
            <a:r>
              <a:rPr lang="de-CH" sz="1600" b="1" dirty="0" smtClean="0"/>
              <a:t>Pervia sub-base</a:t>
            </a:r>
            <a:r>
              <a:rPr lang="de-CH" sz="1600" dirty="0" smtClean="0"/>
              <a:t> (2000 m</a:t>
            </a:r>
            <a:r>
              <a:rPr lang="de-CH" sz="1600" baseline="30000" dirty="0" smtClean="0"/>
              <a:t>2</a:t>
            </a:r>
            <a:r>
              <a:rPr lang="de-CH" sz="1600" dirty="0" smtClean="0"/>
              <a:t>): </a:t>
            </a:r>
            <a:br>
              <a:rPr lang="de-CH" sz="1600" dirty="0" smtClean="0"/>
            </a:br>
            <a:r>
              <a:rPr lang="de-CH" sz="1600" dirty="0" smtClean="0"/>
              <a:t>    structural improvement</a:t>
            </a:r>
            <a:endParaRPr lang="en-US" sz="1600" b="1" dirty="0"/>
          </a:p>
        </p:txBody>
      </p:sp>
      <p:sp>
        <p:nvSpPr>
          <p:cNvPr id="18" name="Rectangle 17"/>
          <p:cNvSpPr/>
          <p:nvPr/>
        </p:nvSpPr>
        <p:spPr>
          <a:xfrm>
            <a:off x="4776724" y="2099061"/>
            <a:ext cx="3017520" cy="1828800"/>
          </a:xfrm>
          <a:prstGeom prst="rect">
            <a:avLst/>
          </a:prstGeom>
          <a:solidFill>
            <a:srgbClr val="00486C">
              <a:alpha val="25000"/>
            </a:srgbClr>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Collection of water and recycling for Zoo usage</a:t>
            </a:r>
          </a:p>
          <a:p>
            <a:pPr algn="ctr"/>
            <a:endParaRPr lang="de-CH" sz="1600" b="1" dirty="0" smtClean="0"/>
          </a:p>
          <a:p>
            <a:pPr>
              <a:buFont typeface="Wingdings" pitchFamily="2" charset="2"/>
              <a:buChar char="ü"/>
            </a:pPr>
            <a:r>
              <a:rPr lang="de-CH" sz="1600" dirty="0" smtClean="0"/>
              <a:t> Same features </a:t>
            </a:r>
            <a:r>
              <a:rPr lang="de-CH" sz="1600" b="1" dirty="0" smtClean="0"/>
              <a:t>plus</a:t>
            </a:r>
            <a:r>
              <a:rPr lang="de-CH" sz="1600" dirty="0" smtClean="0"/>
              <a:t>:</a:t>
            </a:r>
          </a:p>
          <a:p>
            <a:pPr>
              <a:buFont typeface="Wingdings" pitchFamily="2" charset="2"/>
              <a:buChar char="ü"/>
            </a:pPr>
            <a:r>
              <a:rPr lang="de-CH" sz="1600" dirty="0" smtClean="0"/>
              <a:t> </a:t>
            </a:r>
            <a:r>
              <a:rPr lang="de-CH" sz="1600" b="1" dirty="0" smtClean="0"/>
              <a:t>Integral system </a:t>
            </a:r>
            <a:r>
              <a:rPr lang="de-CH" sz="1600" dirty="0" smtClean="0"/>
              <a:t>to re-use</a:t>
            </a:r>
            <a:br>
              <a:rPr lang="de-CH" sz="1600" dirty="0" smtClean="0"/>
            </a:br>
            <a:r>
              <a:rPr lang="de-CH" sz="1600" dirty="0" smtClean="0"/>
              <a:t>    the water for gardening/WC</a:t>
            </a:r>
          </a:p>
        </p:txBody>
      </p:sp>
      <p:sp>
        <p:nvSpPr>
          <p:cNvPr id="19" name="Rectangle 18"/>
          <p:cNvSpPr/>
          <p:nvPr/>
        </p:nvSpPr>
        <p:spPr>
          <a:xfrm>
            <a:off x="1451215" y="2087688"/>
            <a:ext cx="3017520" cy="1828800"/>
          </a:xfrm>
          <a:prstGeom prst="rect">
            <a:avLst/>
          </a:prstGeom>
          <a:solidFill>
            <a:srgbClr val="006F96">
              <a:alpha val="25000"/>
            </a:srgbClr>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Natural drainage of water in the soil</a:t>
            </a:r>
          </a:p>
          <a:p>
            <a:pPr algn="ctr"/>
            <a:endParaRPr lang="de-CH" sz="1600" b="1" dirty="0" smtClean="0"/>
          </a:p>
          <a:p>
            <a:pPr>
              <a:buFont typeface="Wingdings" pitchFamily="2" charset="2"/>
              <a:buChar char="ü"/>
            </a:pPr>
            <a:r>
              <a:rPr lang="de-CH" sz="1600" dirty="0" smtClean="0"/>
              <a:t> Excavation of asphalt</a:t>
            </a:r>
          </a:p>
          <a:p>
            <a:pPr>
              <a:buFont typeface="Wingdings" pitchFamily="2" charset="2"/>
              <a:buChar char="ü"/>
            </a:pPr>
            <a:r>
              <a:rPr lang="de-CH" sz="1600" dirty="0" smtClean="0"/>
              <a:t> Permeable sub-base</a:t>
            </a:r>
            <a:br>
              <a:rPr lang="de-CH" sz="1600" dirty="0" smtClean="0"/>
            </a:br>
            <a:r>
              <a:rPr lang="de-CH" sz="1600" dirty="0" smtClean="0"/>
              <a:t>   (</a:t>
            </a:r>
            <a:r>
              <a:rPr lang="de-CH" sz="1600" b="1" dirty="0" smtClean="0"/>
              <a:t>8000 m</a:t>
            </a:r>
            <a:r>
              <a:rPr lang="de-CH" sz="1600" b="1" baseline="30000" dirty="0" smtClean="0"/>
              <a:t>2</a:t>
            </a:r>
            <a:r>
              <a:rPr lang="de-CH" sz="1600" dirty="0" smtClean="0"/>
              <a:t>)</a:t>
            </a:r>
            <a:endParaRPr lang="en-US" sz="1600" dirty="0"/>
          </a:p>
        </p:txBody>
      </p:sp>
      <p:cxnSp>
        <p:nvCxnSpPr>
          <p:cNvPr id="23" name="Straight Arrow Connector 22"/>
          <p:cNvCxnSpPr/>
          <p:nvPr/>
        </p:nvCxnSpPr>
        <p:spPr>
          <a:xfrm>
            <a:off x="1119110" y="6245701"/>
            <a:ext cx="6858000"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flipV="1">
            <a:off x="1091815" y="2042194"/>
            <a:ext cx="15923" cy="420578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rot="16200000">
            <a:off x="54591" y="3543444"/>
            <a:ext cx="1446230" cy="369332"/>
          </a:xfrm>
          <a:prstGeom prst="rect">
            <a:avLst/>
          </a:prstGeom>
          <a:noFill/>
        </p:spPr>
        <p:txBody>
          <a:bodyPr wrap="none" rtlCol="0">
            <a:spAutoFit/>
            <a:scene3d>
              <a:camera prst="orthographicFront"/>
              <a:lightRig rig="threePt" dir="t"/>
            </a:scene3d>
            <a:sp3d extrusionH="57150">
              <a:bevelT w="38100" h="38100"/>
            </a:sp3d>
          </a:bodyPr>
          <a:lstStyle/>
          <a:p>
            <a:r>
              <a:rPr lang="de-CH" b="1" cap="small" dirty="0" smtClean="0">
                <a:effectLst>
                  <a:outerShdw blurRad="50800" dist="38100" dir="2700000" algn="tl" rotWithShape="0">
                    <a:prstClr val="black">
                      <a:alpha val="40000"/>
                    </a:prstClr>
                  </a:outerShdw>
                </a:effectLst>
              </a:rPr>
              <a:t>Ecological</a:t>
            </a:r>
            <a:endParaRPr lang="en-US" b="1" cap="small" dirty="0">
              <a:effectLst>
                <a:outerShdw blurRad="50800" dist="38100" dir="2700000" algn="tl" rotWithShape="0">
                  <a:prstClr val="black">
                    <a:alpha val="40000"/>
                  </a:prstClr>
                </a:outerShdw>
              </a:effectLst>
            </a:endParaRPr>
          </a:p>
        </p:txBody>
      </p:sp>
      <p:sp>
        <p:nvSpPr>
          <p:cNvPr id="30" name="TextBox 29"/>
          <p:cNvSpPr txBox="1"/>
          <p:nvPr/>
        </p:nvSpPr>
        <p:spPr>
          <a:xfrm>
            <a:off x="3946486" y="6357156"/>
            <a:ext cx="1479892" cy="369332"/>
          </a:xfrm>
          <a:prstGeom prst="rect">
            <a:avLst/>
          </a:prstGeom>
          <a:noFill/>
        </p:spPr>
        <p:txBody>
          <a:bodyPr wrap="none" rtlCol="0">
            <a:spAutoFit/>
            <a:scene3d>
              <a:camera prst="orthographicFront"/>
              <a:lightRig rig="threePt" dir="t"/>
            </a:scene3d>
            <a:sp3d extrusionH="57150">
              <a:bevelT w="38100" h="38100"/>
            </a:sp3d>
          </a:bodyPr>
          <a:lstStyle/>
          <a:p>
            <a:r>
              <a:rPr lang="de-CH" b="1" cap="small" dirty="0" smtClean="0">
                <a:effectLst>
                  <a:outerShdw blurRad="50800" dist="38100" dir="18900000" algn="bl" rotWithShape="0">
                    <a:prstClr val="black">
                      <a:alpha val="40000"/>
                    </a:prstClr>
                  </a:outerShdw>
                </a:effectLst>
              </a:rPr>
              <a:t>Economical</a:t>
            </a:r>
            <a:endParaRPr lang="en-US" b="1" cap="small" dirty="0">
              <a:effectLst>
                <a:outerShdw blurRad="50800" dist="38100" dir="18900000" algn="bl" rotWithShape="0">
                  <a:prstClr val="black">
                    <a:alpha val="40000"/>
                  </a:prstClr>
                </a:outerShdw>
              </a:effectLst>
            </a:endParaRPr>
          </a:p>
        </p:txBody>
      </p:sp>
      <p:sp>
        <p:nvSpPr>
          <p:cNvPr id="31" name="Oval 30"/>
          <p:cNvSpPr/>
          <p:nvPr/>
        </p:nvSpPr>
        <p:spPr>
          <a:xfrm>
            <a:off x="4544704" y="4102998"/>
            <a:ext cx="530352" cy="53035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1</a:t>
            </a:r>
            <a:endParaRPr lang="en-US" b="1" dirty="0">
              <a:solidFill>
                <a:schemeClr val="bg1"/>
              </a:solidFill>
            </a:endParaRPr>
          </a:p>
        </p:txBody>
      </p:sp>
      <p:sp>
        <p:nvSpPr>
          <p:cNvPr id="32" name="Oval 31"/>
          <p:cNvSpPr/>
          <p:nvPr/>
        </p:nvSpPr>
        <p:spPr>
          <a:xfrm>
            <a:off x="4546979" y="1782877"/>
            <a:ext cx="530352" cy="530352"/>
          </a:xfrm>
          <a:prstGeom prst="ellipse">
            <a:avLst/>
          </a:prstGeom>
          <a:solidFill>
            <a:srgbClr val="FFA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1‘</a:t>
            </a:r>
            <a:endParaRPr lang="en-US" b="1" dirty="0">
              <a:solidFill>
                <a:schemeClr val="bg1"/>
              </a:solidFill>
            </a:endParaRPr>
          </a:p>
        </p:txBody>
      </p:sp>
      <p:sp>
        <p:nvSpPr>
          <p:cNvPr id="33" name="Oval 32"/>
          <p:cNvSpPr/>
          <p:nvPr/>
        </p:nvSpPr>
        <p:spPr>
          <a:xfrm>
            <a:off x="1232787" y="1882958"/>
            <a:ext cx="530352" cy="530352"/>
          </a:xfrm>
          <a:prstGeom prst="ellipse">
            <a:avLst/>
          </a:prstGeom>
          <a:solidFill>
            <a:srgbClr val="FFA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2</a:t>
            </a:r>
            <a:endParaRPr lang="en-US" b="1" dirty="0">
              <a:solidFill>
                <a:schemeClr val="bg1"/>
              </a:solidFill>
            </a:endParaRPr>
          </a:p>
        </p:txBody>
      </p:sp>
      <p:sp>
        <p:nvSpPr>
          <p:cNvPr id="14" name="Up Arrow 13"/>
          <p:cNvSpPr/>
          <p:nvPr/>
        </p:nvSpPr>
        <p:spPr>
          <a:xfrm>
            <a:off x="5213445" y="3952872"/>
            <a:ext cx="2480514" cy="259307"/>
          </a:xfrm>
          <a:prstGeom prst="upArrow">
            <a:avLst>
              <a:gd name="adj1" fmla="val 50000"/>
              <a:gd name="adj2" fmla="val 100000"/>
            </a:avLst>
          </a:prstGeom>
          <a:solidFill>
            <a:srgbClr val="C000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4" name="Picture 4" descr="http://cdn.mysitemyway.com/etc-mysitemyway/icons/legacy-previews/icons/green-metallic-orbs-icons-alphanumeric/071858-green-metallic-orb-icon-alphanumeric-dollar-sign.png"/>
          <p:cNvPicPr>
            <a:picLocks noChangeAspect="1" noChangeArrowheads="1"/>
          </p:cNvPicPr>
          <p:nvPr/>
        </p:nvPicPr>
        <p:blipFill>
          <a:blip r:embed="rId2" cstate="print"/>
          <a:srcRect l="9702" r="10011" b="29391"/>
          <a:stretch>
            <a:fillRect/>
          </a:stretch>
        </p:blipFill>
        <p:spPr bwMode="auto">
          <a:xfrm>
            <a:off x="8093121" y="5847210"/>
            <a:ext cx="627797" cy="644146"/>
          </a:xfrm>
          <a:prstGeom prst="rect">
            <a:avLst/>
          </a:prstGeom>
          <a:noFill/>
        </p:spPr>
      </p:pic>
      <p:sp>
        <p:nvSpPr>
          <p:cNvPr id="20" name="TextBox 19"/>
          <p:cNvSpPr txBox="1"/>
          <p:nvPr/>
        </p:nvSpPr>
        <p:spPr>
          <a:xfrm>
            <a:off x="1241945" y="4457835"/>
            <a:ext cx="3366627" cy="1400383"/>
          </a:xfrm>
          <a:prstGeom prst="rect">
            <a:avLst/>
          </a:prstGeom>
          <a:noFill/>
        </p:spPr>
        <p:txBody>
          <a:bodyPr wrap="none" rtlCol="0">
            <a:spAutoFit/>
          </a:bodyPr>
          <a:lstStyle/>
          <a:p>
            <a:pPr>
              <a:buFont typeface="Wingdings" pitchFamily="2" charset="2"/>
              <a:buChar char="ü"/>
            </a:pPr>
            <a:r>
              <a:rPr lang="de-CH" sz="1600" b="1" dirty="0" smtClean="0"/>
              <a:t> Fastest re-opening of alleys</a:t>
            </a:r>
          </a:p>
          <a:p>
            <a:pPr>
              <a:buFont typeface="Wingdings" pitchFamily="2" charset="2"/>
              <a:buChar char="ü"/>
            </a:pPr>
            <a:endParaRPr lang="de-CH" sz="700" b="1" dirty="0" smtClean="0"/>
          </a:p>
          <a:p>
            <a:pPr>
              <a:buFont typeface="Wingdings" pitchFamily="2" charset="2"/>
              <a:buChar char="ü"/>
            </a:pPr>
            <a:r>
              <a:rPr lang="de-CH" sz="1600" b="1" dirty="0" smtClean="0"/>
              <a:t> Reduced needs for excavation</a:t>
            </a:r>
          </a:p>
          <a:p>
            <a:pPr>
              <a:buFont typeface="Wingdings" pitchFamily="2" charset="2"/>
              <a:buChar char="ü"/>
            </a:pPr>
            <a:endParaRPr lang="de-CH" sz="700" b="1" dirty="0" smtClean="0"/>
          </a:p>
          <a:p>
            <a:pPr>
              <a:buFont typeface="Wingdings" pitchFamily="2" charset="2"/>
              <a:buChar char="ü"/>
            </a:pPr>
            <a:r>
              <a:rPr lang="de-CH" sz="1600" b="1" dirty="0" smtClean="0"/>
              <a:t> Optimized structural design</a:t>
            </a:r>
          </a:p>
          <a:p>
            <a:pPr>
              <a:buFont typeface="Wingdings" pitchFamily="2" charset="2"/>
              <a:buChar char="ü"/>
            </a:pPr>
            <a:endParaRPr lang="de-CH" sz="700" b="1" dirty="0" smtClean="0"/>
          </a:p>
          <a:p>
            <a:pPr>
              <a:buFont typeface="Wingdings" pitchFamily="2" charset="2"/>
              <a:buChar char="ü"/>
            </a:pPr>
            <a:r>
              <a:rPr lang="de-CH" sz="1600" b="1" dirty="0" smtClean="0"/>
              <a:t> Evolutive solution</a:t>
            </a:r>
            <a:endParaRPr lang="en-US" sz="1600" b="1" dirty="0"/>
          </a:p>
        </p:txBody>
      </p:sp>
      <p:sp>
        <p:nvSpPr>
          <p:cNvPr id="22" name="Text Box 8"/>
          <p:cNvSpPr txBox="1">
            <a:spLocks noChangeArrowheads="1"/>
          </p:cNvSpPr>
          <p:nvPr/>
        </p:nvSpPr>
        <p:spPr bwMode="auto">
          <a:xfrm>
            <a:off x="72570" y="522513"/>
            <a:ext cx="9071430" cy="830997"/>
          </a:xfrm>
          <a:prstGeom prst="rect">
            <a:avLst/>
          </a:prstGeom>
          <a:noFill/>
          <a:ln w="25400">
            <a:noFill/>
            <a:miter lim="800000"/>
            <a:headEnd/>
            <a:tailEnd/>
          </a:ln>
        </p:spPr>
        <p:txBody>
          <a:bodyPr wrap="square">
            <a:spAutoFit/>
          </a:bodyPr>
          <a:lstStyle/>
          <a:p>
            <a:pPr>
              <a:spcBef>
                <a:spcPct val="50000"/>
              </a:spcBef>
            </a:pPr>
            <a:r>
              <a:rPr lang="it-IT" sz="1600" dirty="0" smtClean="0">
                <a:latin typeface="Calibri" pitchFamily="34" charset="0"/>
              </a:rPr>
              <a:t>The Option 1 is to our opinion the best approach, making use of the current asphalt pavement that can be re-used as sub-base. The excavation would be extremely reduced and the re-opening of the alleys would be faster.</a:t>
            </a:r>
            <a:endParaRPr lang="it-IT" sz="1600" dirty="0">
              <a:latin typeface="Calibri" pitchFamily="34" charset="0"/>
            </a:endParaRPr>
          </a:p>
        </p:txBody>
      </p:sp>
      <p:pic>
        <p:nvPicPr>
          <p:cNvPr id="24" name="Picture 2" descr="Bio - Ecology - Green icon set"/>
          <p:cNvPicPr>
            <a:picLocks noChangeAspect="1" noChangeArrowheads="1"/>
          </p:cNvPicPr>
          <p:nvPr/>
        </p:nvPicPr>
        <p:blipFill>
          <a:blip r:embed="rId3" cstate="print"/>
          <a:srcRect l="8812" t="5015" r="60024" b="70269"/>
          <a:stretch>
            <a:fillRect/>
          </a:stretch>
        </p:blipFill>
        <p:spPr bwMode="auto">
          <a:xfrm>
            <a:off x="223997" y="1343764"/>
            <a:ext cx="941696" cy="746863"/>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ECONOMICAL PROPOSAL – Schematic Sections</a:t>
            </a:r>
            <a:endParaRPr lang="en-US" sz="2000" dirty="0">
              <a:solidFill>
                <a:srgbClr val="B2B2B2"/>
              </a:solidFill>
              <a:latin typeface="Calibri" pitchFamily="34" charset="0"/>
            </a:endParaRPr>
          </a:p>
        </p:txBody>
      </p:sp>
      <p:graphicFrame>
        <p:nvGraphicFramePr>
          <p:cNvPr id="6" name="Table 5"/>
          <p:cNvGraphicFramePr>
            <a:graphicFrameLocks noGrp="1"/>
          </p:cNvGraphicFramePr>
          <p:nvPr/>
        </p:nvGraphicFramePr>
        <p:xfrm>
          <a:off x="527577" y="755552"/>
          <a:ext cx="4303099" cy="2497693"/>
        </p:xfrm>
        <a:graphic>
          <a:graphicData uri="http://schemas.openxmlformats.org/drawingml/2006/table">
            <a:tbl>
              <a:tblPr firstRow="1" bandRow="1">
                <a:tableStyleId>{073A0DAA-6AF3-43AB-8588-CEC1D06C72B9}</a:tableStyleId>
              </a:tblPr>
              <a:tblGrid>
                <a:gridCol w="914019"/>
                <a:gridCol w="1005529"/>
                <a:gridCol w="1183401"/>
                <a:gridCol w="1200150"/>
              </a:tblGrid>
              <a:tr h="709648">
                <a:tc>
                  <a:txBody>
                    <a:bodyPr/>
                    <a:lstStyle/>
                    <a:p>
                      <a:pPr algn="ctr"/>
                      <a:r>
                        <a:rPr lang="de-CH" sz="1200" dirty="0" smtClean="0"/>
                        <a:t>Zones</a:t>
                      </a:r>
                      <a:endParaRPr lang="en-US" sz="1200" dirty="0"/>
                    </a:p>
                  </a:txBody>
                  <a:tcPr anchor="ctr">
                    <a:solidFill>
                      <a:srgbClr val="002060"/>
                    </a:solidFill>
                  </a:tcPr>
                </a:tc>
                <a:tc>
                  <a:txBody>
                    <a:bodyPr/>
                    <a:lstStyle/>
                    <a:p>
                      <a:pPr algn="ctr"/>
                      <a:r>
                        <a:rPr lang="de-CH" sz="1200" dirty="0" smtClean="0"/>
                        <a:t>Base </a:t>
                      </a:r>
                      <a:br>
                        <a:rPr lang="de-CH" sz="1200" dirty="0" smtClean="0"/>
                      </a:br>
                      <a:r>
                        <a:rPr lang="de-CH" sz="1200" b="0" dirty="0" smtClean="0"/>
                        <a:t>(thickness)</a:t>
                      </a:r>
                      <a:endParaRPr lang="en-US" sz="1200" b="0" dirty="0"/>
                    </a:p>
                  </a:txBody>
                  <a:tcPr anchor="ctr">
                    <a:solidFill>
                      <a:srgbClr val="002060"/>
                    </a:solidFill>
                  </a:tcPr>
                </a:tc>
                <a:tc>
                  <a:txBody>
                    <a:bodyPr/>
                    <a:lstStyle/>
                    <a:p>
                      <a:pPr algn="ctr"/>
                      <a:r>
                        <a:rPr lang="de-CH" sz="1200" dirty="0" smtClean="0"/>
                        <a:t>Pervia </a:t>
                      </a:r>
                      <a:br>
                        <a:rPr lang="de-CH" sz="1200" dirty="0" smtClean="0"/>
                      </a:br>
                      <a:r>
                        <a:rPr lang="de-CH" sz="1200" b="0" dirty="0" smtClean="0"/>
                        <a:t>(thickness)</a:t>
                      </a:r>
                      <a:endParaRPr lang="en-US" sz="1200" b="0" dirty="0"/>
                    </a:p>
                  </a:txBody>
                  <a:tcPr anchor="ctr">
                    <a:solidFill>
                      <a:srgbClr val="002060"/>
                    </a:solidFill>
                  </a:tcPr>
                </a:tc>
                <a:tc>
                  <a:txBody>
                    <a:bodyPr/>
                    <a:lstStyle/>
                    <a:p>
                      <a:pPr algn="ctr"/>
                      <a:r>
                        <a:rPr lang="de-CH" sz="1200" b="1" dirty="0" smtClean="0"/>
                        <a:t>Hydrological</a:t>
                      </a:r>
                      <a:br>
                        <a:rPr lang="de-CH" sz="1200" b="1" dirty="0" smtClean="0"/>
                      </a:br>
                      <a:r>
                        <a:rPr lang="de-CH" sz="1200" b="1" dirty="0" smtClean="0"/>
                        <a:t>Design</a:t>
                      </a:r>
                      <a:endParaRPr lang="en-US" sz="1200" b="1" dirty="0"/>
                    </a:p>
                  </a:txBody>
                  <a:tcPr anchor="ctr">
                    <a:solidFill>
                      <a:srgbClr val="002060"/>
                    </a:solidFill>
                  </a:tcPr>
                </a:tc>
              </a:tr>
              <a:tr h="507885">
                <a:tc>
                  <a:txBody>
                    <a:bodyPr/>
                    <a:lstStyle/>
                    <a:p>
                      <a:pPr algn="ctr"/>
                      <a:r>
                        <a:rPr lang="de-CH" sz="1200" b="1" dirty="0" smtClean="0"/>
                        <a:t>PRV1/2</a:t>
                      </a:r>
                      <a:endParaRPr lang="en-US" sz="1200" b="1" dirty="0"/>
                    </a:p>
                  </a:txBody>
                  <a:tcPr anchor="ctr"/>
                </a:tc>
                <a:tc>
                  <a:txBody>
                    <a:bodyPr/>
                    <a:lstStyle/>
                    <a:p>
                      <a:pPr algn="ctr"/>
                      <a:r>
                        <a:rPr lang="de-CH" sz="1200" b="1" dirty="0" smtClean="0"/>
                        <a:t>Actual</a:t>
                      </a:r>
                      <a:r>
                        <a:rPr lang="de-CH" sz="1200" b="1" baseline="30000" dirty="0" smtClean="0"/>
                        <a:t>(1)</a:t>
                      </a:r>
                      <a:endParaRPr lang="en-US" sz="1200" baseline="30000" dirty="0"/>
                    </a:p>
                  </a:txBody>
                  <a:tcPr anchor="ctr"/>
                </a:tc>
                <a:tc>
                  <a:txBody>
                    <a:bodyPr/>
                    <a:lstStyle/>
                    <a:p>
                      <a:pPr algn="ctr"/>
                      <a:r>
                        <a:rPr lang="de-CH" sz="1200" b="1" dirty="0" smtClean="0"/>
                        <a:t>Decorative</a:t>
                      </a:r>
                      <a:r>
                        <a:rPr lang="de-CH" sz="1200" dirty="0" smtClean="0"/>
                        <a:t/>
                      </a:r>
                      <a:br>
                        <a:rPr lang="de-CH" sz="1200" dirty="0" smtClean="0"/>
                      </a:br>
                      <a:r>
                        <a:rPr lang="de-CH" sz="1200" dirty="0" smtClean="0"/>
                        <a:t>(15</a:t>
                      </a:r>
                      <a:r>
                        <a:rPr lang="de-CH" sz="1200" baseline="0" dirty="0" smtClean="0"/>
                        <a:t> cm)</a:t>
                      </a:r>
                      <a:endParaRPr lang="en-US" sz="1200" dirty="0"/>
                    </a:p>
                  </a:txBody>
                  <a:tcPr anchor="ctr"/>
                </a:tc>
                <a:tc>
                  <a:txBody>
                    <a:bodyPr/>
                    <a:lstStyle/>
                    <a:p>
                      <a:pPr algn="ctr"/>
                      <a:endParaRPr lang="en-US" sz="1200" dirty="0"/>
                    </a:p>
                  </a:txBody>
                  <a:tcPr anchor="ctr"/>
                </a:tc>
              </a:tr>
              <a:tr h="507885">
                <a:tc>
                  <a:txBody>
                    <a:bodyPr/>
                    <a:lstStyle/>
                    <a:p>
                      <a:pPr algn="ctr"/>
                      <a:r>
                        <a:rPr lang="de-CH" sz="1200" b="1" dirty="0" smtClean="0"/>
                        <a:t>HP</a:t>
                      </a:r>
                      <a:r>
                        <a:rPr lang="de-CH" sz="1200" b="1" baseline="0" dirty="0" smtClean="0"/>
                        <a:t> P</a:t>
                      </a:r>
                      <a:r>
                        <a:rPr lang="de-CH" sz="1200" b="1" dirty="0" smtClean="0"/>
                        <a:t>RV 1</a:t>
                      </a:r>
                      <a:endParaRPr lang="en-US" sz="1200" b="1" dirty="0"/>
                    </a:p>
                  </a:txBody>
                  <a:tcPr anchor="ctr"/>
                </a:tc>
                <a:tc>
                  <a:txBody>
                    <a:bodyPr/>
                    <a:lstStyle/>
                    <a:p>
                      <a:pPr algn="ctr"/>
                      <a:r>
                        <a:rPr lang="de-CH" sz="1200" b="1" dirty="0" smtClean="0"/>
                        <a:t>Pervia</a:t>
                      </a:r>
                      <a:r>
                        <a:rPr lang="de-CH" sz="1200" b="1" baseline="0" dirty="0" smtClean="0"/>
                        <a:t> Sub-base</a:t>
                      </a:r>
                      <a:r>
                        <a:rPr lang="de-CH" sz="1200" baseline="0" dirty="0" smtClean="0"/>
                        <a:t/>
                      </a:r>
                      <a:br>
                        <a:rPr lang="de-CH" sz="1200" baseline="0" dirty="0" smtClean="0"/>
                      </a:br>
                      <a:r>
                        <a:rPr lang="de-CH" sz="1200" baseline="0" dirty="0" smtClean="0"/>
                        <a:t>(25 cm)</a:t>
                      </a:r>
                      <a:endParaRPr lang="en-US" sz="1200" dirty="0"/>
                    </a:p>
                  </a:txBody>
                  <a:tcPr anchor="ctr"/>
                </a:tc>
                <a:tc>
                  <a:txBody>
                    <a:bodyPr/>
                    <a:lstStyle/>
                    <a:p>
                      <a:pPr algn="ctr"/>
                      <a:r>
                        <a:rPr lang="de-CH" sz="1200" b="1" dirty="0" smtClean="0"/>
                        <a:t>High Performance</a:t>
                      </a:r>
                      <a:r>
                        <a:rPr lang="de-CH" sz="1200" dirty="0" smtClean="0"/>
                        <a:t/>
                      </a:r>
                      <a:br>
                        <a:rPr lang="de-CH" sz="1200" dirty="0" smtClean="0"/>
                      </a:br>
                      <a:r>
                        <a:rPr lang="de-CH" sz="1200" dirty="0" smtClean="0"/>
                        <a:t>(15 cm)</a:t>
                      </a:r>
                      <a:endParaRPr lang="en-US" sz="1200" dirty="0"/>
                    </a:p>
                  </a:txBody>
                  <a:tcPr anchor="ctr"/>
                </a:tc>
                <a:tc>
                  <a:txBody>
                    <a:bodyPr/>
                    <a:lstStyle/>
                    <a:p>
                      <a:pPr algn="ctr"/>
                      <a:endParaRPr lang="en-US" sz="1200" dirty="0"/>
                    </a:p>
                  </a:txBody>
                  <a:tcPr anchor="ctr"/>
                </a:tc>
              </a:tr>
              <a:tr h="507885">
                <a:tc>
                  <a:txBody>
                    <a:bodyPr/>
                    <a:lstStyle/>
                    <a:p>
                      <a:pPr algn="ctr"/>
                      <a:r>
                        <a:rPr lang="de-CH" sz="1200" b="1" dirty="0" smtClean="0"/>
                        <a:t>HP PRV2</a:t>
                      </a:r>
                      <a:endParaRPr lang="en-US" sz="1200" b="1" dirty="0"/>
                    </a:p>
                  </a:txBody>
                  <a:tcPr anchor="ctr"/>
                </a:tc>
                <a:tc>
                  <a:txBody>
                    <a:bodyPr/>
                    <a:lstStyle/>
                    <a:p>
                      <a:pPr algn="ctr"/>
                      <a:r>
                        <a:rPr lang="de-CH" sz="1200" b="1" dirty="0" smtClean="0"/>
                        <a:t>Gravel</a:t>
                      </a:r>
                      <a:r>
                        <a:rPr lang="de-CH" sz="1200" dirty="0" smtClean="0"/>
                        <a:t/>
                      </a:r>
                      <a:br>
                        <a:rPr lang="de-CH" sz="1200" dirty="0" smtClean="0"/>
                      </a:br>
                      <a:r>
                        <a:rPr lang="de-CH" sz="1200" dirty="0" smtClean="0"/>
                        <a:t>(35</a:t>
                      </a:r>
                      <a:r>
                        <a:rPr lang="de-CH" sz="1200" baseline="0" dirty="0" smtClean="0"/>
                        <a:t> cm)</a:t>
                      </a:r>
                      <a:endParaRPr lang="en-US" sz="1200" dirty="0"/>
                    </a:p>
                  </a:txBody>
                  <a:tcPr anchor="ctr"/>
                </a:tc>
                <a:tc>
                  <a:txBody>
                    <a:bodyPr/>
                    <a:lstStyle/>
                    <a:p>
                      <a:pPr algn="ctr"/>
                      <a:r>
                        <a:rPr lang="de-CH" sz="1200" b="1" dirty="0" smtClean="0"/>
                        <a:t>High Performance</a:t>
                      </a:r>
                      <a:r>
                        <a:rPr lang="de-CH" sz="1200" dirty="0" smtClean="0"/>
                        <a:t/>
                      </a:r>
                      <a:br>
                        <a:rPr lang="de-CH" sz="1200" dirty="0" smtClean="0"/>
                      </a:br>
                      <a:r>
                        <a:rPr lang="de-CH" sz="1200" dirty="0" smtClean="0"/>
                        <a:t>(15</a:t>
                      </a:r>
                      <a:r>
                        <a:rPr lang="de-CH" sz="1200" baseline="0" dirty="0" smtClean="0"/>
                        <a:t> cm)</a:t>
                      </a:r>
                      <a:endParaRPr lang="en-US" sz="1200" dirty="0"/>
                    </a:p>
                  </a:txBody>
                  <a:tcPr anchor="ctr"/>
                </a:tc>
                <a:tc>
                  <a:txBody>
                    <a:bodyPr/>
                    <a:lstStyle/>
                    <a:p>
                      <a:pPr algn="ctr"/>
                      <a:endParaRPr lang="en-US" sz="1200" dirty="0"/>
                    </a:p>
                  </a:txBody>
                  <a:tcPr anchor="ctr"/>
                </a:tc>
              </a:tr>
            </a:tbl>
          </a:graphicData>
        </a:graphic>
      </p:graphicFrame>
      <p:sp>
        <p:nvSpPr>
          <p:cNvPr id="7" name="Action Button: Forward or Next 6">
            <a:hlinkClick r:id="rId2" action="ppaction://hlinksldjump" highlightClick="1"/>
          </p:cNvPr>
          <p:cNvSpPr/>
          <p:nvPr/>
        </p:nvSpPr>
        <p:spPr>
          <a:xfrm>
            <a:off x="3913289" y="1550083"/>
            <a:ext cx="532262" cy="327547"/>
          </a:xfrm>
          <a:prstGeom prst="actionButtonForwardNex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ction Button: Forward or Next 7">
            <a:hlinkClick r:id="rId3" action="ppaction://hlinksldjump" highlightClick="1"/>
          </p:cNvPr>
          <p:cNvSpPr/>
          <p:nvPr/>
        </p:nvSpPr>
        <p:spPr>
          <a:xfrm>
            <a:off x="3915561" y="2142419"/>
            <a:ext cx="532262" cy="327547"/>
          </a:xfrm>
          <a:prstGeom prst="actionButtonForwardNex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ction Button: Forward or Next 8">
            <a:hlinkClick r:id="rId4" action="ppaction://hlinksldjump" highlightClick="1"/>
          </p:cNvPr>
          <p:cNvSpPr/>
          <p:nvPr/>
        </p:nvSpPr>
        <p:spPr>
          <a:xfrm>
            <a:off x="3917833" y="2749683"/>
            <a:ext cx="532262" cy="327547"/>
          </a:xfrm>
          <a:prstGeom prst="actionButtonForwardNex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68"/>
          <p:cNvSpPr txBox="1"/>
          <p:nvPr/>
        </p:nvSpPr>
        <p:spPr>
          <a:xfrm>
            <a:off x="501536" y="3360759"/>
            <a:ext cx="3762568" cy="369332"/>
          </a:xfrm>
          <a:prstGeom prst="rect">
            <a:avLst/>
          </a:prstGeom>
          <a:noFill/>
        </p:spPr>
        <p:txBody>
          <a:bodyPr wrap="none" rtlCol="0">
            <a:spAutoFit/>
          </a:bodyPr>
          <a:lstStyle/>
          <a:p>
            <a:r>
              <a:rPr lang="en-US" b="1" dirty="0" smtClean="0">
                <a:sym typeface="Wingdings 3"/>
              </a:rPr>
              <a:t>   Material needed………………..</a:t>
            </a:r>
            <a:endParaRPr lang="en-US" b="1" dirty="0"/>
          </a:p>
        </p:txBody>
      </p:sp>
      <p:sp>
        <p:nvSpPr>
          <p:cNvPr id="71" name="Action Button: Forward or Next 70">
            <a:hlinkClick r:id="rId5" action="ppaction://hlinksldjump" highlightClick="1"/>
          </p:cNvPr>
          <p:cNvSpPr/>
          <p:nvPr/>
        </p:nvSpPr>
        <p:spPr>
          <a:xfrm>
            <a:off x="3913071" y="3316420"/>
            <a:ext cx="532262" cy="327547"/>
          </a:xfrm>
          <a:prstGeom prst="actionButtonForwardNex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3" name="Picture 1"/>
          <p:cNvPicPr>
            <a:picLocks noChangeAspect="1" noChangeArrowheads="1"/>
          </p:cNvPicPr>
          <p:nvPr/>
        </p:nvPicPr>
        <p:blipFill>
          <a:blip r:embed="rId6" cstate="print"/>
          <a:srcRect/>
          <a:stretch>
            <a:fillRect/>
          </a:stretch>
        </p:blipFill>
        <p:spPr bwMode="auto">
          <a:xfrm>
            <a:off x="5805563" y="2561421"/>
            <a:ext cx="2743200" cy="1698171"/>
          </a:xfrm>
          <a:prstGeom prst="rect">
            <a:avLst/>
          </a:prstGeom>
          <a:noFill/>
          <a:ln w="9525">
            <a:noFill/>
            <a:miter lim="800000"/>
            <a:headEnd/>
            <a:tailEnd/>
          </a:ln>
          <a:effectLst/>
        </p:spPr>
      </p:pic>
      <p:pic>
        <p:nvPicPr>
          <p:cNvPr id="23554" name="Picture 2"/>
          <p:cNvPicPr>
            <a:picLocks noChangeAspect="1" noChangeArrowheads="1"/>
          </p:cNvPicPr>
          <p:nvPr/>
        </p:nvPicPr>
        <p:blipFill>
          <a:blip r:embed="rId7" cstate="print"/>
          <a:srcRect/>
          <a:stretch>
            <a:fillRect/>
          </a:stretch>
        </p:blipFill>
        <p:spPr bwMode="auto">
          <a:xfrm>
            <a:off x="5805563" y="4707055"/>
            <a:ext cx="2743200" cy="1698172"/>
          </a:xfrm>
          <a:prstGeom prst="rect">
            <a:avLst/>
          </a:prstGeom>
          <a:noFill/>
          <a:ln w="9525">
            <a:noFill/>
            <a:miter lim="800000"/>
            <a:headEnd/>
            <a:tailEnd/>
          </a:ln>
          <a:effectLst/>
        </p:spPr>
      </p:pic>
      <p:pic>
        <p:nvPicPr>
          <p:cNvPr id="23555" name="Picture 3"/>
          <p:cNvPicPr>
            <a:picLocks noChangeAspect="1" noChangeArrowheads="1"/>
          </p:cNvPicPr>
          <p:nvPr/>
        </p:nvPicPr>
        <p:blipFill>
          <a:blip r:embed="rId8" cstate="print"/>
          <a:srcRect/>
          <a:stretch>
            <a:fillRect/>
          </a:stretch>
        </p:blipFill>
        <p:spPr bwMode="auto">
          <a:xfrm>
            <a:off x="5805563" y="650165"/>
            <a:ext cx="2743200" cy="1448127"/>
          </a:xfrm>
          <a:prstGeom prst="rect">
            <a:avLst/>
          </a:prstGeom>
          <a:noFill/>
          <a:ln w="9525">
            <a:noFill/>
            <a:miter lim="800000"/>
            <a:headEnd/>
            <a:tailEnd/>
          </a:ln>
          <a:effectLst/>
        </p:spPr>
      </p:pic>
      <p:pic>
        <p:nvPicPr>
          <p:cNvPr id="13" name="Picture 2"/>
          <p:cNvPicPr>
            <a:picLocks noChangeAspect="1" noChangeArrowheads="1"/>
          </p:cNvPicPr>
          <p:nvPr/>
        </p:nvPicPr>
        <p:blipFill>
          <a:blip r:embed="rId9" cstate="print"/>
          <a:srcRect/>
          <a:stretch>
            <a:fillRect/>
          </a:stretch>
        </p:blipFill>
        <p:spPr bwMode="auto">
          <a:xfrm>
            <a:off x="408007" y="3885047"/>
            <a:ext cx="4906909" cy="2016991"/>
          </a:xfrm>
          <a:prstGeom prst="rect">
            <a:avLst/>
          </a:prstGeom>
          <a:noFill/>
          <a:ln w="9525">
            <a:noFill/>
            <a:miter lim="800000"/>
            <a:headEnd/>
            <a:tailEnd/>
          </a:ln>
          <a:effectLst/>
        </p:spPr>
      </p:pic>
      <p:sp>
        <p:nvSpPr>
          <p:cNvPr id="18" name="Rectangle 17"/>
          <p:cNvSpPr/>
          <p:nvPr/>
        </p:nvSpPr>
        <p:spPr>
          <a:xfrm>
            <a:off x="1731819" y="5999020"/>
            <a:ext cx="274320" cy="137160"/>
          </a:xfrm>
          <a:prstGeom prst="rect">
            <a:avLst/>
          </a:prstGeom>
          <a:solidFill>
            <a:srgbClr val="20F7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9" name="Rectangle 18"/>
          <p:cNvSpPr/>
          <p:nvPr/>
        </p:nvSpPr>
        <p:spPr>
          <a:xfrm>
            <a:off x="1731819" y="6179130"/>
            <a:ext cx="274320" cy="13716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0" name="Rectangle 19"/>
          <p:cNvSpPr/>
          <p:nvPr/>
        </p:nvSpPr>
        <p:spPr>
          <a:xfrm>
            <a:off x="1731819" y="6359240"/>
            <a:ext cx="274320" cy="137160"/>
          </a:xfrm>
          <a:prstGeom prst="rect">
            <a:avLst/>
          </a:prstGeom>
          <a:solidFill>
            <a:srgbClr val="FD45A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1" name="Rectangle 20"/>
          <p:cNvSpPr/>
          <p:nvPr/>
        </p:nvSpPr>
        <p:spPr>
          <a:xfrm>
            <a:off x="1731819" y="6539350"/>
            <a:ext cx="274320" cy="137160"/>
          </a:xfrm>
          <a:prstGeom prst="rect">
            <a:avLst/>
          </a:prstGeom>
          <a:solidFill>
            <a:srgbClr val="9BE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22" name="TextBox 21"/>
          <p:cNvSpPr txBox="1"/>
          <p:nvPr/>
        </p:nvSpPr>
        <p:spPr>
          <a:xfrm>
            <a:off x="1995051" y="5957450"/>
            <a:ext cx="1438214" cy="261610"/>
          </a:xfrm>
          <a:prstGeom prst="rect">
            <a:avLst/>
          </a:prstGeom>
          <a:noFill/>
        </p:spPr>
        <p:txBody>
          <a:bodyPr wrap="none" rtlCol="0">
            <a:spAutoFit/>
          </a:bodyPr>
          <a:lstStyle/>
          <a:p>
            <a:r>
              <a:rPr lang="de-CH" sz="1100" b="1" dirty="0" smtClean="0"/>
              <a:t>PRV 1 - Decorative</a:t>
            </a:r>
            <a:endParaRPr lang="en-US" sz="1100" b="1" dirty="0"/>
          </a:p>
        </p:txBody>
      </p:sp>
      <p:sp>
        <p:nvSpPr>
          <p:cNvPr id="23" name="TextBox 22"/>
          <p:cNvSpPr txBox="1"/>
          <p:nvPr/>
        </p:nvSpPr>
        <p:spPr>
          <a:xfrm>
            <a:off x="1995051" y="6123705"/>
            <a:ext cx="1438214" cy="261610"/>
          </a:xfrm>
          <a:prstGeom prst="rect">
            <a:avLst/>
          </a:prstGeom>
          <a:noFill/>
        </p:spPr>
        <p:txBody>
          <a:bodyPr wrap="none" rtlCol="0">
            <a:spAutoFit/>
          </a:bodyPr>
          <a:lstStyle/>
          <a:p>
            <a:r>
              <a:rPr lang="de-CH" sz="1100" b="1" dirty="0" smtClean="0"/>
              <a:t>PRV 2 - Decorative</a:t>
            </a:r>
            <a:endParaRPr lang="en-US" sz="1100" b="1" dirty="0"/>
          </a:p>
        </p:txBody>
      </p:sp>
      <p:sp>
        <p:nvSpPr>
          <p:cNvPr id="24" name="TextBox 23"/>
          <p:cNvSpPr txBox="1"/>
          <p:nvPr/>
        </p:nvSpPr>
        <p:spPr>
          <a:xfrm>
            <a:off x="1995051" y="6303815"/>
            <a:ext cx="2199641" cy="261610"/>
          </a:xfrm>
          <a:prstGeom prst="rect">
            <a:avLst/>
          </a:prstGeom>
          <a:noFill/>
        </p:spPr>
        <p:txBody>
          <a:bodyPr wrap="none" rtlCol="0">
            <a:spAutoFit/>
          </a:bodyPr>
          <a:lstStyle/>
          <a:p>
            <a:r>
              <a:rPr lang="de-CH" sz="1100" b="1" dirty="0" smtClean="0"/>
              <a:t>HP PRV 1 – High Performance</a:t>
            </a:r>
            <a:endParaRPr lang="en-US" sz="1100" b="1" dirty="0"/>
          </a:p>
        </p:txBody>
      </p:sp>
      <p:sp>
        <p:nvSpPr>
          <p:cNvPr id="25" name="TextBox 24"/>
          <p:cNvSpPr txBox="1"/>
          <p:nvPr/>
        </p:nvSpPr>
        <p:spPr>
          <a:xfrm>
            <a:off x="1995051" y="6483925"/>
            <a:ext cx="2238113" cy="261610"/>
          </a:xfrm>
          <a:prstGeom prst="rect">
            <a:avLst/>
          </a:prstGeom>
          <a:noFill/>
        </p:spPr>
        <p:txBody>
          <a:bodyPr wrap="none" rtlCol="0">
            <a:spAutoFit/>
          </a:bodyPr>
          <a:lstStyle/>
          <a:p>
            <a:r>
              <a:rPr lang="de-CH" sz="1100" b="1" dirty="0" smtClean="0"/>
              <a:t>HP PRV 2 – High Perfiormance</a:t>
            </a:r>
            <a:endParaRPr lang="en-US" sz="1100"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p:cNvPicPr>
            <a:picLocks noChangeAspect="1" noChangeArrowheads="1"/>
          </p:cNvPicPr>
          <p:nvPr/>
        </p:nvPicPr>
        <p:blipFill>
          <a:blip r:embed="rId2" cstate="print"/>
          <a:srcRect/>
          <a:stretch>
            <a:fillRect/>
          </a:stretch>
        </p:blipFill>
        <p:spPr bwMode="auto">
          <a:xfrm>
            <a:off x="332509" y="726209"/>
            <a:ext cx="4643673" cy="1908788"/>
          </a:xfrm>
          <a:prstGeom prst="rect">
            <a:avLst/>
          </a:prstGeom>
          <a:noFill/>
          <a:ln w="9525">
            <a:noFill/>
            <a:miter lim="800000"/>
            <a:headEnd/>
            <a:tailEnd/>
          </a:ln>
          <a:effectLst/>
        </p:spPr>
      </p:pic>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DRAINAGE SYSTEM – Using the existing sewage</a:t>
            </a:r>
            <a:endParaRPr lang="en-US" sz="2000" dirty="0">
              <a:solidFill>
                <a:srgbClr val="B2B2B2"/>
              </a:solidFill>
              <a:latin typeface="Calibri" pitchFamily="34" charset="0"/>
            </a:endParaRPr>
          </a:p>
        </p:txBody>
      </p:sp>
      <p:pic>
        <p:nvPicPr>
          <p:cNvPr id="11" name="Picture 2"/>
          <p:cNvPicPr>
            <a:picLocks noChangeAspect="1" noChangeArrowheads="1"/>
          </p:cNvPicPr>
          <p:nvPr/>
        </p:nvPicPr>
        <p:blipFill>
          <a:blip r:embed="rId3" cstate="print"/>
          <a:srcRect/>
          <a:stretch>
            <a:fillRect/>
          </a:stretch>
        </p:blipFill>
        <p:spPr bwMode="auto">
          <a:xfrm>
            <a:off x="4295506" y="2867893"/>
            <a:ext cx="4681962" cy="3024907"/>
          </a:xfrm>
          <a:prstGeom prst="rect">
            <a:avLst/>
          </a:prstGeom>
          <a:noFill/>
          <a:ln w="9525">
            <a:noFill/>
            <a:miter lim="800000"/>
            <a:headEnd/>
            <a:tailEnd/>
          </a:ln>
        </p:spPr>
      </p:pic>
      <p:sp>
        <p:nvSpPr>
          <p:cNvPr id="12" name="Oval 11"/>
          <p:cNvSpPr/>
          <p:nvPr/>
        </p:nvSpPr>
        <p:spPr>
          <a:xfrm rot="21448172">
            <a:off x="2460335" y="1614400"/>
            <a:ext cx="1274775" cy="436729"/>
          </a:xfrm>
          <a:prstGeom prst="ellipse">
            <a:avLst/>
          </a:prstGeom>
          <a:noFill/>
          <a:ln w="38100">
            <a:solidFill>
              <a:srgbClr val="A71F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4085229" y="2685874"/>
            <a:ext cx="274320" cy="274320"/>
          </a:xfrm>
          <a:prstGeom prst="ellipse">
            <a:avLst/>
          </a:prstGeom>
          <a:solidFill>
            <a:srgbClr val="A71FB1"/>
          </a:solidFill>
          <a:ln>
            <a:solidFill>
              <a:srgbClr val="A71F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3654134" y="2239315"/>
            <a:ext cx="137160" cy="137160"/>
          </a:xfrm>
          <a:prstGeom prst="ellipse">
            <a:avLst/>
          </a:prstGeom>
          <a:solidFill>
            <a:srgbClr val="A71FB1"/>
          </a:solidFill>
          <a:ln>
            <a:solidFill>
              <a:srgbClr val="A71F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3478668" y="2078359"/>
            <a:ext cx="91440" cy="91440"/>
          </a:xfrm>
          <a:prstGeom prst="ellipse">
            <a:avLst/>
          </a:prstGeom>
          <a:solidFill>
            <a:srgbClr val="A71FB1"/>
          </a:solidFill>
          <a:ln>
            <a:solidFill>
              <a:srgbClr val="A71F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3"/>
          <p:cNvPicPr>
            <a:picLocks noChangeAspect="1" noChangeArrowheads="1"/>
          </p:cNvPicPr>
          <p:nvPr/>
        </p:nvPicPr>
        <p:blipFill>
          <a:blip r:embed="rId4" cstate="print">
            <a:clrChange>
              <a:clrFrom>
                <a:srgbClr val="ECF3FB"/>
              </a:clrFrom>
              <a:clrTo>
                <a:srgbClr val="ECF3FB">
                  <a:alpha val="0"/>
                </a:srgbClr>
              </a:clrTo>
            </a:clrChange>
          </a:blip>
          <a:srcRect/>
          <a:stretch>
            <a:fillRect/>
          </a:stretch>
        </p:blipFill>
        <p:spPr bwMode="auto">
          <a:xfrm>
            <a:off x="5765429" y="645759"/>
            <a:ext cx="2293737" cy="1242912"/>
          </a:xfrm>
          <a:prstGeom prst="rect">
            <a:avLst/>
          </a:prstGeom>
          <a:noFill/>
          <a:ln w="9525">
            <a:noFill/>
            <a:miter lim="800000"/>
            <a:headEnd/>
            <a:tailEnd/>
          </a:ln>
        </p:spPr>
      </p:pic>
      <p:cxnSp>
        <p:nvCxnSpPr>
          <p:cNvPr id="18" name="Straight Arrow Connector 17"/>
          <p:cNvCxnSpPr/>
          <p:nvPr/>
        </p:nvCxnSpPr>
        <p:spPr>
          <a:xfrm flipH="1">
            <a:off x="5776687" y="2859314"/>
            <a:ext cx="159656" cy="1741714"/>
          </a:xfrm>
          <a:prstGeom prst="straightConnector1">
            <a:avLst/>
          </a:prstGeom>
          <a:ln w="3492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pic>
        <p:nvPicPr>
          <p:cNvPr id="16" name="Picture 5" descr="D:\Users\e-gvolpatti\Desktop\Cemex\Projects\Pervious\PRV France - zoo paths\Pictures\IMG_1285.JPG"/>
          <p:cNvPicPr>
            <a:picLocks noChangeAspect="1" noChangeArrowheads="1"/>
          </p:cNvPicPr>
          <p:nvPr/>
        </p:nvPicPr>
        <p:blipFill>
          <a:blip r:embed="rId5" cstate="print">
            <a:lum bright="2000" contrast="26000"/>
          </a:blip>
          <a:srcRect/>
          <a:stretch>
            <a:fillRect/>
          </a:stretch>
        </p:blipFill>
        <p:spPr bwMode="auto">
          <a:xfrm>
            <a:off x="551540" y="2817937"/>
            <a:ext cx="3222171" cy="2416628"/>
          </a:xfrm>
          <a:prstGeom prst="ellipse">
            <a:avLst/>
          </a:prstGeom>
          <a:ln>
            <a:noFill/>
          </a:ln>
          <a:effectLst>
            <a:softEdge rad="112500"/>
          </a:effectLst>
        </p:spPr>
      </p:pic>
      <p:sp>
        <p:nvSpPr>
          <p:cNvPr id="19" name="TextBox 18"/>
          <p:cNvSpPr txBox="1"/>
          <p:nvPr/>
        </p:nvSpPr>
        <p:spPr>
          <a:xfrm>
            <a:off x="261257" y="5236757"/>
            <a:ext cx="3904343" cy="1015663"/>
          </a:xfrm>
          <a:prstGeom prst="rect">
            <a:avLst/>
          </a:prstGeom>
          <a:noFill/>
        </p:spPr>
        <p:txBody>
          <a:bodyPr wrap="square" rtlCol="0">
            <a:spAutoFit/>
          </a:bodyPr>
          <a:lstStyle/>
          <a:p>
            <a:pPr algn="ctr"/>
            <a:r>
              <a:rPr lang="de-CH" b="1" dirty="0" smtClean="0"/>
              <a:t>Main Entrance</a:t>
            </a:r>
            <a:br>
              <a:rPr lang="de-CH" b="1" dirty="0" smtClean="0"/>
            </a:br>
            <a:r>
              <a:rPr lang="de-CH" sz="1400" dirty="0" smtClean="0"/>
              <a:t>Water is drained entirely to the Main Entrance</a:t>
            </a:r>
          </a:p>
          <a:p>
            <a:pPr algn="ctr"/>
            <a:r>
              <a:rPr lang="de-CH" sz="1400" dirty="0" smtClean="0"/>
              <a:t>Area where a pipe will ensure the evacuation</a:t>
            </a:r>
          </a:p>
          <a:p>
            <a:pPr algn="ctr"/>
            <a:r>
              <a:rPr lang="de-CH" sz="1400" dirty="0" smtClean="0"/>
              <a:t>To the existing sewage. </a:t>
            </a:r>
            <a:endParaRPr lang="en-US" b="1" dirty="0"/>
          </a:p>
        </p:txBody>
      </p:sp>
      <p:sp>
        <p:nvSpPr>
          <p:cNvPr id="21" name="Oval 20"/>
          <p:cNvSpPr/>
          <p:nvPr/>
        </p:nvSpPr>
        <p:spPr>
          <a:xfrm>
            <a:off x="3821047" y="2449772"/>
            <a:ext cx="182880" cy="182880"/>
          </a:xfrm>
          <a:prstGeom prst="ellipse">
            <a:avLst/>
          </a:prstGeom>
          <a:solidFill>
            <a:srgbClr val="A71FB1"/>
          </a:solidFill>
          <a:ln>
            <a:solidFill>
              <a:srgbClr val="A71FB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 Box 8"/>
          <p:cNvSpPr txBox="1">
            <a:spLocks noChangeArrowheads="1"/>
          </p:cNvSpPr>
          <p:nvPr/>
        </p:nvSpPr>
        <p:spPr bwMode="auto">
          <a:xfrm>
            <a:off x="4673598" y="1888667"/>
            <a:ext cx="4397828" cy="954107"/>
          </a:xfrm>
          <a:prstGeom prst="rect">
            <a:avLst/>
          </a:prstGeom>
          <a:noFill/>
          <a:ln w="25400">
            <a:noFill/>
            <a:miter lim="800000"/>
            <a:headEnd/>
            <a:tailEnd/>
          </a:ln>
        </p:spPr>
        <p:txBody>
          <a:bodyPr wrap="square">
            <a:spAutoFit/>
          </a:bodyPr>
          <a:lstStyle/>
          <a:p>
            <a:pPr>
              <a:spcBef>
                <a:spcPct val="50000"/>
              </a:spcBef>
            </a:pPr>
            <a:r>
              <a:rPr lang="it-IT" sz="1400" dirty="0" smtClean="0">
                <a:latin typeface="Calibri" pitchFamily="34" charset="0"/>
              </a:rPr>
              <a:t>A D=600mm – 60 m length  holed pipes (only on top half circle) will be placed in the lowest part of the HP PRV 1 zone and covered by mean of geotextile in order to prevent clogging of the holes.</a:t>
            </a:r>
            <a:endParaRPr lang="it-IT" sz="1400" dirty="0">
              <a:latin typeface="Calibri" pitchFamily="34" charset="0"/>
            </a:endParaRPr>
          </a:p>
        </p:txBody>
      </p:sp>
      <p:sp>
        <p:nvSpPr>
          <p:cNvPr id="29" name="Action Button: Forward or Next 28">
            <a:hlinkClick r:id="rId6" action="ppaction://hlinksldjump" highlightClick="1"/>
          </p:cNvPr>
          <p:cNvSpPr/>
          <p:nvPr/>
        </p:nvSpPr>
        <p:spPr bwMode="auto">
          <a:xfrm>
            <a:off x="8246055" y="1458592"/>
            <a:ext cx="512619" cy="318655"/>
          </a:xfrm>
          <a:prstGeom prst="actionButtonForwardNext">
            <a:avLst/>
          </a:prstGeom>
          <a:solidFill>
            <a:schemeClr val="bg1">
              <a:lumMod val="6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smtClean="0">
              <a:ln>
                <a:noFill/>
              </a:ln>
              <a:solidFill>
                <a:schemeClr val="tx1"/>
              </a:solidFill>
              <a:effectLst/>
              <a:latin typeface="Arial" charset="0"/>
              <a:cs typeface="Arial"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 EVOLUTION OF OPTION 1 – Recycling of stormwater</a:t>
            </a:r>
            <a:endParaRPr lang="en-US" sz="2000" dirty="0">
              <a:solidFill>
                <a:srgbClr val="B2B2B2"/>
              </a:solidFill>
              <a:latin typeface="Calibri" pitchFamily="34" charset="0"/>
            </a:endParaRPr>
          </a:p>
        </p:txBody>
      </p:sp>
      <p:sp>
        <p:nvSpPr>
          <p:cNvPr id="17" name="Rectangle 16"/>
          <p:cNvSpPr/>
          <p:nvPr/>
        </p:nvSpPr>
        <p:spPr>
          <a:xfrm>
            <a:off x="4776724" y="4281297"/>
            <a:ext cx="3017520" cy="1828800"/>
          </a:xfrm>
          <a:prstGeom prst="rect">
            <a:avLst/>
          </a:prstGeom>
          <a:solidFill>
            <a:srgbClr val="00293E">
              <a:alpha val="25000"/>
            </a:srgbClr>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Collection of water and evacuation in main sewage</a:t>
            </a:r>
          </a:p>
          <a:p>
            <a:pPr algn="ctr"/>
            <a:endParaRPr lang="de-CH" sz="1600" b="1" dirty="0" smtClean="0"/>
          </a:p>
          <a:p>
            <a:pPr>
              <a:buFont typeface="Wingdings" pitchFamily="2" charset="2"/>
              <a:buChar char="ü"/>
            </a:pPr>
            <a:r>
              <a:rPr lang="de-CH" sz="1600" dirty="0" smtClean="0"/>
              <a:t> Use of current asphalt</a:t>
            </a:r>
          </a:p>
          <a:p>
            <a:pPr>
              <a:buFont typeface="Wingdings" pitchFamily="2" charset="2"/>
              <a:buChar char="ü"/>
            </a:pPr>
            <a:r>
              <a:rPr lang="de-CH" sz="1600" dirty="0" smtClean="0"/>
              <a:t> </a:t>
            </a:r>
            <a:r>
              <a:rPr lang="de-CH" sz="1600" b="1" dirty="0" smtClean="0"/>
              <a:t>Pervia sub-base</a:t>
            </a:r>
            <a:r>
              <a:rPr lang="de-CH" sz="1600" dirty="0" smtClean="0"/>
              <a:t> (2000 m</a:t>
            </a:r>
            <a:r>
              <a:rPr lang="de-CH" sz="1600" baseline="30000" dirty="0" smtClean="0"/>
              <a:t>2</a:t>
            </a:r>
            <a:r>
              <a:rPr lang="de-CH" sz="1600" dirty="0" smtClean="0"/>
              <a:t>): </a:t>
            </a:r>
            <a:br>
              <a:rPr lang="de-CH" sz="1600" dirty="0" smtClean="0"/>
            </a:br>
            <a:r>
              <a:rPr lang="de-CH" sz="1600" dirty="0" smtClean="0"/>
              <a:t>    structural improvement</a:t>
            </a:r>
            <a:endParaRPr lang="en-US" sz="1600" b="1" dirty="0"/>
          </a:p>
        </p:txBody>
      </p:sp>
      <p:sp>
        <p:nvSpPr>
          <p:cNvPr id="18" name="Rectangle 17"/>
          <p:cNvSpPr/>
          <p:nvPr/>
        </p:nvSpPr>
        <p:spPr>
          <a:xfrm>
            <a:off x="4776724" y="2113575"/>
            <a:ext cx="3017520" cy="1828800"/>
          </a:xfrm>
          <a:prstGeom prst="rect">
            <a:avLst/>
          </a:prstGeom>
          <a:solidFill>
            <a:srgbClr val="00486C"/>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Collection of water and recycling for Zoo usage</a:t>
            </a:r>
          </a:p>
          <a:p>
            <a:pPr algn="ctr"/>
            <a:endParaRPr lang="de-CH" sz="1600" b="1" dirty="0" smtClean="0"/>
          </a:p>
          <a:p>
            <a:pPr>
              <a:buFont typeface="Wingdings" pitchFamily="2" charset="2"/>
              <a:buChar char="ü"/>
            </a:pPr>
            <a:r>
              <a:rPr lang="de-CH" sz="1600" dirty="0" smtClean="0"/>
              <a:t> Same features </a:t>
            </a:r>
            <a:r>
              <a:rPr lang="de-CH" sz="1600" b="1" dirty="0" smtClean="0"/>
              <a:t>plus</a:t>
            </a:r>
            <a:r>
              <a:rPr lang="de-CH" sz="1600" dirty="0" smtClean="0"/>
              <a:t>:</a:t>
            </a:r>
          </a:p>
          <a:p>
            <a:pPr>
              <a:buFont typeface="Wingdings" pitchFamily="2" charset="2"/>
              <a:buChar char="ü"/>
            </a:pPr>
            <a:r>
              <a:rPr lang="de-CH" sz="1600" dirty="0" smtClean="0"/>
              <a:t> </a:t>
            </a:r>
            <a:r>
              <a:rPr lang="de-CH" sz="1600" b="1" dirty="0" smtClean="0"/>
              <a:t>Integral system </a:t>
            </a:r>
            <a:r>
              <a:rPr lang="de-CH" sz="1600" dirty="0" smtClean="0"/>
              <a:t>to re-use</a:t>
            </a:r>
            <a:br>
              <a:rPr lang="de-CH" sz="1600" dirty="0" smtClean="0"/>
            </a:br>
            <a:r>
              <a:rPr lang="de-CH" sz="1600" dirty="0" smtClean="0"/>
              <a:t>    the water for gardening/WC</a:t>
            </a:r>
          </a:p>
        </p:txBody>
      </p:sp>
      <p:sp>
        <p:nvSpPr>
          <p:cNvPr id="19" name="Rectangle 18"/>
          <p:cNvSpPr/>
          <p:nvPr/>
        </p:nvSpPr>
        <p:spPr>
          <a:xfrm>
            <a:off x="1451215" y="2102202"/>
            <a:ext cx="3017520" cy="1828800"/>
          </a:xfrm>
          <a:prstGeom prst="rect">
            <a:avLst/>
          </a:prstGeom>
          <a:solidFill>
            <a:srgbClr val="006F96">
              <a:alpha val="25000"/>
            </a:srgbClr>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Natural drainage of water in the soil</a:t>
            </a:r>
          </a:p>
          <a:p>
            <a:pPr algn="ctr"/>
            <a:endParaRPr lang="de-CH" sz="1600" b="1" dirty="0" smtClean="0"/>
          </a:p>
          <a:p>
            <a:pPr>
              <a:buFont typeface="Wingdings" pitchFamily="2" charset="2"/>
              <a:buChar char="ü"/>
            </a:pPr>
            <a:r>
              <a:rPr lang="de-CH" sz="1600" dirty="0" smtClean="0"/>
              <a:t> Excavation of asphalt</a:t>
            </a:r>
          </a:p>
          <a:p>
            <a:pPr>
              <a:buFont typeface="Wingdings" pitchFamily="2" charset="2"/>
              <a:buChar char="ü"/>
            </a:pPr>
            <a:r>
              <a:rPr lang="de-CH" sz="1600" dirty="0" smtClean="0"/>
              <a:t> Permeable sub-base</a:t>
            </a:r>
            <a:br>
              <a:rPr lang="de-CH" sz="1600" dirty="0" smtClean="0"/>
            </a:br>
            <a:r>
              <a:rPr lang="de-CH" sz="1600" dirty="0" smtClean="0"/>
              <a:t>   (</a:t>
            </a:r>
            <a:r>
              <a:rPr lang="de-CH" sz="1600" b="1" dirty="0" smtClean="0"/>
              <a:t>8000 m</a:t>
            </a:r>
            <a:r>
              <a:rPr lang="de-CH" sz="1600" b="1" baseline="30000" dirty="0" smtClean="0"/>
              <a:t>2</a:t>
            </a:r>
            <a:r>
              <a:rPr lang="de-CH" sz="1600" dirty="0" smtClean="0"/>
              <a:t>)</a:t>
            </a:r>
            <a:endParaRPr lang="en-US" sz="1600" dirty="0"/>
          </a:p>
        </p:txBody>
      </p:sp>
      <p:cxnSp>
        <p:nvCxnSpPr>
          <p:cNvPr id="23" name="Straight Arrow Connector 22"/>
          <p:cNvCxnSpPr/>
          <p:nvPr/>
        </p:nvCxnSpPr>
        <p:spPr>
          <a:xfrm>
            <a:off x="1119110" y="6260215"/>
            <a:ext cx="6858000"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flipV="1">
            <a:off x="1091815" y="2056708"/>
            <a:ext cx="15923" cy="420578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rot="16200000">
            <a:off x="54591" y="3557958"/>
            <a:ext cx="1446230" cy="369332"/>
          </a:xfrm>
          <a:prstGeom prst="rect">
            <a:avLst/>
          </a:prstGeom>
          <a:noFill/>
        </p:spPr>
        <p:txBody>
          <a:bodyPr wrap="none" rtlCol="0">
            <a:spAutoFit/>
            <a:scene3d>
              <a:camera prst="orthographicFront"/>
              <a:lightRig rig="threePt" dir="t"/>
            </a:scene3d>
            <a:sp3d extrusionH="57150">
              <a:bevelT w="38100" h="38100"/>
            </a:sp3d>
          </a:bodyPr>
          <a:lstStyle/>
          <a:p>
            <a:r>
              <a:rPr lang="de-CH" b="1" cap="small" dirty="0" smtClean="0">
                <a:effectLst>
                  <a:outerShdw blurRad="50800" dist="38100" dir="2700000" algn="tl" rotWithShape="0">
                    <a:prstClr val="black">
                      <a:alpha val="40000"/>
                    </a:prstClr>
                  </a:outerShdw>
                </a:effectLst>
              </a:rPr>
              <a:t>Ecological</a:t>
            </a:r>
            <a:endParaRPr lang="en-US" b="1" cap="small" dirty="0">
              <a:effectLst>
                <a:outerShdw blurRad="50800" dist="38100" dir="2700000" algn="tl" rotWithShape="0">
                  <a:prstClr val="black">
                    <a:alpha val="40000"/>
                  </a:prstClr>
                </a:outerShdw>
              </a:effectLst>
            </a:endParaRPr>
          </a:p>
        </p:txBody>
      </p:sp>
      <p:sp>
        <p:nvSpPr>
          <p:cNvPr id="30" name="TextBox 29"/>
          <p:cNvSpPr txBox="1"/>
          <p:nvPr/>
        </p:nvSpPr>
        <p:spPr>
          <a:xfrm>
            <a:off x="3946486" y="6371670"/>
            <a:ext cx="1479892" cy="369332"/>
          </a:xfrm>
          <a:prstGeom prst="rect">
            <a:avLst/>
          </a:prstGeom>
          <a:noFill/>
        </p:spPr>
        <p:txBody>
          <a:bodyPr wrap="none" rtlCol="0">
            <a:spAutoFit/>
            <a:scene3d>
              <a:camera prst="orthographicFront"/>
              <a:lightRig rig="threePt" dir="t"/>
            </a:scene3d>
            <a:sp3d extrusionH="57150">
              <a:bevelT w="38100" h="38100"/>
            </a:sp3d>
          </a:bodyPr>
          <a:lstStyle/>
          <a:p>
            <a:r>
              <a:rPr lang="de-CH" b="1" cap="small" dirty="0" smtClean="0">
                <a:effectLst>
                  <a:outerShdw blurRad="50800" dist="38100" dir="18900000" algn="bl" rotWithShape="0">
                    <a:prstClr val="black">
                      <a:alpha val="40000"/>
                    </a:prstClr>
                  </a:outerShdw>
                </a:effectLst>
              </a:rPr>
              <a:t>Economical</a:t>
            </a:r>
            <a:endParaRPr lang="en-US" b="1" cap="small" dirty="0">
              <a:effectLst>
                <a:outerShdw blurRad="50800" dist="38100" dir="18900000" algn="bl" rotWithShape="0">
                  <a:prstClr val="black">
                    <a:alpha val="40000"/>
                  </a:prstClr>
                </a:outerShdw>
              </a:effectLst>
            </a:endParaRPr>
          </a:p>
        </p:txBody>
      </p:sp>
      <p:sp>
        <p:nvSpPr>
          <p:cNvPr id="31" name="Oval 30"/>
          <p:cNvSpPr/>
          <p:nvPr/>
        </p:nvSpPr>
        <p:spPr>
          <a:xfrm>
            <a:off x="4544704" y="4117512"/>
            <a:ext cx="530352" cy="530352"/>
          </a:xfrm>
          <a:prstGeom prst="ellipse">
            <a:avLst/>
          </a:prstGeom>
          <a:solidFill>
            <a:srgbClr val="FFA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1</a:t>
            </a:r>
            <a:endParaRPr lang="en-US" b="1" dirty="0">
              <a:solidFill>
                <a:schemeClr val="bg1"/>
              </a:solidFill>
            </a:endParaRPr>
          </a:p>
        </p:txBody>
      </p:sp>
      <p:sp>
        <p:nvSpPr>
          <p:cNvPr id="32" name="Oval 31"/>
          <p:cNvSpPr/>
          <p:nvPr/>
        </p:nvSpPr>
        <p:spPr>
          <a:xfrm>
            <a:off x="4546979" y="1797391"/>
            <a:ext cx="530352" cy="530352"/>
          </a:xfrm>
          <a:prstGeom prst="ellipse">
            <a:avLst/>
          </a:prstGeom>
          <a:solidFill>
            <a:srgbClr val="D62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1‘</a:t>
            </a:r>
            <a:endParaRPr lang="en-US" b="1" dirty="0">
              <a:solidFill>
                <a:schemeClr val="bg1"/>
              </a:solidFill>
            </a:endParaRPr>
          </a:p>
        </p:txBody>
      </p:sp>
      <p:sp>
        <p:nvSpPr>
          <p:cNvPr id="33" name="Oval 32"/>
          <p:cNvSpPr/>
          <p:nvPr/>
        </p:nvSpPr>
        <p:spPr>
          <a:xfrm>
            <a:off x="1232787" y="1897472"/>
            <a:ext cx="530352" cy="530352"/>
          </a:xfrm>
          <a:prstGeom prst="ellipse">
            <a:avLst/>
          </a:prstGeom>
          <a:solidFill>
            <a:srgbClr val="FFA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2</a:t>
            </a:r>
            <a:endParaRPr lang="en-US" b="1" dirty="0">
              <a:solidFill>
                <a:schemeClr val="bg1"/>
              </a:solidFill>
            </a:endParaRPr>
          </a:p>
        </p:txBody>
      </p:sp>
      <p:sp>
        <p:nvSpPr>
          <p:cNvPr id="14" name="Up Arrow 13"/>
          <p:cNvSpPr/>
          <p:nvPr/>
        </p:nvSpPr>
        <p:spPr>
          <a:xfrm>
            <a:off x="5213445" y="3967386"/>
            <a:ext cx="2480514" cy="259307"/>
          </a:xfrm>
          <a:prstGeom prst="upArrow">
            <a:avLst>
              <a:gd name="adj1" fmla="val 50000"/>
              <a:gd name="adj2" fmla="val 100000"/>
            </a:avLst>
          </a:prstGeom>
          <a:solidFill>
            <a:srgbClr val="C000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4" name="Picture 4" descr="http://cdn.mysitemyway.com/etc-mysitemyway/icons/legacy-previews/icons/green-metallic-orbs-icons-alphanumeric/071858-green-metallic-orb-icon-alphanumeric-dollar-sign.png"/>
          <p:cNvPicPr>
            <a:picLocks noChangeAspect="1" noChangeArrowheads="1"/>
          </p:cNvPicPr>
          <p:nvPr/>
        </p:nvPicPr>
        <p:blipFill>
          <a:blip r:embed="rId2" cstate="print"/>
          <a:srcRect l="9702" r="10011" b="29391"/>
          <a:stretch>
            <a:fillRect/>
          </a:stretch>
        </p:blipFill>
        <p:spPr bwMode="auto">
          <a:xfrm>
            <a:off x="8093121" y="5861724"/>
            <a:ext cx="627797" cy="644146"/>
          </a:xfrm>
          <a:prstGeom prst="rect">
            <a:avLst/>
          </a:prstGeom>
          <a:noFill/>
        </p:spPr>
      </p:pic>
      <p:sp>
        <p:nvSpPr>
          <p:cNvPr id="20" name="TextBox 19"/>
          <p:cNvSpPr txBox="1"/>
          <p:nvPr/>
        </p:nvSpPr>
        <p:spPr>
          <a:xfrm>
            <a:off x="1241945" y="4472349"/>
            <a:ext cx="3291286" cy="1400383"/>
          </a:xfrm>
          <a:prstGeom prst="rect">
            <a:avLst/>
          </a:prstGeom>
          <a:noFill/>
        </p:spPr>
        <p:txBody>
          <a:bodyPr wrap="none" rtlCol="0">
            <a:spAutoFit/>
          </a:bodyPr>
          <a:lstStyle/>
          <a:p>
            <a:pPr>
              <a:buFont typeface="Wingdings" pitchFamily="2" charset="2"/>
              <a:buChar char="ü"/>
            </a:pPr>
            <a:r>
              <a:rPr lang="de-CH" sz="1600" b="1" dirty="0" smtClean="0"/>
              <a:t> Evolution possible</a:t>
            </a:r>
          </a:p>
          <a:p>
            <a:pPr>
              <a:buFont typeface="Wingdings" pitchFamily="2" charset="2"/>
              <a:buChar char="ü"/>
            </a:pPr>
            <a:endParaRPr lang="de-CH" sz="700" b="1" dirty="0" smtClean="0"/>
          </a:p>
          <a:p>
            <a:pPr>
              <a:buFont typeface="Wingdings" pitchFamily="2" charset="2"/>
              <a:buChar char="ü"/>
            </a:pPr>
            <a:r>
              <a:rPr lang="de-CH" sz="1600" b="1" dirty="0" smtClean="0"/>
              <a:t> Recycling of stormwater</a:t>
            </a:r>
          </a:p>
          <a:p>
            <a:pPr>
              <a:buFont typeface="Wingdings" pitchFamily="2" charset="2"/>
              <a:buChar char="ü"/>
            </a:pPr>
            <a:endParaRPr lang="de-CH" sz="700" b="1" dirty="0" smtClean="0"/>
          </a:p>
          <a:p>
            <a:pPr>
              <a:buFont typeface="Wingdings" pitchFamily="2" charset="2"/>
              <a:buChar char="ü"/>
            </a:pPr>
            <a:r>
              <a:rPr lang="de-CH" sz="1600" b="1" dirty="0" smtClean="0"/>
              <a:t> Cost reduction sanitary water</a:t>
            </a:r>
          </a:p>
          <a:p>
            <a:pPr>
              <a:buFont typeface="Wingdings" pitchFamily="2" charset="2"/>
              <a:buChar char="ü"/>
            </a:pPr>
            <a:endParaRPr lang="de-CH" sz="700" b="1" dirty="0" smtClean="0"/>
          </a:p>
          <a:p>
            <a:pPr>
              <a:buFont typeface="Wingdings" pitchFamily="2" charset="2"/>
              <a:buChar char="ü"/>
            </a:pPr>
            <a:r>
              <a:rPr lang="de-CH" sz="1600" b="1" dirty="0" smtClean="0"/>
              <a:t> Ecological approach</a:t>
            </a:r>
            <a:endParaRPr lang="en-US" sz="1600" b="1" dirty="0"/>
          </a:p>
        </p:txBody>
      </p:sp>
      <p:pic>
        <p:nvPicPr>
          <p:cNvPr id="22" name="Picture 2" descr="Bio - Ecology - Green icon set"/>
          <p:cNvPicPr>
            <a:picLocks noChangeAspect="1" noChangeArrowheads="1"/>
          </p:cNvPicPr>
          <p:nvPr/>
        </p:nvPicPr>
        <p:blipFill>
          <a:blip r:embed="rId3" cstate="print"/>
          <a:srcRect l="8812" t="5015" r="60024" b="70269"/>
          <a:stretch>
            <a:fillRect/>
          </a:stretch>
        </p:blipFill>
        <p:spPr bwMode="auto">
          <a:xfrm>
            <a:off x="223997" y="1343764"/>
            <a:ext cx="941696" cy="746863"/>
          </a:xfrm>
          <a:prstGeom prst="rect">
            <a:avLst/>
          </a:prstGeom>
          <a:noFill/>
        </p:spPr>
      </p:pic>
      <p:sp>
        <p:nvSpPr>
          <p:cNvPr id="24" name="Text Box 8"/>
          <p:cNvSpPr txBox="1">
            <a:spLocks noChangeArrowheads="1"/>
          </p:cNvSpPr>
          <p:nvPr/>
        </p:nvSpPr>
        <p:spPr bwMode="auto">
          <a:xfrm>
            <a:off x="72570" y="522513"/>
            <a:ext cx="9071430" cy="584775"/>
          </a:xfrm>
          <a:prstGeom prst="rect">
            <a:avLst/>
          </a:prstGeom>
          <a:noFill/>
          <a:ln w="25400">
            <a:noFill/>
            <a:miter lim="800000"/>
            <a:headEnd/>
            <a:tailEnd/>
          </a:ln>
        </p:spPr>
        <p:txBody>
          <a:bodyPr wrap="square">
            <a:spAutoFit/>
          </a:bodyPr>
          <a:lstStyle/>
          <a:p>
            <a:pPr>
              <a:spcBef>
                <a:spcPct val="50000"/>
              </a:spcBef>
            </a:pPr>
            <a:r>
              <a:rPr lang="it-IT" sz="1600" dirty="0" smtClean="0">
                <a:latin typeface="Calibri" pitchFamily="34" charset="0"/>
              </a:rPr>
              <a:t>The storwater collected at the main entrance by the pipe system can be stored and re-used after adequate treatment for gardening and non-sanitary usages.</a:t>
            </a:r>
            <a:endParaRPr lang="it-IT" sz="1600" dirty="0">
              <a:latin typeface="Calibri"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WATER CITERN – Soft containers to store and reuse water</a:t>
            </a:r>
            <a:endParaRPr lang="en-US" sz="2000" dirty="0">
              <a:solidFill>
                <a:srgbClr val="B2B2B2"/>
              </a:solidFill>
              <a:latin typeface="Calibri" pitchFamily="34" charset="0"/>
            </a:endParaRPr>
          </a:p>
        </p:txBody>
      </p:sp>
      <p:sp>
        <p:nvSpPr>
          <p:cNvPr id="4156" name="Text Box 8"/>
          <p:cNvSpPr txBox="1">
            <a:spLocks noChangeArrowheads="1"/>
          </p:cNvSpPr>
          <p:nvPr/>
        </p:nvSpPr>
        <p:spPr bwMode="auto">
          <a:xfrm>
            <a:off x="101600" y="550720"/>
            <a:ext cx="8953500" cy="646331"/>
          </a:xfrm>
          <a:prstGeom prst="rect">
            <a:avLst/>
          </a:prstGeom>
          <a:noFill/>
          <a:ln w="25400">
            <a:noFill/>
            <a:miter lim="800000"/>
            <a:headEnd/>
            <a:tailEnd/>
          </a:ln>
        </p:spPr>
        <p:txBody>
          <a:bodyPr wrap="square">
            <a:spAutoFit/>
          </a:bodyPr>
          <a:lstStyle/>
          <a:p>
            <a:pPr>
              <a:spcBef>
                <a:spcPct val="50000"/>
              </a:spcBef>
            </a:pPr>
            <a:r>
              <a:rPr lang="it-IT" dirty="0" smtClean="0">
                <a:latin typeface="Calibri" pitchFamily="34" charset="0"/>
              </a:rPr>
              <a:t>High volume (ca. 5000 m</a:t>
            </a:r>
            <a:r>
              <a:rPr lang="it-IT" baseline="30000" dirty="0" smtClean="0">
                <a:latin typeface="Calibri" pitchFamily="34" charset="0"/>
              </a:rPr>
              <a:t>3</a:t>
            </a:r>
            <a:r>
              <a:rPr lang="it-IT" dirty="0" smtClean="0">
                <a:latin typeface="Calibri" pitchFamily="34" charset="0"/>
              </a:rPr>
              <a:t>) container can be easily found and can be installer to store water during rainy season. The recycled water can then be used during the dry season.</a:t>
            </a:r>
            <a:endParaRPr lang="it-IT" dirty="0">
              <a:latin typeface="Calibri" pitchFamily="34" charset="0"/>
            </a:endParaRPr>
          </a:p>
        </p:txBody>
      </p:sp>
      <p:pic>
        <p:nvPicPr>
          <p:cNvPr id="1026" name="Picture 2" descr="http://www.citerneo.eu/client/gfx/photos/contenu/agricole-engrais-liquide-2-poche-cuve-citerne-reservoir-souple_248.jpg"/>
          <p:cNvPicPr>
            <a:picLocks noChangeAspect="1" noChangeArrowheads="1"/>
          </p:cNvPicPr>
          <p:nvPr/>
        </p:nvPicPr>
        <p:blipFill>
          <a:blip r:embed="rId2" cstate="print"/>
          <a:srcRect/>
          <a:stretch>
            <a:fillRect/>
          </a:stretch>
        </p:blipFill>
        <p:spPr bwMode="auto">
          <a:xfrm>
            <a:off x="1236230" y="1440873"/>
            <a:ext cx="6667500" cy="444817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ECOLOGICAL APPROACH – Natural Drainage</a:t>
            </a:r>
            <a:endParaRPr lang="en-US" sz="2000" dirty="0">
              <a:solidFill>
                <a:srgbClr val="B2B2B2"/>
              </a:solidFill>
              <a:latin typeface="Calibri" pitchFamily="34" charset="0"/>
            </a:endParaRPr>
          </a:p>
        </p:txBody>
      </p:sp>
      <p:sp>
        <p:nvSpPr>
          <p:cNvPr id="17" name="Rectangle 16"/>
          <p:cNvSpPr/>
          <p:nvPr/>
        </p:nvSpPr>
        <p:spPr>
          <a:xfrm>
            <a:off x="4776724" y="4281297"/>
            <a:ext cx="3017520" cy="1828800"/>
          </a:xfrm>
          <a:prstGeom prst="rect">
            <a:avLst/>
          </a:prstGeom>
          <a:solidFill>
            <a:srgbClr val="00293E">
              <a:alpha val="25000"/>
            </a:srgbClr>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Collection of water and evacuation in main sewage</a:t>
            </a:r>
          </a:p>
          <a:p>
            <a:pPr algn="ctr"/>
            <a:endParaRPr lang="de-CH" sz="1600" b="1" dirty="0" smtClean="0"/>
          </a:p>
          <a:p>
            <a:pPr>
              <a:buFont typeface="Wingdings" pitchFamily="2" charset="2"/>
              <a:buChar char="ü"/>
            </a:pPr>
            <a:r>
              <a:rPr lang="de-CH" sz="1600" dirty="0" smtClean="0"/>
              <a:t> Use of current asphalt</a:t>
            </a:r>
          </a:p>
          <a:p>
            <a:pPr>
              <a:buFont typeface="Wingdings" pitchFamily="2" charset="2"/>
              <a:buChar char="ü"/>
            </a:pPr>
            <a:r>
              <a:rPr lang="de-CH" sz="1600" dirty="0" smtClean="0"/>
              <a:t> </a:t>
            </a:r>
            <a:r>
              <a:rPr lang="de-CH" sz="1600" b="1" dirty="0" smtClean="0"/>
              <a:t>Pervia sub-base</a:t>
            </a:r>
            <a:r>
              <a:rPr lang="de-CH" sz="1600" dirty="0" smtClean="0"/>
              <a:t> (2000 m</a:t>
            </a:r>
            <a:r>
              <a:rPr lang="de-CH" sz="1600" baseline="30000" dirty="0" smtClean="0"/>
              <a:t>2</a:t>
            </a:r>
            <a:r>
              <a:rPr lang="de-CH" sz="1600" dirty="0" smtClean="0"/>
              <a:t>): </a:t>
            </a:r>
            <a:br>
              <a:rPr lang="de-CH" sz="1600" dirty="0" smtClean="0"/>
            </a:br>
            <a:r>
              <a:rPr lang="de-CH" sz="1600" dirty="0" smtClean="0"/>
              <a:t>    structural improvement</a:t>
            </a:r>
            <a:endParaRPr lang="en-US" sz="1600" b="1" dirty="0"/>
          </a:p>
        </p:txBody>
      </p:sp>
      <p:sp>
        <p:nvSpPr>
          <p:cNvPr id="18" name="Rectangle 17"/>
          <p:cNvSpPr/>
          <p:nvPr/>
        </p:nvSpPr>
        <p:spPr>
          <a:xfrm>
            <a:off x="4776724" y="2113575"/>
            <a:ext cx="3017520" cy="1828800"/>
          </a:xfrm>
          <a:prstGeom prst="rect">
            <a:avLst/>
          </a:prstGeom>
          <a:solidFill>
            <a:srgbClr val="00486C">
              <a:alpha val="25000"/>
            </a:srgbClr>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Collection of water and recycling for Zoo usage</a:t>
            </a:r>
          </a:p>
          <a:p>
            <a:pPr algn="ctr"/>
            <a:endParaRPr lang="de-CH" sz="1600" b="1" dirty="0" smtClean="0"/>
          </a:p>
          <a:p>
            <a:pPr>
              <a:buFont typeface="Wingdings" pitchFamily="2" charset="2"/>
              <a:buChar char="ü"/>
            </a:pPr>
            <a:r>
              <a:rPr lang="de-CH" sz="1600" dirty="0" smtClean="0"/>
              <a:t> Same features </a:t>
            </a:r>
            <a:r>
              <a:rPr lang="de-CH" sz="1600" b="1" dirty="0" smtClean="0"/>
              <a:t>plus</a:t>
            </a:r>
            <a:r>
              <a:rPr lang="de-CH" sz="1600" dirty="0" smtClean="0"/>
              <a:t>:</a:t>
            </a:r>
          </a:p>
          <a:p>
            <a:pPr>
              <a:buFont typeface="Wingdings" pitchFamily="2" charset="2"/>
              <a:buChar char="ü"/>
            </a:pPr>
            <a:r>
              <a:rPr lang="de-CH" sz="1600" dirty="0" smtClean="0"/>
              <a:t> </a:t>
            </a:r>
            <a:r>
              <a:rPr lang="de-CH" sz="1600" b="1" dirty="0" smtClean="0"/>
              <a:t>Integral system </a:t>
            </a:r>
            <a:r>
              <a:rPr lang="de-CH" sz="1600" dirty="0" smtClean="0"/>
              <a:t>to re-use</a:t>
            </a:r>
            <a:br>
              <a:rPr lang="de-CH" sz="1600" dirty="0" smtClean="0"/>
            </a:br>
            <a:r>
              <a:rPr lang="de-CH" sz="1600" dirty="0" smtClean="0"/>
              <a:t>    the water for gardening/WC</a:t>
            </a:r>
          </a:p>
        </p:txBody>
      </p:sp>
      <p:sp>
        <p:nvSpPr>
          <p:cNvPr id="19" name="Rectangle 18"/>
          <p:cNvSpPr/>
          <p:nvPr/>
        </p:nvSpPr>
        <p:spPr>
          <a:xfrm>
            <a:off x="1451215" y="2102202"/>
            <a:ext cx="3017520" cy="1828800"/>
          </a:xfrm>
          <a:prstGeom prst="rect">
            <a:avLst/>
          </a:prstGeom>
          <a:solidFill>
            <a:srgbClr val="006F96"/>
          </a:solidFill>
          <a:ln>
            <a:noFill/>
          </a:ln>
          <a:effectLst>
            <a:outerShdw blurRad="190500" dist="228600" dir="2700000" algn="ctr">
              <a:srgbClr val="000000">
                <a:alpha val="30000"/>
              </a:srgbClr>
            </a:outerShdw>
            <a:softEdge rad="317500"/>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1600" b="1" dirty="0" smtClean="0"/>
              <a:t>Natural drainage of water in the soil</a:t>
            </a:r>
          </a:p>
          <a:p>
            <a:pPr algn="ctr"/>
            <a:endParaRPr lang="de-CH" sz="1600" b="1" dirty="0" smtClean="0"/>
          </a:p>
          <a:p>
            <a:pPr>
              <a:buFont typeface="Wingdings" pitchFamily="2" charset="2"/>
              <a:buChar char="ü"/>
            </a:pPr>
            <a:r>
              <a:rPr lang="de-CH" sz="1600" dirty="0" smtClean="0"/>
              <a:t> Excavation of asphalt</a:t>
            </a:r>
          </a:p>
          <a:p>
            <a:pPr>
              <a:buFont typeface="Wingdings" pitchFamily="2" charset="2"/>
              <a:buChar char="ü"/>
            </a:pPr>
            <a:r>
              <a:rPr lang="de-CH" sz="1600" dirty="0" smtClean="0"/>
              <a:t> Permeable sub-base</a:t>
            </a:r>
            <a:br>
              <a:rPr lang="de-CH" sz="1600" dirty="0" smtClean="0"/>
            </a:br>
            <a:r>
              <a:rPr lang="de-CH" sz="1600" dirty="0" smtClean="0"/>
              <a:t>   (</a:t>
            </a:r>
            <a:r>
              <a:rPr lang="de-CH" sz="1600" b="1" dirty="0" smtClean="0"/>
              <a:t>8000 m</a:t>
            </a:r>
            <a:r>
              <a:rPr lang="de-CH" sz="1600" b="1" baseline="30000" dirty="0" smtClean="0"/>
              <a:t>2</a:t>
            </a:r>
            <a:r>
              <a:rPr lang="de-CH" sz="1600" dirty="0" smtClean="0"/>
              <a:t>)</a:t>
            </a:r>
            <a:endParaRPr lang="en-US" sz="1600" dirty="0"/>
          </a:p>
        </p:txBody>
      </p:sp>
      <p:cxnSp>
        <p:nvCxnSpPr>
          <p:cNvPr id="23" name="Straight Arrow Connector 22"/>
          <p:cNvCxnSpPr/>
          <p:nvPr/>
        </p:nvCxnSpPr>
        <p:spPr>
          <a:xfrm>
            <a:off x="1119110" y="6260215"/>
            <a:ext cx="6858000" cy="0"/>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H="1" flipV="1">
            <a:off x="1091815" y="2056708"/>
            <a:ext cx="15923" cy="4205785"/>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rot="16200000">
            <a:off x="54591" y="3557958"/>
            <a:ext cx="1446230" cy="369332"/>
          </a:xfrm>
          <a:prstGeom prst="rect">
            <a:avLst/>
          </a:prstGeom>
          <a:noFill/>
        </p:spPr>
        <p:txBody>
          <a:bodyPr wrap="none" rtlCol="0">
            <a:spAutoFit/>
            <a:scene3d>
              <a:camera prst="orthographicFront"/>
              <a:lightRig rig="threePt" dir="t"/>
            </a:scene3d>
            <a:sp3d extrusionH="57150">
              <a:bevelT w="38100" h="38100"/>
            </a:sp3d>
          </a:bodyPr>
          <a:lstStyle/>
          <a:p>
            <a:r>
              <a:rPr lang="de-CH" b="1" cap="small" dirty="0" smtClean="0">
                <a:effectLst>
                  <a:outerShdw blurRad="50800" dist="38100" dir="2700000" algn="tl" rotWithShape="0">
                    <a:prstClr val="black">
                      <a:alpha val="40000"/>
                    </a:prstClr>
                  </a:outerShdw>
                </a:effectLst>
              </a:rPr>
              <a:t>Ecological</a:t>
            </a:r>
            <a:endParaRPr lang="en-US" b="1" cap="small" dirty="0">
              <a:effectLst>
                <a:outerShdw blurRad="50800" dist="38100" dir="2700000" algn="tl" rotWithShape="0">
                  <a:prstClr val="black">
                    <a:alpha val="40000"/>
                  </a:prstClr>
                </a:outerShdw>
              </a:effectLst>
            </a:endParaRPr>
          </a:p>
        </p:txBody>
      </p:sp>
      <p:sp>
        <p:nvSpPr>
          <p:cNvPr id="30" name="TextBox 29"/>
          <p:cNvSpPr txBox="1"/>
          <p:nvPr/>
        </p:nvSpPr>
        <p:spPr>
          <a:xfrm>
            <a:off x="3946486" y="6371670"/>
            <a:ext cx="1479892" cy="369332"/>
          </a:xfrm>
          <a:prstGeom prst="rect">
            <a:avLst/>
          </a:prstGeom>
          <a:noFill/>
        </p:spPr>
        <p:txBody>
          <a:bodyPr wrap="none" rtlCol="0">
            <a:spAutoFit/>
            <a:scene3d>
              <a:camera prst="orthographicFront"/>
              <a:lightRig rig="threePt" dir="t"/>
            </a:scene3d>
            <a:sp3d extrusionH="57150">
              <a:bevelT w="38100" h="38100"/>
            </a:sp3d>
          </a:bodyPr>
          <a:lstStyle/>
          <a:p>
            <a:r>
              <a:rPr lang="de-CH" b="1" cap="small" dirty="0" smtClean="0">
                <a:effectLst>
                  <a:outerShdw blurRad="50800" dist="38100" dir="18900000" algn="bl" rotWithShape="0">
                    <a:prstClr val="black">
                      <a:alpha val="40000"/>
                    </a:prstClr>
                  </a:outerShdw>
                </a:effectLst>
              </a:rPr>
              <a:t>Economical</a:t>
            </a:r>
            <a:endParaRPr lang="en-US" b="1" cap="small" dirty="0">
              <a:effectLst>
                <a:outerShdw blurRad="50800" dist="38100" dir="18900000" algn="bl" rotWithShape="0">
                  <a:prstClr val="black">
                    <a:alpha val="40000"/>
                  </a:prstClr>
                </a:outerShdw>
              </a:effectLst>
            </a:endParaRPr>
          </a:p>
        </p:txBody>
      </p:sp>
      <p:sp>
        <p:nvSpPr>
          <p:cNvPr id="31" name="Oval 30"/>
          <p:cNvSpPr/>
          <p:nvPr/>
        </p:nvSpPr>
        <p:spPr>
          <a:xfrm>
            <a:off x="4544704" y="4117512"/>
            <a:ext cx="530352" cy="530352"/>
          </a:xfrm>
          <a:prstGeom prst="ellipse">
            <a:avLst/>
          </a:prstGeom>
          <a:solidFill>
            <a:srgbClr val="FFA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1</a:t>
            </a:r>
            <a:endParaRPr lang="en-US" b="1" dirty="0">
              <a:solidFill>
                <a:schemeClr val="bg1"/>
              </a:solidFill>
            </a:endParaRPr>
          </a:p>
        </p:txBody>
      </p:sp>
      <p:sp>
        <p:nvSpPr>
          <p:cNvPr id="32" name="Oval 31"/>
          <p:cNvSpPr/>
          <p:nvPr/>
        </p:nvSpPr>
        <p:spPr>
          <a:xfrm>
            <a:off x="4546979" y="1797391"/>
            <a:ext cx="530352" cy="530352"/>
          </a:xfrm>
          <a:prstGeom prst="ellipse">
            <a:avLst/>
          </a:prstGeom>
          <a:solidFill>
            <a:srgbClr val="FFA7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1‘</a:t>
            </a:r>
            <a:endParaRPr lang="en-US" b="1" dirty="0">
              <a:solidFill>
                <a:schemeClr val="bg1"/>
              </a:solidFill>
            </a:endParaRPr>
          </a:p>
        </p:txBody>
      </p:sp>
      <p:sp>
        <p:nvSpPr>
          <p:cNvPr id="33" name="Oval 32"/>
          <p:cNvSpPr/>
          <p:nvPr/>
        </p:nvSpPr>
        <p:spPr>
          <a:xfrm>
            <a:off x="1232787" y="1897472"/>
            <a:ext cx="530352" cy="530352"/>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b="1" dirty="0" smtClean="0">
                <a:solidFill>
                  <a:schemeClr val="bg1"/>
                </a:solidFill>
              </a:rPr>
              <a:t>2</a:t>
            </a:r>
            <a:endParaRPr lang="en-US" b="1" dirty="0">
              <a:solidFill>
                <a:schemeClr val="bg1"/>
              </a:solidFill>
            </a:endParaRPr>
          </a:p>
        </p:txBody>
      </p:sp>
      <p:sp>
        <p:nvSpPr>
          <p:cNvPr id="14" name="Up Arrow 13"/>
          <p:cNvSpPr/>
          <p:nvPr/>
        </p:nvSpPr>
        <p:spPr>
          <a:xfrm>
            <a:off x="5213445" y="3967386"/>
            <a:ext cx="2480514" cy="259307"/>
          </a:xfrm>
          <a:prstGeom prst="upArrow">
            <a:avLst>
              <a:gd name="adj1" fmla="val 50000"/>
              <a:gd name="adj2" fmla="val 100000"/>
            </a:avLst>
          </a:prstGeom>
          <a:solidFill>
            <a:srgbClr val="C000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4" name="Picture 4" descr="http://cdn.mysitemyway.com/etc-mysitemyway/icons/legacy-previews/icons/green-metallic-orbs-icons-alphanumeric/071858-green-metallic-orb-icon-alphanumeric-dollar-sign.png"/>
          <p:cNvPicPr>
            <a:picLocks noChangeAspect="1" noChangeArrowheads="1"/>
          </p:cNvPicPr>
          <p:nvPr/>
        </p:nvPicPr>
        <p:blipFill>
          <a:blip r:embed="rId2" cstate="print"/>
          <a:srcRect l="9702" r="10011" b="29391"/>
          <a:stretch>
            <a:fillRect/>
          </a:stretch>
        </p:blipFill>
        <p:spPr bwMode="auto">
          <a:xfrm>
            <a:off x="8093121" y="5861724"/>
            <a:ext cx="627797" cy="644146"/>
          </a:xfrm>
          <a:prstGeom prst="rect">
            <a:avLst/>
          </a:prstGeom>
          <a:noFill/>
        </p:spPr>
      </p:pic>
      <p:sp>
        <p:nvSpPr>
          <p:cNvPr id="21" name="TextBox 20"/>
          <p:cNvSpPr txBox="1"/>
          <p:nvPr/>
        </p:nvSpPr>
        <p:spPr>
          <a:xfrm>
            <a:off x="1364775" y="4513292"/>
            <a:ext cx="3175869" cy="1046440"/>
          </a:xfrm>
          <a:prstGeom prst="rect">
            <a:avLst/>
          </a:prstGeom>
          <a:noFill/>
        </p:spPr>
        <p:txBody>
          <a:bodyPr wrap="none" rtlCol="0">
            <a:spAutoFit/>
          </a:bodyPr>
          <a:lstStyle/>
          <a:p>
            <a:pPr>
              <a:buFont typeface="Wingdings" pitchFamily="2" charset="2"/>
              <a:buChar char="ü"/>
            </a:pPr>
            <a:r>
              <a:rPr lang="de-CH" sz="1600" b="1" dirty="0" smtClean="0"/>
              <a:t> Natural drainage of water</a:t>
            </a:r>
          </a:p>
          <a:p>
            <a:pPr>
              <a:buFont typeface="Wingdings" pitchFamily="2" charset="2"/>
              <a:buChar char="ü"/>
            </a:pPr>
            <a:endParaRPr lang="de-CH" sz="700" b="1" dirty="0" smtClean="0"/>
          </a:p>
          <a:p>
            <a:pPr>
              <a:buFont typeface="Wingdings" pitchFamily="2" charset="2"/>
              <a:buChar char="ü"/>
            </a:pPr>
            <a:r>
              <a:rPr lang="de-CH" sz="1600" b="1" dirty="0" smtClean="0"/>
              <a:t> Optimized sub-base design</a:t>
            </a:r>
          </a:p>
          <a:p>
            <a:pPr>
              <a:buFont typeface="Wingdings" pitchFamily="2" charset="2"/>
              <a:buChar char="ü"/>
            </a:pPr>
            <a:endParaRPr lang="de-CH" sz="700" b="1" dirty="0" smtClean="0"/>
          </a:p>
          <a:p>
            <a:pPr>
              <a:buFont typeface="Wingdings" pitchFamily="2" charset="2"/>
              <a:buChar char="ü"/>
            </a:pPr>
            <a:r>
              <a:rPr lang="de-CH" sz="1600" b="1" dirty="0" smtClean="0"/>
              <a:t> No need to level borders</a:t>
            </a:r>
            <a:endParaRPr lang="en-US" sz="1600" b="1" dirty="0"/>
          </a:p>
        </p:txBody>
      </p:sp>
      <p:pic>
        <p:nvPicPr>
          <p:cNvPr id="22" name="Picture 2" descr="Bio - Ecology - Green icon set"/>
          <p:cNvPicPr>
            <a:picLocks noChangeAspect="1" noChangeArrowheads="1"/>
          </p:cNvPicPr>
          <p:nvPr/>
        </p:nvPicPr>
        <p:blipFill>
          <a:blip r:embed="rId3" cstate="print"/>
          <a:srcRect l="8812" t="5015" r="60024" b="70269"/>
          <a:stretch>
            <a:fillRect/>
          </a:stretch>
        </p:blipFill>
        <p:spPr bwMode="auto">
          <a:xfrm>
            <a:off x="223997" y="1343764"/>
            <a:ext cx="941696" cy="746863"/>
          </a:xfrm>
          <a:prstGeom prst="rect">
            <a:avLst/>
          </a:prstGeom>
          <a:noFill/>
        </p:spPr>
      </p:pic>
      <p:sp>
        <p:nvSpPr>
          <p:cNvPr id="24" name="Text Box 8"/>
          <p:cNvSpPr txBox="1">
            <a:spLocks noChangeArrowheads="1"/>
          </p:cNvSpPr>
          <p:nvPr/>
        </p:nvSpPr>
        <p:spPr bwMode="auto">
          <a:xfrm>
            <a:off x="72570" y="522513"/>
            <a:ext cx="9071430" cy="830997"/>
          </a:xfrm>
          <a:prstGeom prst="rect">
            <a:avLst/>
          </a:prstGeom>
          <a:noFill/>
          <a:ln w="25400">
            <a:noFill/>
            <a:miter lim="800000"/>
            <a:headEnd/>
            <a:tailEnd/>
          </a:ln>
        </p:spPr>
        <p:txBody>
          <a:bodyPr wrap="square">
            <a:spAutoFit/>
          </a:bodyPr>
          <a:lstStyle/>
          <a:p>
            <a:pPr>
              <a:spcBef>
                <a:spcPct val="50000"/>
              </a:spcBef>
            </a:pPr>
            <a:r>
              <a:rPr lang="it-IT" sz="1600" dirty="0" smtClean="0">
                <a:latin typeface="Calibri" pitchFamily="34" charset="0"/>
              </a:rPr>
              <a:t>The second would consist in a complete excavation of the asphalt pavement, and to design the alleys and pavements to allow a natural drainage of the stormwater in the soil. Although this option is attractive, it would generates more waste materials and would necessitate higher concrete volumes.</a:t>
            </a:r>
            <a:endParaRPr lang="it-IT" sz="1600" dirty="0">
              <a:latin typeface="Calibri"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ECOLOGICAL PROPOSAL – Schematic Sections</a:t>
            </a:r>
            <a:endParaRPr lang="en-US" sz="2000" dirty="0">
              <a:solidFill>
                <a:srgbClr val="B2B2B2"/>
              </a:solidFill>
              <a:latin typeface="Calibri" pitchFamily="34" charset="0"/>
            </a:endParaRPr>
          </a:p>
        </p:txBody>
      </p:sp>
      <p:graphicFrame>
        <p:nvGraphicFramePr>
          <p:cNvPr id="6" name="Table 5"/>
          <p:cNvGraphicFramePr>
            <a:graphicFrameLocks noGrp="1"/>
          </p:cNvGraphicFramePr>
          <p:nvPr/>
        </p:nvGraphicFramePr>
        <p:xfrm>
          <a:off x="597533" y="652335"/>
          <a:ext cx="3820921" cy="2548378"/>
        </p:xfrm>
        <a:graphic>
          <a:graphicData uri="http://schemas.openxmlformats.org/drawingml/2006/table">
            <a:tbl>
              <a:tblPr firstRow="1" bandRow="1">
                <a:tableStyleId>{073A0DAA-6AF3-43AB-8588-CEC1D06C72B9}</a:tableStyleId>
              </a:tblPr>
              <a:tblGrid>
                <a:gridCol w="873887"/>
                <a:gridCol w="1410017"/>
                <a:gridCol w="1537017"/>
              </a:tblGrid>
              <a:tr h="709648">
                <a:tc>
                  <a:txBody>
                    <a:bodyPr/>
                    <a:lstStyle/>
                    <a:p>
                      <a:pPr algn="ctr"/>
                      <a:r>
                        <a:rPr lang="de-CH" sz="1200" dirty="0" smtClean="0"/>
                        <a:t>Zones</a:t>
                      </a:r>
                      <a:endParaRPr lang="en-US" sz="1200" dirty="0"/>
                    </a:p>
                  </a:txBody>
                  <a:tcPr anchor="ctr">
                    <a:solidFill>
                      <a:srgbClr val="002060"/>
                    </a:solidFill>
                  </a:tcPr>
                </a:tc>
                <a:tc>
                  <a:txBody>
                    <a:bodyPr/>
                    <a:lstStyle/>
                    <a:p>
                      <a:pPr algn="ctr"/>
                      <a:r>
                        <a:rPr lang="de-CH" sz="1200" dirty="0" smtClean="0"/>
                        <a:t>Base </a:t>
                      </a:r>
                      <a:br>
                        <a:rPr lang="de-CH" sz="1200" dirty="0" smtClean="0"/>
                      </a:br>
                      <a:r>
                        <a:rPr lang="de-CH" sz="1200" b="0" dirty="0" smtClean="0"/>
                        <a:t>(thickness)</a:t>
                      </a:r>
                      <a:endParaRPr lang="en-US" sz="1200" b="0" dirty="0"/>
                    </a:p>
                  </a:txBody>
                  <a:tcPr anchor="ctr">
                    <a:solidFill>
                      <a:srgbClr val="002060"/>
                    </a:solidFill>
                  </a:tcPr>
                </a:tc>
                <a:tc>
                  <a:txBody>
                    <a:bodyPr/>
                    <a:lstStyle/>
                    <a:p>
                      <a:pPr algn="ctr"/>
                      <a:r>
                        <a:rPr lang="de-CH" sz="1200" dirty="0" smtClean="0"/>
                        <a:t>Pervia </a:t>
                      </a:r>
                      <a:br>
                        <a:rPr lang="de-CH" sz="1200" dirty="0" smtClean="0"/>
                      </a:br>
                      <a:r>
                        <a:rPr lang="de-CH" sz="1200" b="0" dirty="0" smtClean="0"/>
                        <a:t>(thickness)</a:t>
                      </a:r>
                      <a:endParaRPr lang="en-US" sz="1200" b="0" dirty="0"/>
                    </a:p>
                  </a:txBody>
                  <a:tcPr anchor="ctr">
                    <a:solidFill>
                      <a:srgbClr val="002060"/>
                    </a:solidFill>
                  </a:tcPr>
                </a:tc>
              </a:tr>
              <a:tr h="507885">
                <a:tc>
                  <a:txBody>
                    <a:bodyPr/>
                    <a:lstStyle/>
                    <a:p>
                      <a:pPr algn="ctr"/>
                      <a:r>
                        <a:rPr lang="de-CH" sz="1200" b="1" dirty="0" smtClean="0"/>
                        <a:t>PRV1/2</a:t>
                      </a:r>
                      <a:endParaRPr lang="en-US" sz="1200" b="1" dirty="0"/>
                    </a:p>
                  </a:txBody>
                  <a:tcPr anchor="ctr"/>
                </a:tc>
                <a:tc>
                  <a:txBody>
                    <a:bodyPr/>
                    <a:lstStyle/>
                    <a:p>
                      <a:pPr algn="ctr"/>
                      <a:r>
                        <a:rPr lang="de-CH" sz="1200" b="1" dirty="0" smtClean="0"/>
                        <a:t>Pervia Sub-base</a:t>
                      </a:r>
                      <a:br>
                        <a:rPr lang="de-CH" sz="1200" b="1" dirty="0" smtClean="0"/>
                      </a:br>
                      <a:r>
                        <a:rPr lang="de-CH" sz="1200" b="0" dirty="0" smtClean="0"/>
                        <a:t>(25 cm)</a:t>
                      </a:r>
                      <a:endParaRPr lang="en-US" sz="1200" b="0" baseline="30000" dirty="0"/>
                    </a:p>
                  </a:txBody>
                  <a:tcPr anchor="ctr"/>
                </a:tc>
                <a:tc>
                  <a:txBody>
                    <a:bodyPr/>
                    <a:lstStyle/>
                    <a:p>
                      <a:pPr algn="ctr"/>
                      <a:r>
                        <a:rPr lang="de-CH" sz="1200" b="1" dirty="0" smtClean="0"/>
                        <a:t>Decorative</a:t>
                      </a:r>
                      <a:r>
                        <a:rPr lang="de-CH" sz="1200" dirty="0" smtClean="0"/>
                        <a:t/>
                      </a:r>
                      <a:br>
                        <a:rPr lang="de-CH" sz="1200" dirty="0" smtClean="0"/>
                      </a:br>
                      <a:r>
                        <a:rPr lang="de-CH" sz="1200" dirty="0" smtClean="0"/>
                        <a:t>(15</a:t>
                      </a:r>
                      <a:r>
                        <a:rPr lang="de-CH" sz="1200" baseline="0" dirty="0" smtClean="0"/>
                        <a:t> cm)</a:t>
                      </a:r>
                      <a:endParaRPr lang="en-US" sz="1200" dirty="0"/>
                    </a:p>
                  </a:txBody>
                  <a:tcPr anchor="ctr"/>
                </a:tc>
              </a:tr>
              <a:tr h="507885">
                <a:tc>
                  <a:txBody>
                    <a:bodyPr/>
                    <a:lstStyle/>
                    <a:p>
                      <a:pPr algn="ctr"/>
                      <a:r>
                        <a:rPr lang="de-CH" sz="1200" b="1" dirty="0" smtClean="0"/>
                        <a:t>PRV HP1</a:t>
                      </a:r>
                      <a:endParaRPr lang="en-US" sz="1200" b="1" dirty="0"/>
                    </a:p>
                  </a:txBody>
                  <a:tcPr anchor="ctr"/>
                </a:tc>
                <a:tc>
                  <a:txBody>
                    <a:bodyPr/>
                    <a:lstStyle/>
                    <a:p>
                      <a:pPr algn="ctr"/>
                      <a:r>
                        <a:rPr lang="de-CH" sz="1200" b="1" dirty="0" smtClean="0"/>
                        <a:t>Pervia</a:t>
                      </a:r>
                      <a:r>
                        <a:rPr lang="de-CH" sz="1200" b="1" baseline="0" dirty="0" smtClean="0"/>
                        <a:t> Sub-base</a:t>
                      </a:r>
                      <a:r>
                        <a:rPr lang="de-CH" sz="1200" baseline="0" dirty="0" smtClean="0"/>
                        <a:t/>
                      </a:r>
                      <a:br>
                        <a:rPr lang="de-CH" sz="1200" baseline="0" dirty="0" smtClean="0"/>
                      </a:br>
                      <a:r>
                        <a:rPr lang="de-CH" sz="1200" baseline="0" dirty="0" smtClean="0"/>
                        <a:t>(25 cm)</a:t>
                      </a:r>
                      <a:endParaRPr lang="en-US" sz="1200" dirty="0"/>
                    </a:p>
                  </a:txBody>
                  <a:tcPr anchor="ctr"/>
                </a:tc>
                <a:tc>
                  <a:txBody>
                    <a:bodyPr/>
                    <a:lstStyle/>
                    <a:p>
                      <a:pPr algn="ctr"/>
                      <a:r>
                        <a:rPr lang="de-CH" sz="1200" b="1" dirty="0" smtClean="0"/>
                        <a:t>High Performance</a:t>
                      </a:r>
                      <a:r>
                        <a:rPr lang="de-CH" sz="1200" dirty="0" smtClean="0"/>
                        <a:t/>
                      </a:r>
                      <a:br>
                        <a:rPr lang="de-CH" sz="1200" dirty="0" smtClean="0"/>
                      </a:br>
                      <a:r>
                        <a:rPr lang="de-CH" sz="1200" dirty="0" smtClean="0"/>
                        <a:t>(15 cm)</a:t>
                      </a:r>
                      <a:endParaRPr lang="en-US" sz="1200" dirty="0"/>
                    </a:p>
                  </a:txBody>
                  <a:tcPr anchor="ctr"/>
                </a:tc>
              </a:tr>
              <a:tr h="507885">
                <a:tc>
                  <a:txBody>
                    <a:bodyPr/>
                    <a:lstStyle/>
                    <a:p>
                      <a:pPr algn="ctr"/>
                      <a:r>
                        <a:rPr lang="de-CH" sz="1200" b="1" dirty="0" smtClean="0"/>
                        <a:t>PRV HP2</a:t>
                      </a:r>
                      <a:endParaRPr lang="en-US" sz="1200" b="1" dirty="0"/>
                    </a:p>
                  </a:txBody>
                  <a:tcPr anchor="ctr"/>
                </a:tc>
                <a:tc>
                  <a:txBody>
                    <a:bodyPr/>
                    <a:lstStyle/>
                    <a:p>
                      <a:pPr algn="ctr"/>
                      <a:r>
                        <a:rPr lang="de-CH" sz="1200" b="1" dirty="0" smtClean="0"/>
                        <a:t>Gravel</a:t>
                      </a:r>
                      <a:r>
                        <a:rPr lang="de-CH" sz="1200" b="1" baseline="0" dirty="0" smtClean="0"/>
                        <a:t> (granulometry TBD)</a:t>
                      </a:r>
                      <a:r>
                        <a:rPr lang="de-CH" sz="1200" dirty="0" smtClean="0"/>
                        <a:t/>
                      </a:r>
                      <a:br>
                        <a:rPr lang="de-CH" sz="1200" dirty="0" smtClean="0"/>
                      </a:br>
                      <a:r>
                        <a:rPr lang="de-CH" sz="1200" dirty="0" smtClean="0"/>
                        <a:t>(35</a:t>
                      </a:r>
                      <a:r>
                        <a:rPr lang="de-CH" sz="1200" baseline="0" dirty="0" smtClean="0"/>
                        <a:t> cm)</a:t>
                      </a:r>
                      <a:endParaRPr lang="en-US" sz="1200" dirty="0"/>
                    </a:p>
                  </a:txBody>
                  <a:tcPr anchor="ctr"/>
                </a:tc>
                <a:tc>
                  <a:txBody>
                    <a:bodyPr/>
                    <a:lstStyle/>
                    <a:p>
                      <a:pPr algn="ctr"/>
                      <a:r>
                        <a:rPr lang="de-CH" sz="1200" b="1" dirty="0" smtClean="0"/>
                        <a:t>High Performance</a:t>
                      </a:r>
                      <a:r>
                        <a:rPr lang="de-CH" sz="1200" dirty="0" smtClean="0"/>
                        <a:t/>
                      </a:r>
                      <a:br>
                        <a:rPr lang="de-CH" sz="1200" dirty="0" smtClean="0"/>
                      </a:br>
                      <a:r>
                        <a:rPr lang="de-CH" sz="1200" dirty="0" smtClean="0"/>
                        <a:t>(15</a:t>
                      </a:r>
                      <a:r>
                        <a:rPr lang="de-CH" sz="1200" baseline="0" dirty="0" smtClean="0"/>
                        <a:t> cm)</a:t>
                      </a:r>
                      <a:endParaRPr lang="en-US" sz="1200" dirty="0"/>
                    </a:p>
                  </a:txBody>
                  <a:tcPr anchor="ctr"/>
                </a:tc>
              </a:tr>
            </a:tbl>
          </a:graphicData>
        </a:graphic>
      </p:graphicFrame>
      <p:sp>
        <p:nvSpPr>
          <p:cNvPr id="62" name="TextBox 61"/>
          <p:cNvSpPr txBox="1"/>
          <p:nvPr/>
        </p:nvSpPr>
        <p:spPr>
          <a:xfrm>
            <a:off x="614356" y="3300406"/>
            <a:ext cx="3531736" cy="369332"/>
          </a:xfrm>
          <a:prstGeom prst="rect">
            <a:avLst/>
          </a:prstGeom>
          <a:noFill/>
        </p:spPr>
        <p:txBody>
          <a:bodyPr wrap="none" rtlCol="0">
            <a:spAutoFit/>
          </a:bodyPr>
          <a:lstStyle/>
          <a:p>
            <a:r>
              <a:rPr lang="en-US" b="1" dirty="0" smtClean="0">
                <a:sym typeface="Wingdings 3"/>
              </a:rPr>
              <a:t>   Material needed……………..</a:t>
            </a:r>
            <a:endParaRPr lang="en-US" b="1" dirty="0"/>
          </a:p>
        </p:txBody>
      </p:sp>
      <p:sp>
        <p:nvSpPr>
          <p:cNvPr id="63" name="Action Button: Forward or Next 62">
            <a:hlinkClick r:id="rId2" action="ppaction://hlinksldjump" highlightClick="1"/>
          </p:cNvPr>
          <p:cNvSpPr/>
          <p:nvPr/>
        </p:nvSpPr>
        <p:spPr>
          <a:xfrm>
            <a:off x="3883011" y="3256067"/>
            <a:ext cx="532262" cy="327547"/>
          </a:xfrm>
          <a:prstGeom prst="actionButtonForwardNex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5" name="Picture 1"/>
          <p:cNvPicPr>
            <a:picLocks noChangeAspect="1" noChangeArrowheads="1"/>
          </p:cNvPicPr>
          <p:nvPr/>
        </p:nvPicPr>
        <p:blipFill>
          <a:blip r:embed="rId3" cstate="print"/>
          <a:srcRect/>
          <a:stretch>
            <a:fillRect/>
          </a:stretch>
        </p:blipFill>
        <p:spPr bwMode="auto">
          <a:xfrm>
            <a:off x="5464362" y="2684249"/>
            <a:ext cx="2743200" cy="1698171"/>
          </a:xfrm>
          <a:prstGeom prst="rect">
            <a:avLst/>
          </a:prstGeom>
          <a:noFill/>
          <a:ln w="9525">
            <a:noFill/>
            <a:miter lim="800000"/>
            <a:headEnd/>
            <a:tailEnd/>
          </a:ln>
          <a:effectLst/>
        </p:spPr>
      </p:pic>
      <p:pic>
        <p:nvPicPr>
          <p:cNvPr id="21506" name="Picture 2"/>
          <p:cNvPicPr>
            <a:picLocks noChangeAspect="1" noChangeArrowheads="1"/>
          </p:cNvPicPr>
          <p:nvPr/>
        </p:nvPicPr>
        <p:blipFill>
          <a:blip r:embed="rId4" cstate="print"/>
          <a:srcRect/>
          <a:stretch>
            <a:fillRect/>
          </a:stretch>
        </p:blipFill>
        <p:spPr bwMode="auto">
          <a:xfrm>
            <a:off x="5464362" y="4763068"/>
            <a:ext cx="2743200" cy="1698171"/>
          </a:xfrm>
          <a:prstGeom prst="rect">
            <a:avLst/>
          </a:prstGeom>
          <a:noFill/>
          <a:ln w="9525">
            <a:noFill/>
            <a:miter lim="800000"/>
            <a:headEnd/>
            <a:tailEnd/>
          </a:ln>
          <a:effectLst/>
        </p:spPr>
      </p:pic>
      <p:pic>
        <p:nvPicPr>
          <p:cNvPr id="21508" name="Picture 4"/>
          <p:cNvPicPr>
            <a:picLocks noChangeAspect="1" noChangeArrowheads="1"/>
          </p:cNvPicPr>
          <p:nvPr/>
        </p:nvPicPr>
        <p:blipFill>
          <a:blip r:embed="rId5" cstate="print"/>
          <a:srcRect/>
          <a:stretch>
            <a:fillRect/>
          </a:stretch>
        </p:blipFill>
        <p:spPr bwMode="auto">
          <a:xfrm>
            <a:off x="5464362" y="683121"/>
            <a:ext cx="2743200" cy="1660048"/>
          </a:xfrm>
          <a:prstGeom prst="rect">
            <a:avLst/>
          </a:prstGeom>
          <a:noFill/>
          <a:ln w="9525">
            <a:noFill/>
            <a:miter lim="800000"/>
            <a:headEnd/>
            <a:tailEnd/>
          </a:ln>
          <a:effectLst/>
        </p:spPr>
      </p:pic>
      <p:pic>
        <p:nvPicPr>
          <p:cNvPr id="11" name="Picture 2"/>
          <p:cNvPicPr>
            <a:picLocks noChangeAspect="1" noChangeArrowheads="1"/>
          </p:cNvPicPr>
          <p:nvPr/>
        </p:nvPicPr>
        <p:blipFill>
          <a:blip r:embed="rId6" cstate="print"/>
          <a:srcRect/>
          <a:stretch>
            <a:fillRect/>
          </a:stretch>
        </p:blipFill>
        <p:spPr bwMode="auto">
          <a:xfrm>
            <a:off x="408007" y="3885047"/>
            <a:ext cx="4906909" cy="2016991"/>
          </a:xfrm>
          <a:prstGeom prst="rect">
            <a:avLst/>
          </a:prstGeom>
          <a:noFill/>
          <a:ln w="9525">
            <a:noFill/>
            <a:miter lim="800000"/>
            <a:headEnd/>
            <a:tailEnd/>
          </a:ln>
          <a:effectLst/>
        </p:spPr>
      </p:pic>
      <p:sp>
        <p:nvSpPr>
          <p:cNvPr id="12" name="Rectangle 11"/>
          <p:cNvSpPr/>
          <p:nvPr/>
        </p:nvSpPr>
        <p:spPr>
          <a:xfrm>
            <a:off x="1731819" y="5999020"/>
            <a:ext cx="274320" cy="137160"/>
          </a:xfrm>
          <a:prstGeom prst="rect">
            <a:avLst/>
          </a:prstGeom>
          <a:solidFill>
            <a:srgbClr val="20F7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3" name="Rectangle 12"/>
          <p:cNvSpPr/>
          <p:nvPr/>
        </p:nvSpPr>
        <p:spPr>
          <a:xfrm>
            <a:off x="1731819" y="6179130"/>
            <a:ext cx="274320" cy="13716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4" name="Rectangle 13"/>
          <p:cNvSpPr/>
          <p:nvPr/>
        </p:nvSpPr>
        <p:spPr>
          <a:xfrm>
            <a:off x="1731819" y="6359240"/>
            <a:ext cx="274320" cy="137160"/>
          </a:xfrm>
          <a:prstGeom prst="rect">
            <a:avLst/>
          </a:prstGeom>
          <a:solidFill>
            <a:srgbClr val="FD45A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5" name="Rectangle 14"/>
          <p:cNvSpPr/>
          <p:nvPr/>
        </p:nvSpPr>
        <p:spPr>
          <a:xfrm>
            <a:off x="1731819" y="6539350"/>
            <a:ext cx="274320" cy="137160"/>
          </a:xfrm>
          <a:prstGeom prst="rect">
            <a:avLst/>
          </a:prstGeom>
          <a:solidFill>
            <a:srgbClr val="9BE5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16" name="TextBox 15"/>
          <p:cNvSpPr txBox="1"/>
          <p:nvPr/>
        </p:nvSpPr>
        <p:spPr>
          <a:xfrm>
            <a:off x="1995051" y="5957450"/>
            <a:ext cx="1438214" cy="261610"/>
          </a:xfrm>
          <a:prstGeom prst="rect">
            <a:avLst/>
          </a:prstGeom>
          <a:noFill/>
        </p:spPr>
        <p:txBody>
          <a:bodyPr wrap="none" rtlCol="0">
            <a:spAutoFit/>
          </a:bodyPr>
          <a:lstStyle/>
          <a:p>
            <a:r>
              <a:rPr lang="de-CH" sz="1100" b="1" dirty="0" smtClean="0"/>
              <a:t>PRV 1 - Decorative</a:t>
            </a:r>
            <a:endParaRPr lang="en-US" sz="1100" b="1" dirty="0"/>
          </a:p>
        </p:txBody>
      </p:sp>
      <p:sp>
        <p:nvSpPr>
          <p:cNvPr id="17" name="TextBox 16"/>
          <p:cNvSpPr txBox="1"/>
          <p:nvPr/>
        </p:nvSpPr>
        <p:spPr>
          <a:xfrm>
            <a:off x="1995051" y="6123705"/>
            <a:ext cx="1438214" cy="261610"/>
          </a:xfrm>
          <a:prstGeom prst="rect">
            <a:avLst/>
          </a:prstGeom>
          <a:noFill/>
        </p:spPr>
        <p:txBody>
          <a:bodyPr wrap="none" rtlCol="0">
            <a:spAutoFit/>
          </a:bodyPr>
          <a:lstStyle/>
          <a:p>
            <a:r>
              <a:rPr lang="de-CH" sz="1100" b="1" dirty="0" smtClean="0"/>
              <a:t>PRV 2 - Decorative</a:t>
            </a:r>
            <a:endParaRPr lang="en-US" sz="1100" b="1" dirty="0"/>
          </a:p>
        </p:txBody>
      </p:sp>
      <p:sp>
        <p:nvSpPr>
          <p:cNvPr id="18" name="TextBox 17"/>
          <p:cNvSpPr txBox="1"/>
          <p:nvPr/>
        </p:nvSpPr>
        <p:spPr>
          <a:xfrm>
            <a:off x="1995051" y="6303815"/>
            <a:ext cx="2199641" cy="261610"/>
          </a:xfrm>
          <a:prstGeom prst="rect">
            <a:avLst/>
          </a:prstGeom>
          <a:noFill/>
        </p:spPr>
        <p:txBody>
          <a:bodyPr wrap="none" rtlCol="0">
            <a:spAutoFit/>
          </a:bodyPr>
          <a:lstStyle/>
          <a:p>
            <a:r>
              <a:rPr lang="de-CH" sz="1100" b="1" dirty="0" smtClean="0"/>
              <a:t>HP PRV 1 – High Performance</a:t>
            </a:r>
            <a:endParaRPr lang="en-US" sz="1100" b="1" dirty="0"/>
          </a:p>
        </p:txBody>
      </p:sp>
      <p:sp>
        <p:nvSpPr>
          <p:cNvPr id="19" name="TextBox 18"/>
          <p:cNvSpPr txBox="1"/>
          <p:nvPr/>
        </p:nvSpPr>
        <p:spPr>
          <a:xfrm>
            <a:off x="1995051" y="6483925"/>
            <a:ext cx="2238113" cy="261610"/>
          </a:xfrm>
          <a:prstGeom prst="rect">
            <a:avLst/>
          </a:prstGeom>
          <a:noFill/>
        </p:spPr>
        <p:txBody>
          <a:bodyPr wrap="none" rtlCol="0">
            <a:spAutoFit/>
          </a:bodyPr>
          <a:lstStyle/>
          <a:p>
            <a:r>
              <a:rPr lang="de-CH" sz="1100" b="1" dirty="0" smtClean="0"/>
              <a:t>HP PRV 2 – High Perfiormance</a:t>
            </a:r>
            <a:endParaRPr lang="en-US" sz="1100"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TextBox 92"/>
          <p:cNvSpPr txBox="1"/>
          <p:nvPr/>
        </p:nvSpPr>
        <p:spPr>
          <a:xfrm>
            <a:off x="4572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Raw materials</a:t>
            </a:r>
            <a:endParaRPr lang="en-US" sz="1400" b="1" dirty="0">
              <a:solidFill>
                <a:srgbClr val="FFFFFF"/>
              </a:solidFill>
              <a:latin typeface="Arial" pitchFamily="34" charset="0"/>
              <a:cs typeface="Arial" pitchFamily="34" charset="0"/>
            </a:endParaRPr>
          </a:p>
        </p:txBody>
      </p:sp>
      <p:sp>
        <p:nvSpPr>
          <p:cNvPr id="96" name="TextBox 95"/>
          <p:cNvSpPr txBox="1"/>
          <p:nvPr/>
        </p:nvSpPr>
        <p:spPr>
          <a:xfrm>
            <a:off x="57187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Placing</a:t>
            </a:r>
            <a:endParaRPr lang="en-US" sz="1400" b="1" dirty="0">
              <a:solidFill>
                <a:srgbClr val="FFFFFF"/>
              </a:solidFill>
              <a:latin typeface="Arial" pitchFamily="34" charset="0"/>
              <a:cs typeface="Arial" pitchFamily="34" charset="0"/>
            </a:endParaRPr>
          </a:p>
        </p:txBody>
      </p:sp>
      <p:sp>
        <p:nvSpPr>
          <p:cNvPr id="97" name="TextBox 96"/>
          <p:cNvSpPr txBox="1"/>
          <p:nvPr/>
        </p:nvSpPr>
        <p:spPr>
          <a:xfrm>
            <a:off x="7469820" y="1510283"/>
            <a:ext cx="1521780"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Jobsite</a:t>
            </a:r>
            <a:endParaRPr lang="en-US" sz="1400" b="1" dirty="0">
              <a:solidFill>
                <a:srgbClr val="FFFFFF"/>
              </a:solidFill>
              <a:latin typeface="Arial" pitchFamily="34" charset="0"/>
              <a:cs typeface="Arial" pitchFamily="34" charset="0"/>
            </a:endParaRPr>
          </a:p>
        </p:txBody>
      </p:sp>
      <p:pic>
        <p:nvPicPr>
          <p:cNvPr id="58" name="Picture 2"/>
          <p:cNvPicPr>
            <a:picLocks noChangeAspect="1" noChangeArrowheads="1"/>
          </p:cNvPicPr>
          <p:nvPr/>
        </p:nvPicPr>
        <p:blipFill>
          <a:blip r:embed="rId2" cstate="print"/>
          <a:srcRect/>
          <a:stretch>
            <a:fillRect/>
          </a:stretch>
        </p:blipFill>
        <p:spPr bwMode="auto">
          <a:xfrm>
            <a:off x="532930" y="1956655"/>
            <a:ext cx="534793" cy="538393"/>
          </a:xfrm>
          <a:prstGeom prst="rect">
            <a:avLst/>
          </a:prstGeom>
          <a:noFill/>
          <a:ln w="9525">
            <a:noFill/>
            <a:miter lim="800000"/>
            <a:headEnd/>
            <a:tailEnd/>
          </a:ln>
        </p:spPr>
      </p:pic>
      <p:pic>
        <p:nvPicPr>
          <p:cNvPr id="65" name="Picture 3"/>
          <p:cNvPicPr>
            <a:picLocks noChangeAspect="1" noChangeArrowheads="1"/>
          </p:cNvPicPr>
          <p:nvPr/>
        </p:nvPicPr>
        <p:blipFill>
          <a:blip r:embed="rId3" cstate="print"/>
          <a:srcRect/>
          <a:stretch>
            <a:fillRect/>
          </a:stretch>
        </p:blipFill>
        <p:spPr bwMode="auto">
          <a:xfrm>
            <a:off x="1242333" y="2021580"/>
            <a:ext cx="534793" cy="615307"/>
          </a:xfrm>
          <a:prstGeom prst="rect">
            <a:avLst/>
          </a:prstGeom>
          <a:noFill/>
          <a:ln w="9525">
            <a:noFill/>
            <a:miter lim="800000"/>
            <a:headEnd/>
            <a:tailEnd/>
          </a:ln>
        </p:spPr>
      </p:pic>
      <p:pic>
        <p:nvPicPr>
          <p:cNvPr id="76" name="Picture 4"/>
          <p:cNvPicPr>
            <a:picLocks noChangeAspect="1" noChangeArrowheads="1"/>
          </p:cNvPicPr>
          <p:nvPr/>
        </p:nvPicPr>
        <p:blipFill>
          <a:blip r:embed="rId4" cstate="print"/>
          <a:srcRect/>
          <a:stretch>
            <a:fillRect/>
          </a:stretch>
        </p:blipFill>
        <p:spPr bwMode="auto">
          <a:xfrm>
            <a:off x="1230426" y="2540983"/>
            <a:ext cx="611192" cy="538393"/>
          </a:xfrm>
          <a:prstGeom prst="rect">
            <a:avLst/>
          </a:prstGeom>
          <a:noFill/>
          <a:ln w="9525">
            <a:noFill/>
            <a:miter lim="800000"/>
            <a:headEnd/>
            <a:tailEnd/>
          </a:ln>
        </p:spPr>
      </p:pic>
      <p:pic>
        <p:nvPicPr>
          <p:cNvPr id="83" name="Picture 4"/>
          <p:cNvPicPr>
            <a:picLocks noChangeAspect="1" noChangeArrowheads="1"/>
          </p:cNvPicPr>
          <p:nvPr/>
        </p:nvPicPr>
        <p:blipFill>
          <a:blip r:embed="rId5" cstate="print"/>
          <a:srcRect/>
          <a:stretch>
            <a:fillRect/>
          </a:stretch>
        </p:blipFill>
        <p:spPr bwMode="auto">
          <a:xfrm>
            <a:off x="673821" y="2540983"/>
            <a:ext cx="458394" cy="538393"/>
          </a:xfrm>
          <a:prstGeom prst="rect">
            <a:avLst/>
          </a:prstGeom>
          <a:noFill/>
          <a:ln w="9525">
            <a:noFill/>
            <a:miter lim="800000"/>
            <a:headEnd/>
            <a:tailEnd/>
          </a:ln>
        </p:spPr>
      </p:pic>
      <p:pic>
        <p:nvPicPr>
          <p:cNvPr id="86" name="Picture 4"/>
          <p:cNvPicPr>
            <a:picLocks noChangeAspect="1" noChangeArrowheads="1"/>
          </p:cNvPicPr>
          <p:nvPr/>
        </p:nvPicPr>
        <p:blipFill>
          <a:blip r:embed="rId4" cstate="print">
            <a:clrChange>
              <a:clrFrom>
                <a:srgbClr val="FFFFFF"/>
              </a:clrFrom>
              <a:clrTo>
                <a:srgbClr val="FFFFFF">
                  <a:alpha val="0"/>
                </a:srgbClr>
              </a:clrTo>
            </a:clrChange>
            <a:duotone>
              <a:prstClr val="black"/>
              <a:srgbClr val="996633">
                <a:tint val="45000"/>
                <a:satMod val="400000"/>
              </a:srgbClr>
            </a:duotone>
          </a:blip>
          <a:srcRect/>
          <a:stretch>
            <a:fillRect/>
          </a:stretch>
        </p:blipFill>
        <p:spPr bwMode="auto">
          <a:xfrm>
            <a:off x="1230426" y="2995460"/>
            <a:ext cx="611192" cy="538393"/>
          </a:xfrm>
          <a:prstGeom prst="rect">
            <a:avLst/>
          </a:prstGeom>
          <a:noFill/>
          <a:ln w="9525">
            <a:noFill/>
            <a:miter lim="800000"/>
            <a:headEnd/>
            <a:tailEnd/>
          </a:ln>
        </p:spPr>
      </p:pic>
      <p:sp>
        <p:nvSpPr>
          <p:cNvPr id="115" name="Rectangle 114"/>
          <p:cNvSpPr/>
          <p:nvPr/>
        </p:nvSpPr>
        <p:spPr>
          <a:xfrm>
            <a:off x="2075675" y="2485851"/>
            <a:ext cx="153620" cy="3840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nvGrpSpPr>
          <p:cNvPr id="2" name="Group 13"/>
          <p:cNvGrpSpPr/>
          <p:nvPr/>
        </p:nvGrpSpPr>
        <p:grpSpPr>
          <a:xfrm>
            <a:off x="2250230" y="1865972"/>
            <a:ext cx="3031085" cy="1341447"/>
            <a:chOff x="2411760" y="1725191"/>
            <a:chExt cx="3384376" cy="1487785"/>
          </a:xfrm>
        </p:grpSpPr>
        <p:pic>
          <p:nvPicPr>
            <p:cNvPr id="125" name="Picture 4"/>
            <p:cNvPicPr>
              <a:picLocks noChangeAspect="1" noChangeArrowheads="1"/>
            </p:cNvPicPr>
            <p:nvPr/>
          </p:nvPicPr>
          <p:blipFill>
            <a:blip r:embed="rId6" cstate="print"/>
            <a:srcRect/>
            <a:stretch>
              <a:fillRect/>
            </a:stretch>
          </p:blipFill>
          <p:spPr bwMode="auto">
            <a:xfrm>
              <a:off x="2411760" y="1916832"/>
              <a:ext cx="1568247" cy="1296144"/>
            </a:xfrm>
            <a:prstGeom prst="rect">
              <a:avLst/>
            </a:prstGeom>
            <a:noFill/>
            <a:ln w="9525">
              <a:noFill/>
              <a:miter lim="800000"/>
              <a:headEnd/>
              <a:tailEnd/>
            </a:ln>
          </p:spPr>
        </p:pic>
        <p:sp>
          <p:nvSpPr>
            <p:cNvPr id="126" name="Rectangle 125"/>
            <p:cNvSpPr/>
            <p:nvPr/>
          </p:nvSpPr>
          <p:spPr>
            <a:xfrm>
              <a:off x="3357389" y="1725191"/>
              <a:ext cx="28803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27" name="Rectangle 126"/>
            <p:cNvSpPr/>
            <p:nvPr/>
          </p:nvSpPr>
          <p:spPr>
            <a:xfrm>
              <a:off x="4788024" y="1844824"/>
              <a:ext cx="100811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sp>
        <p:nvSpPr>
          <p:cNvPr id="131" name="Rectangle 130"/>
          <p:cNvSpPr/>
          <p:nvPr/>
        </p:nvSpPr>
        <p:spPr>
          <a:xfrm>
            <a:off x="2701668" y="2817866"/>
            <a:ext cx="386947"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2" name="Rectangle 131"/>
          <p:cNvSpPr/>
          <p:nvPr/>
        </p:nvSpPr>
        <p:spPr>
          <a:xfrm>
            <a:off x="3601343" y="2493240"/>
            <a:ext cx="580420"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3" name="Oval 132"/>
          <p:cNvSpPr/>
          <p:nvPr/>
        </p:nvSpPr>
        <p:spPr>
          <a:xfrm>
            <a:off x="2895142" y="2363389"/>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5" name="TextBox 134"/>
          <p:cNvSpPr txBox="1"/>
          <p:nvPr/>
        </p:nvSpPr>
        <p:spPr>
          <a:xfrm>
            <a:off x="22098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Production</a:t>
            </a:r>
            <a:endParaRPr lang="en-US" sz="1400" b="1" dirty="0">
              <a:solidFill>
                <a:srgbClr val="FFFFFF"/>
              </a:solidFill>
              <a:latin typeface="Arial" pitchFamily="34" charset="0"/>
              <a:cs typeface="Arial" pitchFamily="34" charset="0"/>
            </a:endParaRPr>
          </a:p>
        </p:txBody>
      </p:sp>
      <p:sp>
        <p:nvSpPr>
          <p:cNvPr id="136" name="TextBox 135"/>
          <p:cNvSpPr txBox="1"/>
          <p:nvPr/>
        </p:nvSpPr>
        <p:spPr>
          <a:xfrm>
            <a:off x="39661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Transportation</a:t>
            </a:r>
            <a:endParaRPr lang="en-US" sz="1400" b="1" dirty="0">
              <a:solidFill>
                <a:srgbClr val="FFFFFF"/>
              </a:solidFill>
              <a:latin typeface="Arial" pitchFamily="34" charset="0"/>
              <a:cs typeface="Arial" pitchFamily="34" charset="0"/>
            </a:endParaRPr>
          </a:p>
        </p:txBody>
      </p:sp>
      <p:sp>
        <p:nvSpPr>
          <p:cNvPr id="138" name="Right Arrow 137"/>
          <p:cNvSpPr/>
          <p:nvPr/>
        </p:nvSpPr>
        <p:spPr>
          <a:xfrm>
            <a:off x="3753714"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7" name="Right Arrow 56"/>
          <p:cNvSpPr/>
          <p:nvPr/>
        </p:nvSpPr>
        <p:spPr>
          <a:xfrm>
            <a:off x="1998865"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9" name="Right Arrow 58"/>
          <p:cNvSpPr/>
          <p:nvPr/>
        </p:nvSpPr>
        <p:spPr>
          <a:xfrm>
            <a:off x="549372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60" name="Right Arrow 59"/>
          <p:cNvSpPr/>
          <p:nvPr/>
        </p:nvSpPr>
        <p:spPr>
          <a:xfrm>
            <a:off x="726035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pic>
        <p:nvPicPr>
          <p:cNvPr id="1029" name="Picture 5"/>
          <p:cNvPicPr>
            <a:picLocks noChangeAspect="1" noChangeArrowheads="1"/>
          </p:cNvPicPr>
          <p:nvPr/>
        </p:nvPicPr>
        <p:blipFill>
          <a:blip r:embed="rId7" cstate="print"/>
          <a:srcRect/>
          <a:stretch>
            <a:fillRect/>
          </a:stretch>
        </p:blipFill>
        <p:spPr bwMode="auto">
          <a:xfrm>
            <a:off x="4075987" y="2584089"/>
            <a:ext cx="764848" cy="422455"/>
          </a:xfrm>
          <a:prstGeom prst="rect">
            <a:avLst/>
          </a:prstGeom>
          <a:noFill/>
          <a:ln w="9525">
            <a:noFill/>
            <a:miter lim="800000"/>
            <a:headEnd/>
            <a:tailEnd/>
          </a:ln>
          <a:effectLst/>
        </p:spPr>
      </p:pic>
      <p:pic>
        <p:nvPicPr>
          <p:cNvPr id="1030" name="Picture 6"/>
          <p:cNvPicPr>
            <a:picLocks noChangeAspect="1" noChangeArrowheads="1"/>
          </p:cNvPicPr>
          <p:nvPr/>
        </p:nvPicPr>
        <p:blipFill>
          <a:blip r:embed="rId8" cstate="print">
            <a:duotone>
              <a:schemeClr val="bg2">
                <a:shade val="45000"/>
                <a:satMod val="135000"/>
              </a:schemeClr>
              <a:prstClr val="white"/>
            </a:duotone>
          </a:blip>
          <a:srcRect/>
          <a:stretch>
            <a:fillRect/>
          </a:stretch>
        </p:blipFill>
        <p:spPr bwMode="auto">
          <a:xfrm flipH="1">
            <a:off x="5800959" y="2595667"/>
            <a:ext cx="1392113" cy="345645"/>
          </a:xfrm>
          <a:prstGeom prst="rect">
            <a:avLst/>
          </a:prstGeom>
          <a:noFill/>
          <a:ln w="9525">
            <a:noFill/>
            <a:miter lim="800000"/>
            <a:headEnd/>
            <a:tailEnd/>
          </a:ln>
          <a:effectLst/>
        </p:spPr>
      </p:pic>
      <p:pic>
        <p:nvPicPr>
          <p:cNvPr id="1034" name="Picture 10" descr="https://encrypted-tbn2.gstatic.com/images?q=tbn:ANd9GcSvoRVDPkD8z1eOa_W4yUcxtCsKYgI2PEmbRpbJRNTrKwx69HqbDQ"/>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5540451" y="2105330"/>
            <a:ext cx="1165452" cy="709190"/>
          </a:xfrm>
          <a:prstGeom prst="rect">
            <a:avLst/>
          </a:prstGeom>
          <a:noFill/>
        </p:spPr>
      </p:pic>
      <p:sp>
        <p:nvSpPr>
          <p:cNvPr id="69" name="Oval 68"/>
          <p:cNvSpPr/>
          <p:nvPr/>
        </p:nvSpPr>
        <p:spPr>
          <a:xfrm>
            <a:off x="1189882" y="2046420"/>
            <a:ext cx="595218" cy="61530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pic>
        <p:nvPicPr>
          <p:cNvPr id="1036" name="Picture 12" descr="http://www.suhailalgosaibi.com/wp-content/uploads/2010/08/Time-management.jpg"/>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4418380" y="1739180"/>
            <a:ext cx="844910" cy="553152"/>
          </a:xfrm>
          <a:prstGeom prst="rect">
            <a:avLst/>
          </a:prstGeom>
          <a:noFill/>
        </p:spPr>
      </p:pic>
      <p:sp>
        <p:nvSpPr>
          <p:cNvPr id="73" name="Oval 72"/>
          <p:cNvSpPr/>
          <p:nvPr/>
        </p:nvSpPr>
        <p:spPr>
          <a:xfrm>
            <a:off x="4802430" y="18928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74" name="Oval 73"/>
          <p:cNvSpPr/>
          <p:nvPr/>
        </p:nvSpPr>
        <p:spPr>
          <a:xfrm>
            <a:off x="5877770" y="2468875"/>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62" name="Title 1"/>
          <p:cNvSpPr>
            <a:spLocks noGrp="1"/>
          </p:cNvSpPr>
          <p:nvPr>
            <p:ph type="title" idx="4294967295"/>
          </p:nvPr>
        </p:nvSpPr>
        <p:spPr>
          <a:xfrm>
            <a:off x="495207" y="229254"/>
            <a:ext cx="8207375" cy="719137"/>
          </a:xfrm>
        </p:spPr>
        <p:txBody>
          <a:bodyPr anchor="ctr"/>
          <a:lstStyle/>
          <a:p>
            <a:r>
              <a:rPr lang="en-US" dirty="0" smtClean="0"/>
              <a:t>Pervious Concrete vs. Asphalt</a:t>
            </a:r>
            <a:br>
              <a:rPr lang="en-US" dirty="0" smtClean="0"/>
            </a:br>
            <a:r>
              <a:rPr lang="en-US" sz="1800" dirty="0" smtClean="0"/>
              <a:t>Value Chain</a:t>
            </a:r>
          </a:p>
        </p:txBody>
      </p:sp>
      <p:sp>
        <p:nvSpPr>
          <p:cNvPr id="63" name="Oval 62"/>
          <p:cNvSpPr/>
          <p:nvPr/>
        </p:nvSpPr>
        <p:spPr bwMode="auto">
          <a:xfrm>
            <a:off x="215153" y="1201271"/>
            <a:ext cx="365760" cy="365760"/>
          </a:xfrm>
          <a:prstGeom prst="ellipse">
            <a:avLst/>
          </a:prstGeom>
          <a:solidFill>
            <a:srgbClr val="C0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1</a:t>
            </a:r>
          </a:p>
        </p:txBody>
      </p:sp>
      <p:sp>
        <p:nvSpPr>
          <p:cNvPr id="68" name="Oval 67"/>
          <p:cNvSpPr/>
          <p:nvPr/>
        </p:nvSpPr>
        <p:spPr bwMode="auto">
          <a:xfrm>
            <a:off x="1994647" y="1201271"/>
            <a:ext cx="365760" cy="365760"/>
          </a:xfrm>
          <a:prstGeom prst="ellipse">
            <a:avLst/>
          </a:prstGeom>
          <a:solidFill>
            <a:srgbClr val="C0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2</a:t>
            </a:r>
          </a:p>
        </p:txBody>
      </p:sp>
      <p:sp>
        <p:nvSpPr>
          <p:cNvPr id="75" name="Oval 74"/>
          <p:cNvSpPr/>
          <p:nvPr/>
        </p:nvSpPr>
        <p:spPr bwMode="auto">
          <a:xfrm>
            <a:off x="3688976" y="1201271"/>
            <a:ext cx="365760" cy="365760"/>
          </a:xfrm>
          <a:prstGeom prst="ellipse">
            <a:avLst/>
          </a:prstGeom>
          <a:solidFill>
            <a:srgbClr val="C0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3</a:t>
            </a:r>
          </a:p>
        </p:txBody>
      </p:sp>
      <p:sp>
        <p:nvSpPr>
          <p:cNvPr id="91" name="Oval 90"/>
          <p:cNvSpPr/>
          <p:nvPr/>
        </p:nvSpPr>
        <p:spPr bwMode="auto">
          <a:xfrm>
            <a:off x="5544671" y="1201271"/>
            <a:ext cx="365760" cy="365760"/>
          </a:xfrm>
          <a:prstGeom prst="ellipse">
            <a:avLst/>
          </a:prstGeom>
          <a:solidFill>
            <a:srgbClr val="C0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4</a:t>
            </a:r>
          </a:p>
        </p:txBody>
      </p:sp>
      <p:sp>
        <p:nvSpPr>
          <p:cNvPr id="92" name="Oval 91"/>
          <p:cNvSpPr/>
          <p:nvPr/>
        </p:nvSpPr>
        <p:spPr bwMode="auto">
          <a:xfrm>
            <a:off x="7319682" y="1201271"/>
            <a:ext cx="365760" cy="365760"/>
          </a:xfrm>
          <a:prstGeom prst="ellipse">
            <a:avLst/>
          </a:prstGeom>
          <a:solidFill>
            <a:srgbClr val="C00000"/>
          </a:solidFill>
          <a:ln w="2857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5</a:t>
            </a:r>
          </a:p>
        </p:txBody>
      </p:sp>
      <p:pic>
        <p:nvPicPr>
          <p:cNvPr id="40" name="Picture 39" descr="IMG-20120726-00116.jpg"/>
          <p:cNvPicPr>
            <a:picLocks noChangeAspect="1"/>
          </p:cNvPicPr>
          <p:nvPr/>
        </p:nvPicPr>
        <p:blipFill>
          <a:blip r:embed="rId11" cstate="email"/>
          <a:srcRect/>
          <a:stretch>
            <a:fillRect/>
          </a:stretch>
        </p:blipFill>
        <p:spPr>
          <a:xfrm>
            <a:off x="7594602" y="2057400"/>
            <a:ext cx="1358898" cy="984869"/>
          </a:xfrm>
          <a:prstGeom prst="rect">
            <a:avLst/>
          </a:prstGeom>
          <a:ln>
            <a:noFill/>
          </a:ln>
          <a:effectLst>
            <a:softEdge rad="112500"/>
          </a:effectLst>
        </p:spPr>
      </p:pic>
      <p:sp>
        <p:nvSpPr>
          <p:cNvPr id="41" name="Oval 40"/>
          <p:cNvSpPr/>
          <p:nvPr/>
        </p:nvSpPr>
        <p:spPr>
          <a:xfrm>
            <a:off x="7988215" y="25593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Rectangle 6"/>
          <p:cNvSpPr>
            <a:spLocks noChangeArrowheads="1"/>
          </p:cNvSpPr>
          <p:nvPr/>
        </p:nvSpPr>
        <p:spPr bwMode="auto">
          <a:xfrm>
            <a:off x="2212923" y="5695672"/>
            <a:ext cx="6675582" cy="914400"/>
          </a:xfrm>
          <a:prstGeom prst="rect">
            <a:avLst/>
          </a:prstGeom>
          <a:solidFill>
            <a:srgbClr val="E2E2E2"/>
          </a:solidFill>
          <a:ln w="9525">
            <a:noFill/>
            <a:miter lim="800000"/>
            <a:headEnd/>
            <a:tailEnd/>
          </a:ln>
        </p:spPr>
        <p:txBody>
          <a:bodyPr/>
          <a:lstStyle/>
          <a:p>
            <a:pPr marL="120650" indent="-120650">
              <a:buFontTx/>
              <a:buChar char="-"/>
            </a:pPr>
            <a:r>
              <a:rPr lang="en-US" sz="1400" dirty="0" smtClean="0">
                <a:solidFill>
                  <a:srgbClr val="000000"/>
                </a:solidFill>
                <a:latin typeface="Arial" pitchFamily="34" charset="0"/>
                <a:cs typeface="Arial" pitchFamily="34" charset="0"/>
              </a:rPr>
              <a:t>Final aspect and color can be tailor design to the wishes of the customer</a:t>
            </a:r>
            <a:endParaRPr lang="en-US" sz="1400" b="1" dirty="0" smtClean="0">
              <a:solidFill>
                <a:srgbClr val="000000"/>
              </a:solidFill>
              <a:latin typeface="Arial" pitchFamily="34" charset="0"/>
              <a:cs typeface="Arial" pitchFamily="34" charset="0"/>
            </a:endParaRPr>
          </a:p>
        </p:txBody>
      </p:sp>
      <p:pic>
        <p:nvPicPr>
          <p:cNvPr id="56" name="Picture 55" descr="IMG-20120726-00116.jpg"/>
          <p:cNvPicPr>
            <a:picLocks noChangeAspect="1"/>
          </p:cNvPicPr>
          <p:nvPr/>
        </p:nvPicPr>
        <p:blipFill>
          <a:blip r:embed="rId2" cstate="email"/>
          <a:srcRect/>
          <a:stretch>
            <a:fillRect/>
          </a:stretch>
        </p:blipFill>
        <p:spPr>
          <a:xfrm>
            <a:off x="7594602" y="2057400"/>
            <a:ext cx="1358898" cy="984869"/>
          </a:xfrm>
          <a:prstGeom prst="rect">
            <a:avLst/>
          </a:prstGeom>
          <a:ln>
            <a:noFill/>
          </a:ln>
          <a:effectLst>
            <a:softEdge rad="112500"/>
          </a:effectLst>
        </p:spPr>
      </p:pic>
      <p:sp>
        <p:nvSpPr>
          <p:cNvPr id="61" name="Oval 60"/>
          <p:cNvSpPr/>
          <p:nvPr/>
        </p:nvSpPr>
        <p:spPr>
          <a:xfrm>
            <a:off x="7988215" y="25593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93" name="TextBox 92"/>
          <p:cNvSpPr txBox="1"/>
          <p:nvPr/>
        </p:nvSpPr>
        <p:spPr>
          <a:xfrm>
            <a:off x="4572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Raw materials</a:t>
            </a:r>
            <a:endParaRPr lang="en-US" sz="1400" b="1" dirty="0">
              <a:solidFill>
                <a:srgbClr val="FFFFFF"/>
              </a:solidFill>
              <a:latin typeface="Arial" pitchFamily="34" charset="0"/>
              <a:cs typeface="Arial" pitchFamily="34" charset="0"/>
            </a:endParaRPr>
          </a:p>
        </p:txBody>
      </p:sp>
      <p:sp>
        <p:nvSpPr>
          <p:cNvPr id="96" name="TextBox 95"/>
          <p:cNvSpPr txBox="1"/>
          <p:nvPr/>
        </p:nvSpPr>
        <p:spPr>
          <a:xfrm>
            <a:off x="57187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Delivery</a:t>
            </a:r>
            <a:endParaRPr lang="en-US" sz="1400" b="1" dirty="0">
              <a:solidFill>
                <a:srgbClr val="FFFFFF"/>
              </a:solidFill>
              <a:latin typeface="Arial" pitchFamily="34" charset="0"/>
              <a:cs typeface="Arial" pitchFamily="34" charset="0"/>
            </a:endParaRPr>
          </a:p>
        </p:txBody>
      </p:sp>
      <p:sp>
        <p:nvSpPr>
          <p:cNvPr id="97" name="TextBox 96"/>
          <p:cNvSpPr txBox="1"/>
          <p:nvPr/>
        </p:nvSpPr>
        <p:spPr>
          <a:xfrm>
            <a:off x="7469820" y="1510283"/>
            <a:ext cx="1521780"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Jobsite</a:t>
            </a:r>
            <a:endParaRPr lang="en-US" sz="1400" b="1" dirty="0">
              <a:solidFill>
                <a:srgbClr val="FFFFFF"/>
              </a:solidFill>
              <a:latin typeface="Arial" pitchFamily="34" charset="0"/>
              <a:cs typeface="Arial" pitchFamily="34" charset="0"/>
            </a:endParaRPr>
          </a:p>
        </p:txBody>
      </p:sp>
      <p:pic>
        <p:nvPicPr>
          <p:cNvPr id="58" name="Picture 2"/>
          <p:cNvPicPr>
            <a:picLocks noChangeAspect="1" noChangeArrowheads="1"/>
          </p:cNvPicPr>
          <p:nvPr/>
        </p:nvPicPr>
        <p:blipFill>
          <a:blip r:embed="rId3" cstate="print"/>
          <a:srcRect/>
          <a:stretch>
            <a:fillRect/>
          </a:stretch>
        </p:blipFill>
        <p:spPr bwMode="auto">
          <a:xfrm>
            <a:off x="532930" y="1956655"/>
            <a:ext cx="534793" cy="538393"/>
          </a:xfrm>
          <a:prstGeom prst="rect">
            <a:avLst/>
          </a:prstGeom>
          <a:noFill/>
          <a:ln w="9525">
            <a:noFill/>
            <a:miter lim="800000"/>
            <a:headEnd/>
            <a:tailEnd/>
          </a:ln>
        </p:spPr>
      </p:pic>
      <p:pic>
        <p:nvPicPr>
          <p:cNvPr id="65" name="Picture 3"/>
          <p:cNvPicPr>
            <a:picLocks noChangeAspect="1" noChangeArrowheads="1"/>
          </p:cNvPicPr>
          <p:nvPr/>
        </p:nvPicPr>
        <p:blipFill>
          <a:blip r:embed="rId4" cstate="print"/>
          <a:srcRect/>
          <a:stretch>
            <a:fillRect/>
          </a:stretch>
        </p:blipFill>
        <p:spPr bwMode="auto">
          <a:xfrm>
            <a:off x="1242333" y="2021580"/>
            <a:ext cx="534793" cy="615307"/>
          </a:xfrm>
          <a:prstGeom prst="rect">
            <a:avLst/>
          </a:prstGeom>
          <a:noFill/>
          <a:ln w="9525">
            <a:noFill/>
            <a:miter lim="800000"/>
            <a:headEnd/>
            <a:tailEnd/>
          </a:ln>
        </p:spPr>
      </p:pic>
      <p:pic>
        <p:nvPicPr>
          <p:cNvPr id="76" name="Picture 4"/>
          <p:cNvPicPr>
            <a:picLocks noChangeAspect="1" noChangeArrowheads="1"/>
          </p:cNvPicPr>
          <p:nvPr/>
        </p:nvPicPr>
        <p:blipFill>
          <a:blip r:embed="rId5" cstate="print"/>
          <a:srcRect/>
          <a:stretch>
            <a:fillRect/>
          </a:stretch>
        </p:blipFill>
        <p:spPr bwMode="auto">
          <a:xfrm>
            <a:off x="1230426" y="2540983"/>
            <a:ext cx="611192" cy="538393"/>
          </a:xfrm>
          <a:prstGeom prst="rect">
            <a:avLst/>
          </a:prstGeom>
          <a:noFill/>
          <a:ln w="9525">
            <a:noFill/>
            <a:miter lim="800000"/>
            <a:headEnd/>
            <a:tailEnd/>
          </a:ln>
        </p:spPr>
      </p:pic>
      <p:pic>
        <p:nvPicPr>
          <p:cNvPr id="83" name="Picture 4"/>
          <p:cNvPicPr>
            <a:picLocks noChangeAspect="1" noChangeArrowheads="1"/>
          </p:cNvPicPr>
          <p:nvPr/>
        </p:nvPicPr>
        <p:blipFill>
          <a:blip r:embed="rId6" cstate="print"/>
          <a:srcRect/>
          <a:stretch>
            <a:fillRect/>
          </a:stretch>
        </p:blipFill>
        <p:spPr bwMode="auto">
          <a:xfrm>
            <a:off x="673821" y="2540983"/>
            <a:ext cx="458394" cy="538393"/>
          </a:xfrm>
          <a:prstGeom prst="rect">
            <a:avLst/>
          </a:prstGeom>
          <a:noFill/>
          <a:ln w="9525">
            <a:noFill/>
            <a:miter lim="800000"/>
            <a:headEnd/>
            <a:tailEnd/>
          </a:ln>
        </p:spPr>
      </p:pic>
      <p:pic>
        <p:nvPicPr>
          <p:cNvPr id="86" name="Picture 4"/>
          <p:cNvPicPr>
            <a:picLocks noChangeAspect="1" noChangeArrowheads="1"/>
          </p:cNvPicPr>
          <p:nvPr/>
        </p:nvPicPr>
        <p:blipFill>
          <a:blip r:embed="rId5" cstate="print">
            <a:clrChange>
              <a:clrFrom>
                <a:srgbClr val="FFFFFF"/>
              </a:clrFrom>
              <a:clrTo>
                <a:srgbClr val="FFFFFF">
                  <a:alpha val="0"/>
                </a:srgbClr>
              </a:clrTo>
            </a:clrChange>
            <a:duotone>
              <a:prstClr val="black"/>
              <a:srgbClr val="996633">
                <a:tint val="45000"/>
                <a:satMod val="400000"/>
              </a:srgbClr>
            </a:duotone>
          </a:blip>
          <a:srcRect/>
          <a:stretch>
            <a:fillRect/>
          </a:stretch>
        </p:blipFill>
        <p:spPr bwMode="auto">
          <a:xfrm>
            <a:off x="1230426" y="2995460"/>
            <a:ext cx="611192" cy="538393"/>
          </a:xfrm>
          <a:prstGeom prst="rect">
            <a:avLst/>
          </a:prstGeom>
          <a:noFill/>
          <a:ln w="9525">
            <a:noFill/>
            <a:miter lim="800000"/>
            <a:headEnd/>
            <a:tailEnd/>
          </a:ln>
        </p:spPr>
      </p:pic>
      <p:sp>
        <p:nvSpPr>
          <p:cNvPr id="115" name="Rectangle 114"/>
          <p:cNvSpPr/>
          <p:nvPr/>
        </p:nvSpPr>
        <p:spPr>
          <a:xfrm>
            <a:off x="2075675" y="2485851"/>
            <a:ext cx="153620" cy="3840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nvGrpSpPr>
          <p:cNvPr id="2" name="Group 13"/>
          <p:cNvGrpSpPr/>
          <p:nvPr/>
        </p:nvGrpSpPr>
        <p:grpSpPr>
          <a:xfrm>
            <a:off x="2250230" y="1865972"/>
            <a:ext cx="3031085" cy="1341447"/>
            <a:chOff x="2411760" y="1725191"/>
            <a:chExt cx="3384376" cy="1487785"/>
          </a:xfrm>
        </p:grpSpPr>
        <p:pic>
          <p:nvPicPr>
            <p:cNvPr id="125" name="Picture 4"/>
            <p:cNvPicPr>
              <a:picLocks noChangeAspect="1" noChangeArrowheads="1"/>
            </p:cNvPicPr>
            <p:nvPr/>
          </p:nvPicPr>
          <p:blipFill>
            <a:blip r:embed="rId7" cstate="print"/>
            <a:srcRect/>
            <a:stretch>
              <a:fillRect/>
            </a:stretch>
          </p:blipFill>
          <p:spPr bwMode="auto">
            <a:xfrm>
              <a:off x="2411760" y="1916832"/>
              <a:ext cx="1568247" cy="1296144"/>
            </a:xfrm>
            <a:prstGeom prst="rect">
              <a:avLst/>
            </a:prstGeom>
            <a:noFill/>
            <a:ln w="9525">
              <a:noFill/>
              <a:miter lim="800000"/>
              <a:headEnd/>
              <a:tailEnd/>
            </a:ln>
          </p:spPr>
        </p:pic>
        <p:sp>
          <p:nvSpPr>
            <p:cNvPr id="126" name="Rectangle 125"/>
            <p:cNvSpPr/>
            <p:nvPr/>
          </p:nvSpPr>
          <p:spPr>
            <a:xfrm>
              <a:off x="3357389" y="1725191"/>
              <a:ext cx="28803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27" name="Rectangle 126"/>
            <p:cNvSpPr/>
            <p:nvPr/>
          </p:nvSpPr>
          <p:spPr>
            <a:xfrm>
              <a:off x="4788024" y="1844824"/>
              <a:ext cx="100811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sp>
        <p:nvSpPr>
          <p:cNvPr id="131" name="Rectangle 130"/>
          <p:cNvSpPr/>
          <p:nvPr/>
        </p:nvSpPr>
        <p:spPr>
          <a:xfrm>
            <a:off x="2701668" y="2817866"/>
            <a:ext cx="386947"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2" name="Rectangle 131"/>
          <p:cNvSpPr/>
          <p:nvPr/>
        </p:nvSpPr>
        <p:spPr>
          <a:xfrm>
            <a:off x="3601343" y="2493240"/>
            <a:ext cx="580420"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3" name="Oval 132"/>
          <p:cNvSpPr/>
          <p:nvPr/>
        </p:nvSpPr>
        <p:spPr>
          <a:xfrm>
            <a:off x="2895142" y="2363389"/>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5" name="TextBox 134"/>
          <p:cNvSpPr txBox="1"/>
          <p:nvPr/>
        </p:nvSpPr>
        <p:spPr>
          <a:xfrm>
            <a:off x="22098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Production</a:t>
            </a:r>
            <a:endParaRPr lang="en-US" sz="1400" b="1" dirty="0">
              <a:solidFill>
                <a:srgbClr val="FFFFFF"/>
              </a:solidFill>
              <a:latin typeface="Arial" pitchFamily="34" charset="0"/>
              <a:cs typeface="Arial" pitchFamily="34" charset="0"/>
            </a:endParaRPr>
          </a:p>
        </p:txBody>
      </p:sp>
      <p:sp>
        <p:nvSpPr>
          <p:cNvPr id="136" name="TextBox 135"/>
          <p:cNvSpPr txBox="1"/>
          <p:nvPr/>
        </p:nvSpPr>
        <p:spPr>
          <a:xfrm>
            <a:off x="39661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Transportation</a:t>
            </a:r>
            <a:endParaRPr lang="en-US" sz="1400" b="1" dirty="0">
              <a:solidFill>
                <a:srgbClr val="FFFFFF"/>
              </a:solidFill>
              <a:latin typeface="Arial" pitchFamily="34" charset="0"/>
              <a:cs typeface="Arial" pitchFamily="34" charset="0"/>
            </a:endParaRPr>
          </a:p>
        </p:txBody>
      </p:sp>
      <p:sp>
        <p:nvSpPr>
          <p:cNvPr id="138" name="Right Arrow 137"/>
          <p:cNvSpPr/>
          <p:nvPr/>
        </p:nvSpPr>
        <p:spPr>
          <a:xfrm>
            <a:off x="3753714"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7" name="Right Arrow 56"/>
          <p:cNvSpPr/>
          <p:nvPr/>
        </p:nvSpPr>
        <p:spPr>
          <a:xfrm>
            <a:off x="1998865"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9" name="Right Arrow 58"/>
          <p:cNvSpPr/>
          <p:nvPr/>
        </p:nvSpPr>
        <p:spPr>
          <a:xfrm>
            <a:off x="549372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60" name="Right Arrow 59"/>
          <p:cNvSpPr/>
          <p:nvPr/>
        </p:nvSpPr>
        <p:spPr>
          <a:xfrm>
            <a:off x="726035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pic>
        <p:nvPicPr>
          <p:cNvPr id="1029" name="Picture 5"/>
          <p:cNvPicPr>
            <a:picLocks noChangeAspect="1" noChangeArrowheads="1"/>
          </p:cNvPicPr>
          <p:nvPr/>
        </p:nvPicPr>
        <p:blipFill>
          <a:blip r:embed="rId8" cstate="print"/>
          <a:srcRect/>
          <a:stretch>
            <a:fillRect/>
          </a:stretch>
        </p:blipFill>
        <p:spPr bwMode="auto">
          <a:xfrm>
            <a:off x="4075987" y="2584089"/>
            <a:ext cx="764848" cy="422455"/>
          </a:xfrm>
          <a:prstGeom prst="rect">
            <a:avLst/>
          </a:prstGeom>
          <a:noFill/>
          <a:ln w="9525">
            <a:noFill/>
            <a:miter lim="800000"/>
            <a:headEnd/>
            <a:tailEnd/>
          </a:ln>
          <a:effectLst/>
        </p:spPr>
      </p:pic>
      <p:pic>
        <p:nvPicPr>
          <p:cNvPr id="1030" name="Picture 6"/>
          <p:cNvPicPr>
            <a:picLocks noChangeAspect="1" noChangeArrowheads="1"/>
          </p:cNvPicPr>
          <p:nvPr/>
        </p:nvPicPr>
        <p:blipFill>
          <a:blip r:embed="rId9" cstate="print">
            <a:duotone>
              <a:schemeClr val="bg2">
                <a:shade val="45000"/>
                <a:satMod val="135000"/>
              </a:schemeClr>
              <a:prstClr val="white"/>
            </a:duotone>
          </a:blip>
          <a:srcRect/>
          <a:stretch>
            <a:fillRect/>
          </a:stretch>
        </p:blipFill>
        <p:spPr bwMode="auto">
          <a:xfrm flipH="1">
            <a:off x="5800959" y="2595667"/>
            <a:ext cx="1392113" cy="345645"/>
          </a:xfrm>
          <a:prstGeom prst="rect">
            <a:avLst/>
          </a:prstGeom>
          <a:noFill/>
          <a:ln w="9525">
            <a:noFill/>
            <a:miter lim="800000"/>
            <a:headEnd/>
            <a:tailEnd/>
          </a:ln>
          <a:effectLst/>
        </p:spPr>
      </p:pic>
      <p:pic>
        <p:nvPicPr>
          <p:cNvPr id="1034" name="Picture 10" descr="https://encrypted-tbn2.gstatic.com/images?q=tbn:ANd9GcSvoRVDPkD8z1eOa_W4yUcxtCsKYgI2PEmbRpbJRNTrKwx69HqbDQ"/>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5540451" y="2105330"/>
            <a:ext cx="1165452" cy="709190"/>
          </a:xfrm>
          <a:prstGeom prst="rect">
            <a:avLst/>
          </a:prstGeom>
          <a:noFill/>
        </p:spPr>
      </p:pic>
      <p:sp>
        <p:nvSpPr>
          <p:cNvPr id="69" name="Oval 68"/>
          <p:cNvSpPr/>
          <p:nvPr/>
        </p:nvSpPr>
        <p:spPr>
          <a:xfrm>
            <a:off x="1189882" y="2046420"/>
            <a:ext cx="595218" cy="61530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pic>
        <p:nvPicPr>
          <p:cNvPr id="1036" name="Picture 12" descr="http://www.suhailalgosaibi.com/wp-content/uploads/2010/08/Time-management.jpg"/>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4418380" y="1739180"/>
            <a:ext cx="844910" cy="553152"/>
          </a:xfrm>
          <a:prstGeom prst="rect">
            <a:avLst/>
          </a:prstGeom>
          <a:noFill/>
        </p:spPr>
      </p:pic>
      <p:sp>
        <p:nvSpPr>
          <p:cNvPr id="73" name="Oval 72"/>
          <p:cNvSpPr/>
          <p:nvPr/>
        </p:nvSpPr>
        <p:spPr>
          <a:xfrm>
            <a:off x="4802430" y="18928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74" name="Oval 73"/>
          <p:cNvSpPr/>
          <p:nvPr/>
        </p:nvSpPr>
        <p:spPr>
          <a:xfrm>
            <a:off x="5877770" y="2468875"/>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62" name="Title 1"/>
          <p:cNvSpPr>
            <a:spLocks noGrp="1"/>
          </p:cNvSpPr>
          <p:nvPr>
            <p:ph type="title" idx="4294967295"/>
          </p:nvPr>
        </p:nvSpPr>
        <p:spPr>
          <a:xfrm>
            <a:off x="495207" y="229254"/>
            <a:ext cx="8207375" cy="719137"/>
          </a:xfrm>
        </p:spPr>
        <p:txBody>
          <a:bodyPr anchor="ctr"/>
          <a:lstStyle/>
          <a:p>
            <a:r>
              <a:rPr lang="en-US" dirty="0" smtClean="0"/>
              <a:t>Pervious Concrete vs. Asphalt </a:t>
            </a:r>
            <a:br>
              <a:rPr lang="en-US" dirty="0" smtClean="0"/>
            </a:br>
            <a:r>
              <a:rPr lang="en-US" sz="1800" dirty="0" smtClean="0"/>
              <a:t>Value Chain</a:t>
            </a:r>
          </a:p>
        </p:txBody>
      </p:sp>
      <p:sp>
        <p:nvSpPr>
          <p:cNvPr id="63" name="Oval 62"/>
          <p:cNvSpPr/>
          <p:nvPr/>
        </p:nvSpPr>
        <p:spPr bwMode="auto">
          <a:xfrm>
            <a:off x="215153"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1</a:t>
            </a:r>
          </a:p>
        </p:txBody>
      </p:sp>
      <p:sp>
        <p:nvSpPr>
          <p:cNvPr id="68" name="Oval 67"/>
          <p:cNvSpPr/>
          <p:nvPr/>
        </p:nvSpPr>
        <p:spPr bwMode="auto">
          <a:xfrm>
            <a:off x="1994647"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2</a:t>
            </a:r>
          </a:p>
        </p:txBody>
      </p:sp>
      <p:sp>
        <p:nvSpPr>
          <p:cNvPr id="75" name="Oval 74"/>
          <p:cNvSpPr/>
          <p:nvPr/>
        </p:nvSpPr>
        <p:spPr bwMode="auto">
          <a:xfrm>
            <a:off x="3688976"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3</a:t>
            </a:r>
          </a:p>
        </p:txBody>
      </p:sp>
      <p:sp>
        <p:nvSpPr>
          <p:cNvPr id="91" name="Oval 90"/>
          <p:cNvSpPr/>
          <p:nvPr/>
        </p:nvSpPr>
        <p:spPr bwMode="auto">
          <a:xfrm>
            <a:off x="5544671"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4</a:t>
            </a:r>
          </a:p>
        </p:txBody>
      </p:sp>
      <p:sp>
        <p:nvSpPr>
          <p:cNvPr id="92" name="Oval 91"/>
          <p:cNvSpPr/>
          <p:nvPr/>
        </p:nvSpPr>
        <p:spPr bwMode="auto">
          <a:xfrm>
            <a:off x="7319682"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5</a:t>
            </a:r>
          </a:p>
        </p:txBody>
      </p:sp>
      <p:sp>
        <p:nvSpPr>
          <p:cNvPr id="39" name="Rectangle 38"/>
          <p:cNvSpPr/>
          <p:nvPr/>
        </p:nvSpPr>
        <p:spPr bwMode="auto">
          <a:xfrm>
            <a:off x="1936376" y="927847"/>
            <a:ext cx="7046259" cy="2487706"/>
          </a:xfrm>
          <a:prstGeom prst="rect">
            <a:avLst/>
          </a:prstGeom>
          <a:solidFill>
            <a:srgbClr val="FFFFFF">
              <a:alpha val="69804"/>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400" b="1" smtClean="0">
              <a:solidFill>
                <a:srgbClr val="000000"/>
              </a:solidFill>
            </a:endParaRPr>
          </a:p>
        </p:txBody>
      </p:sp>
      <p:cxnSp>
        <p:nvCxnSpPr>
          <p:cNvPr id="44" name="Straight Connector 43"/>
          <p:cNvCxnSpPr/>
          <p:nvPr/>
        </p:nvCxnSpPr>
        <p:spPr bwMode="auto">
          <a:xfrm>
            <a:off x="295835" y="3550023"/>
            <a:ext cx="8619564" cy="0"/>
          </a:xfrm>
          <a:prstGeom prst="line">
            <a:avLst/>
          </a:prstGeom>
          <a:solidFill>
            <a:schemeClr val="accent1"/>
          </a:solidFill>
          <a:ln w="28575" cap="flat" cmpd="sng" algn="ctr">
            <a:solidFill>
              <a:schemeClr val="tx1"/>
            </a:solidFill>
            <a:prstDash val="dash"/>
            <a:round/>
            <a:headEnd type="none" w="med" len="med"/>
            <a:tailEnd type="none" w="med" len="med"/>
          </a:ln>
          <a:effectLst/>
        </p:spPr>
      </p:cxnSp>
      <p:sp>
        <p:nvSpPr>
          <p:cNvPr id="49" name="AutoShape 101"/>
          <p:cNvSpPr>
            <a:spLocks noChangeArrowheads="1"/>
          </p:cNvSpPr>
          <p:nvPr/>
        </p:nvSpPr>
        <p:spPr bwMode="auto">
          <a:xfrm>
            <a:off x="325361" y="3634808"/>
            <a:ext cx="1751013" cy="914400"/>
          </a:xfrm>
          <a:prstGeom prst="homePlate">
            <a:avLst>
              <a:gd name="adj" fmla="val 0"/>
            </a:avLst>
          </a:prstGeom>
          <a:solidFill>
            <a:srgbClr val="577C96"/>
          </a:solidFill>
          <a:ln w="12700">
            <a:noFill/>
            <a:miter lim="800000"/>
            <a:headEnd/>
            <a:tailEnd/>
          </a:ln>
        </p:spPr>
        <p:txBody>
          <a:bodyPr lIns="182880" anchor="ctr"/>
          <a:lstStyle/>
          <a:p>
            <a:pPr marL="0" lvl="1" algn="ctr"/>
            <a:r>
              <a:rPr lang="en-US" sz="1400" b="1" dirty="0" smtClean="0">
                <a:solidFill>
                  <a:srgbClr val="FFFFFF"/>
                </a:solidFill>
                <a:latin typeface="Arial" pitchFamily="34" charset="0"/>
                <a:cs typeface="Arial" pitchFamily="34" charset="0"/>
              </a:rPr>
              <a:t>Gravel / Sand</a:t>
            </a:r>
          </a:p>
        </p:txBody>
      </p:sp>
      <p:sp>
        <p:nvSpPr>
          <p:cNvPr id="50" name="Rectangle 6"/>
          <p:cNvSpPr>
            <a:spLocks noChangeArrowheads="1"/>
          </p:cNvSpPr>
          <p:nvPr/>
        </p:nvSpPr>
        <p:spPr bwMode="auto">
          <a:xfrm>
            <a:off x="2212923" y="3634808"/>
            <a:ext cx="6675582" cy="914400"/>
          </a:xfrm>
          <a:prstGeom prst="rect">
            <a:avLst/>
          </a:prstGeom>
          <a:solidFill>
            <a:srgbClr val="E2E2E2"/>
          </a:solidFill>
          <a:ln w="9525">
            <a:noFill/>
            <a:miter lim="800000"/>
            <a:headEnd/>
            <a:tailEnd/>
          </a:ln>
        </p:spPr>
        <p:txBody>
          <a:bodyPr/>
          <a:lstStyle/>
          <a:p>
            <a:pPr marL="120650" indent="-120650">
              <a:buFontTx/>
              <a:buChar char="-"/>
            </a:pPr>
            <a:r>
              <a:rPr lang="en-US" sz="1400" dirty="0" smtClean="0">
                <a:solidFill>
                  <a:srgbClr val="000000"/>
                </a:solidFill>
                <a:latin typeface="Arial" pitchFamily="34" charset="0"/>
                <a:cs typeface="Arial" pitchFamily="34" charset="0"/>
              </a:rPr>
              <a:t>Selection of local source of aggregates</a:t>
            </a:r>
          </a:p>
          <a:p>
            <a:pPr marL="577850" lvl="1" indent="-120650">
              <a:buFontTx/>
              <a:buChar char="-"/>
            </a:pPr>
            <a:r>
              <a:rPr lang="en-US" sz="1400" spc="-20" dirty="0" smtClean="0">
                <a:solidFill>
                  <a:srgbClr val="000000"/>
                </a:solidFill>
                <a:latin typeface="Arial" pitchFamily="34" charset="0"/>
                <a:cs typeface="Arial" pitchFamily="34" charset="0"/>
              </a:rPr>
              <a:t>Easy to produce and </a:t>
            </a:r>
            <a:r>
              <a:rPr lang="en-US" sz="1400" spc="-20" dirty="0" smtClean="0">
                <a:solidFill>
                  <a:srgbClr val="000000"/>
                </a:solidFill>
                <a:latin typeface="Arial" pitchFamily="34" charset="0"/>
                <a:cs typeface="Arial" pitchFamily="34" charset="0"/>
              </a:rPr>
              <a:t>eventually </a:t>
            </a:r>
            <a:r>
              <a:rPr lang="en-US" sz="1400" spc="-20" dirty="0" smtClean="0">
                <a:solidFill>
                  <a:srgbClr val="000000"/>
                </a:solidFill>
                <a:latin typeface="Arial" pitchFamily="34" charset="0"/>
                <a:cs typeface="Arial" pitchFamily="34" charset="0"/>
              </a:rPr>
              <a:t>reproduce in the future</a:t>
            </a:r>
          </a:p>
          <a:p>
            <a:pPr marL="577850" lvl="1" indent="-120650">
              <a:buFontTx/>
              <a:buChar char="-"/>
            </a:pPr>
            <a:r>
              <a:rPr lang="en-US" sz="1400" spc="-20" dirty="0" smtClean="0">
                <a:solidFill>
                  <a:srgbClr val="000000"/>
                </a:solidFill>
                <a:latin typeface="Arial" pitchFamily="34" charset="0"/>
                <a:cs typeface="Arial" pitchFamily="34" charset="0"/>
              </a:rPr>
              <a:t>Choice of </a:t>
            </a:r>
            <a:r>
              <a:rPr lang="en-US" sz="1400" spc="-20" dirty="0" err="1" smtClean="0">
                <a:solidFill>
                  <a:srgbClr val="000000"/>
                </a:solidFill>
                <a:latin typeface="Arial" pitchFamily="34" charset="0"/>
                <a:cs typeface="Arial" pitchFamily="34" charset="0"/>
              </a:rPr>
              <a:t>granulometry</a:t>
            </a:r>
            <a:r>
              <a:rPr lang="en-US" sz="1400" spc="-20" dirty="0" smtClean="0">
                <a:solidFill>
                  <a:srgbClr val="000000"/>
                </a:solidFill>
                <a:latin typeface="Arial" pitchFamily="34" charset="0"/>
                <a:cs typeface="Arial" pitchFamily="34" charset="0"/>
              </a:rPr>
              <a:t> </a:t>
            </a:r>
            <a:r>
              <a:rPr lang="en-US" sz="1400" spc="-20" dirty="0" smtClean="0">
                <a:solidFill>
                  <a:srgbClr val="000000"/>
                </a:solidFill>
                <a:latin typeface="Arial" pitchFamily="34" charset="0"/>
                <a:cs typeface="Arial" pitchFamily="34" charset="0"/>
              </a:rPr>
              <a:t>possible to change texture </a:t>
            </a:r>
          </a:p>
        </p:txBody>
      </p:sp>
      <p:sp>
        <p:nvSpPr>
          <p:cNvPr id="51" name="AutoShape 101"/>
          <p:cNvSpPr>
            <a:spLocks noChangeArrowheads="1"/>
          </p:cNvSpPr>
          <p:nvPr/>
        </p:nvSpPr>
        <p:spPr bwMode="auto">
          <a:xfrm>
            <a:off x="325361" y="4651964"/>
            <a:ext cx="1751013" cy="914400"/>
          </a:xfrm>
          <a:prstGeom prst="homePlate">
            <a:avLst>
              <a:gd name="adj" fmla="val 0"/>
            </a:avLst>
          </a:prstGeom>
          <a:solidFill>
            <a:srgbClr val="577C96"/>
          </a:solidFill>
          <a:ln w="12700">
            <a:noFill/>
            <a:miter lim="800000"/>
            <a:headEnd/>
            <a:tailEnd/>
          </a:ln>
        </p:spPr>
        <p:txBody>
          <a:bodyPr lIns="182880" anchor="ctr"/>
          <a:lstStyle/>
          <a:p>
            <a:pPr algn="ctr"/>
            <a:r>
              <a:rPr lang="en-US" sz="1400" b="1" dirty="0" smtClean="0">
                <a:solidFill>
                  <a:srgbClr val="FFFFFF"/>
                </a:solidFill>
                <a:latin typeface="Arial" pitchFamily="34" charset="0"/>
                <a:cs typeface="Arial" pitchFamily="34" charset="0"/>
              </a:rPr>
              <a:t>Admixtures </a:t>
            </a:r>
          </a:p>
        </p:txBody>
      </p:sp>
      <p:sp>
        <p:nvSpPr>
          <p:cNvPr id="52" name="Rectangle 6"/>
          <p:cNvSpPr>
            <a:spLocks noChangeArrowheads="1"/>
          </p:cNvSpPr>
          <p:nvPr/>
        </p:nvSpPr>
        <p:spPr bwMode="auto">
          <a:xfrm>
            <a:off x="2212923" y="4651964"/>
            <a:ext cx="6675582" cy="914400"/>
          </a:xfrm>
          <a:prstGeom prst="rect">
            <a:avLst/>
          </a:prstGeom>
          <a:solidFill>
            <a:srgbClr val="E2E2E2"/>
          </a:solidFill>
          <a:ln w="9525">
            <a:noFill/>
            <a:miter lim="800000"/>
            <a:headEnd/>
            <a:tailEnd/>
          </a:ln>
        </p:spPr>
        <p:txBody>
          <a:bodyPr/>
          <a:lstStyle/>
          <a:p>
            <a:pPr marL="120650" indent="-120650">
              <a:buFontTx/>
              <a:buChar char="-"/>
            </a:pPr>
            <a:r>
              <a:rPr lang="en-US" sz="1400" dirty="0" smtClean="0">
                <a:solidFill>
                  <a:srgbClr val="000000"/>
                </a:solidFill>
                <a:latin typeface="Arial" pitchFamily="34" charset="0"/>
                <a:cs typeface="Arial" pitchFamily="34" charset="0"/>
              </a:rPr>
              <a:t>In house technology to manage range of </a:t>
            </a:r>
            <a:r>
              <a:rPr lang="en-US" sz="1400" dirty="0" smtClean="0">
                <a:solidFill>
                  <a:srgbClr val="000000"/>
                </a:solidFill>
                <a:latin typeface="Arial" pitchFamily="34" charset="0"/>
                <a:cs typeface="Arial" pitchFamily="34" charset="0"/>
              </a:rPr>
              <a:t>performance </a:t>
            </a:r>
            <a:endParaRPr lang="en-US" sz="1400" dirty="0" smtClean="0">
              <a:solidFill>
                <a:srgbClr val="000000"/>
              </a:solidFill>
              <a:latin typeface="Arial" pitchFamily="34" charset="0"/>
              <a:cs typeface="Arial" pitchFamily="34" charset="0"/>
            </a:endParaRPr>
          </a:p>
          <a:p>
            <a:pPr marL="577850" lvl="1" indent="-120650">
              <a:buFontTx/>
              <a:buChar char="-"/>
            </a:pPr>
            <a:r>
              <a:rPr lang="en-US" sz="1400" dirty="0" smtClean="0">
                <a:solidFill>
                  <a:srgbClr val="000000"/>
                </a:solidFill>
                <a:latin typeface="Arial" pitchFamily="34" charset="0"/>
                <a:cs typeface="Arial" pitchFamily="34" charset="0"/>
              </a:rPr>
              <a:t>Decorative </a:t>
            </a:r>
          </a:p>
          <a:p>
            <a:pPr marL="577850" lvl="1" indent="-120650">
              <a:buFontTx/>
              <a:buChar char="-"/>
            </a:pPr>
            <a:r>
              <a:rPr lang="en-US" sz="1400" dirty="0" smtClean="0">
                <a:solidFill>
                  <a:srgbClr val="000000"/>
                </a:solidFill>
                <a:latin typeface="Arial" pitchFamily="34" charset="0"/>
                <a:cs typeface="Arial" pitchFamily="34" charset="0"/>
              </a:rPr>
              <a:t>High </a:t>
            </a:r>
            <a:r>
              <a:rPr lang="en-US" sz="1400" dirty="0" smtClean="0">
                <a:solidFill>
                  <a:srgbClr val="000000"/>
                </a:solidFill>
                <a:latin typeface="Arial" pitchFamily="34" charset="0"/>
                <a:cs typeface="Arial" pitchFamily="34" charset="0"/>
              </a:rPr>
              <a:t>performance</a:t>
            </a:r>
            <a:endParaRPr lang="en-US" sz="1400" dirty="0">
              <a:solidFill>
                <a:srgbClr val="000000"/>
              </a:solidFill>
              <a:latin typeface="Arial" pitchFamily="34" charset="0"/>
              <a:cs typeface="Arial" pitchFamily="34" charset="0"/>
            </a:endParaRPr>
          </a:p>
        </p:txBody>
      </p:sp>
      <p:sp>
        <p:nvSpPr>
          <p:cNvPr id="53" name="AutoShape 101"/>
          <p:cNvSpPr>
            <a:spLocks noChangeArrowheads="1"/>
          </p:cNvSpPr>
          <p:nvPr/>
        </p:nvSpPr>
        <p:spPr bwMode="auto">
          <a:xfrm>
            <a:off x="325361" y="5695672"/>
            <a:ext cx="1751013" cy="914400"/>
          </a:xfrm>
          <a:prstGeom prst="homePlate">
            <a:avLst>
              <a:gd name="adj" fmla="val 0"/>
            </a:avLst>
          </a:prstGeom>
          <a:solidFill>
            <a:srgbClr val="577C96"/>
          </a:solidFill>
          <a:ln w="12700">
            <a:noFill/>
            <a:miter lim="800000"/>
            <a:headEnd/>
            <a:tailEnd/>
          </a:ln>
        </p:spPr>
        <p:txBody>
          <a:bodyPr lIns="182880" anchor="ctr"/>
          <a:lstStyle/>
          <a:p>
            <a:pPr algn="ctr"/>
            <a:r>
              <a:rPr lang="en-US" sz="1400" b="1" dirty="0" smtClean="0">
                <a:solidFill>
                  <a:srgbClr val="FFFFFF"/>
                </a:solidFill>
                <a:latin typeface="Arial" pitchFamily="34" charset="0"/>
                <a:cs typeface="Arial" pitchFamily="34" charset="0"/>
              </a:rPr>
              <a:t>Colorant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descr="IMG-20120726-00116.jpg"/>
          <p:cNvPicPr>
            <a:picLocks noChangeAspect="1"/>
          </p:cNvPicPr>
          <p:nvPr/>
        </p:nvPicPr>
        <p:blipFill>
          <a:blip r:embed="rId2" cstate="email"/>
          <a:srcRect/>
          <a:stretch>
            <a:fillRect/>
          </a:stretch>
        </p:blipFill>
        <p:spPr>
          <a:xfrm>
            <a:off x="7594602" y="2057400"/>
            <a:ext cx="1358898" cy="984869"/>
          </a:xfrm>
          <a:prstGeom prst="rect">
            <a:avLst/>
          </a:prstGeom>
          <a:ln>
            <a:noFill/>
          </a:ln>
          <a:effectLst>
            <a:softEdge rad="112500"/>
          </a:effectLst>
        </p:spPr>
      </p:pic>
      <p:sp>
        <p:nvSpPr>
          <p:cNvPr id="48" name="Oval 47"/>
          <p:cNvSpPr/>
          <p:nvPr/>
        </p:nvSpPr>
        <p:spPr>
          <a:xfrm>
            <a:off x="7988215" y="25593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93" name="TextBox 92"/>
          <p:cNvSpPr txBox="1"/>
          <p:nvPr/>
        </p:nvSpPr>
        <p:spPr>
          <a:xfrm>
            <a:off x="4572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Raw materials</a:t>
            </a:r>
            <a:endParaRPr lang="en-US" sz="1400" b="1" dirty="0">
              <a:solidFill>
                <a:srgbClr val="FFFFFF"/>
              </a:solidFill>
              <a:latin typeface="Arial" pitchFamily="34" charset="0"/>
              <a:cs typeface="Arial" pitchFamily="34" charset="0"/>
            </a:endParaRPr>
          </a:p>
        </p:txBody>
      </p:sp>
      <p:sp>
        <p:nvSpPr>
          <p:cNvPr id="96" name="TextBox 95"/>
          <p:cNvSpPr txBox="1"/>
          <p:nvPr/>
        </p:nvSpPr>
        <p:spPr>
          <a:xfrm>
            <a:off x="57187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Placing</a:t>
            </a:r>
            <a:endParaRPr lang="en-US" sz="1400" b="1" dirty="0">
              <a:solidFill>
                <a:srgbClr val="FFFFFF"/>
              </a:solidFill>
              <a:latin typeface="Arial" pitchFamily="34" charset="0"/>
              <a:cs typeface="Arial" pitchFamily="34" charset="0"/>
            </a:endParaRPr>
          </a:p>
        </p:txBody>
      </p:sp>
      <p:sp>
        <p:nvSpPr>
          <p:cNvPr id="97" name="TextBox 96"/>
          <p:cNvSpPr txBox="1"/>
          <p:nvPr/>
        </p:nvSpPr>
        <p:spPr>
          <a:xfrm>
            <a:off x="7469820" y="1510283"/>
            <a:ext cx="1521780"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Jobsite</a:t>
            </a:r>
            <a:endParaRPr lang="en-US" sz="1400" b="1" dirty="0">
              <a:solidFill>
                <a:srgbClr val="FFFFFF"/>
              </a:solidFill>
              <a:latin typeface="Arial" pitchFamily="34" charset="0"/>
              <a:cs typeface="Arial" pitchFamily="34" charset="0"/>
            </a:endParaRPr>
          </a:p>
        </p:txBody>
      </p:sp>
      <p:pic>
        <p:nvPicPr>
          <p:cNvPr id="58" name="Picture 2"/>
          <p:cNvPicPr>
            <a:picLocks noChangeAspect="1" noChangeArrowheads="1"/>
          </p:cNvPicPr>
          <p:nvPr/>
        </p:nvPicPr>
        <p:blipFill>
          <a:blip r:embed="rId3" cstate="print"/>
          <a:srcRect/>
          <a:stretch>
            <a:fillRect/>
          </a:stretch>
        </p:blipFill>
        <p:spPr bwMode="auto">
          <a:xfrm>
            <a:off x="532930" y="1956655"/>
            <a:ext cx="534793" cy="538393"/>
          </a:xfrm>
          <a:prstGeom prst="rect">
            <a:avLst/>
          </a:prstGeom>
          <a:noFill/>
          <a:ln w="9525">
            <a:noFill/>
            <a:miter lim="800000"/>
            <a:headEnd/>
            <a:tailEnd/>
          </a:ln>
        </p:spPr>
      </p:pic>
      <p:pic>
        <p:nvPicPr>
          <p:cNvPr id="65" name="Picture 3"/>
          <p:cNvPicPr>
            <a:picLocks noChangeAspect="1" noChangeArrowheads="1"/>
          </p:cNvPicPr>
          <p:nvPr/>
        </p:nvPicPr>
        <p:blipFill>
          <a:blip r:embed="rId4" cstate="print"/>
          <a:srcRect/>
          <a:stretch>
            <a:fillRect/>
          </a:stretch>
        </p:blipFill>
        <p:spPr bwMode="auto">
          <a:xfrm>
            <a:off x="1242333" y="2021580"/>
            <a:ext cx="534793" cy="615307"/>
          </a:xfrm>
          <a:prstGeom prst="rect">
            <a:avLst/>
          </a:prstGeom>
          <a:noFill/>
          <a:ln w="9525">
            <a:noFill/>
            <a:miter lim="800000"/>
            <a:headEnd/>
            <a:tailEnd/>
          </a:ln>
        </p:spPr>
      </p:pic>
      <p:pic>
        <p:nvPicPr>
          <p:cNvPr id="76" name="Picture 4"/>
          <p:cNvPicPr>
            <a:picLocks noChangeAspect="1" noChangeArrowheads="1"/>
          </p:cNvPicPr>
          <p:nvPr/>
        </p:nvPicPr>
        <p:blipFill>
          <a:blip r:embed="rId5" cstate="print"/>
          <a:srcRect/>
          <a:stretch>
            <a:fillRect/>
          </a:stretch>
        </p:blipFill>
        <p:spPr bwMode="auto">
          <a:xfrm>
            <a:off x="1230426" y="2540983"/>
            <a:ext cx="611192" cy="538393"/>
          </a:xfrm>
          <a:prstGeom prst="rect">
            <a:avLst/>
          </a:prstGeom>
          <a:noFill/>
          <a:ln w="9525">
            <a:noFill/>
            <a:miter lim="800000"/>
            <a:headEnd/>
            <a:tailEnd/>
          </a:ln>
        </p:spPr>
      </p:pic>
      <p:pic>
        <p:nvPicPr>
          <p:cNvPr id="83" name="Picture 4"/>
          <p:cNvPicPr>
            <a:picLocks noChangeAspect="1" noChangeArrowheads="1"/>
          </p:cNvPicPr>
          <p:nvPr/>
        </p:nvPicPr>
        <p:blipFill>
          <a:blip r:embed="rId6" cstate="print"/>
          <a:srcRect/>
          <a:stretch>
            <a:fillRect/>
          </a:stretch>
        </p:blipFill>
        <p:spPr bwMode="auto">
          <a:xfrm>
            <a:off x="673821" y="2540983"/>
            <a:ext cx="458394" cy="538393"/>
          </a:xfrm>
          <a:prstGeom prst="rect">
            <a:avLst/>
          </a:prstGeom>
          <a:noFill/>
          <a:ln w="9525">
            <a:noFill/>
            <a:miter lim="800000"/>
            <a:headEnd/>
            <a:tailEnd/>
          </a:ln>
        </p:spPr>
      </p:pic>
      <p:pic>
        <p:nvPicPr>
          <p:cNvPr id="86" name="Picture 4"/>
          <p:cNvPicPr>
            <a:picLocks noChangeAspect="1" noChangeArrowheads="1"/>
          </p:cNvPicPr>
          <p:nvPr/>
        </p:nvPicPr>
        <p:blipFill>
          <a:blip r:embed="rId5" cstate="print">
            <a:clrChange>
              <a:clrFrom>
                <a:srgbClr val="FFFFFF"/>
              </a:clrFrom>
              <a:clrTo>
                <a:srgbClr val="FFFFFF">
                  <a:alpha val="0"/>
                </a:srgbClr>
              </a:clrTo>
            </a:clrChange>
            <a:duotone>
              <a:prstClr val="black"/>
              <a:srgbClr val="996633">
                <a:tint val="45000"/>
                <a:satMod val="400000"/>
              </a:srgbClr>
            </a:duotone>
          </a:blip>
          <a:srcRect/>
          <a:stretch>
            <a:fillRect/>
          </a:stretch>
        </p:blipFill>
        <p:spPr bwMode="auto">
          <a:xfrm>
            <a:off x="1230426" y="2995460"/>
            <a:ext cx="611192" cy="538393"/>
          </a:xfrm>
          <a:prstGeom prst="rect">
            <a:avLst/>
          </a:prstGeom>
          <a:noFill/>
          <a:ln w="9525">
            <a:noFill/>
            <a:miter lim="800000"/>
            <a:headEnd/>
            <a:tailEnd/>
          </a:ln>
        </p:spPr>
      </p:pic>
      <p:sp>
        <p:nvSpPr>
          <p:cNvPr id="115" name="Rectangle 114"/>
          <p:cNvSpPr/>
          <p:nvPr/>
        </p:nvSpPr>
        <p:spPr>
          <a:xfrm>
            <a:off x="2075675" y="2485851"/>
            <a:ext cx="153620" cy="3840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nvGrpSpPr>
          <p:cNvPr id="2" name="Group 13"/>
          <p:cNvGrpSpPr/>
          <p:nvPr/>
        </p:nvGrpSpPr>
        <p:grpSpPr>
          <a:xfrm>
            <a:off x="2250230" y="1865972"/>
            <a:ext cx="3031085" cy="1341447"/>
            <a:chOff x="2411760" y="1725191"/>
            <a:chExt cx="3384376" cy="1487785"/>
          </a:xfrm>
        </p:grpSpPr>
        <p:pic>
          <p:nvPicPr>
            <p:cNvPr id="125" name="Picture 4"/>
            <p:cNvPicPr>
              <a:picLocks noChangeAspect="1" noChangeArrowheads="1"/>
            </p:cNvPicPr>
            <p:nvPr/>
          </p:nvPicPr>
          <p:blipFill>
            <a:blip r:embed="rId7" cstate="print"/>
            <a:srcRect/>
            <a:stretch>
              <a:fillRect/>
            </a:stretch>
          </p:blipFill>
          <p:spPr bwMode="auto">
            <a:xfrm>
              <a:off x="2411760" y="1916832"/>
              <a:ext cx="1568247" cy="1296144"/>
            </a:xfrm>
            <a:prstGeom prst="rect">
              <a:avLst/>
            </a:prstGeom>
            <a:noFill/>
            <a:ln w="9525">
              <a:noFill/>
              <a:miter lim="800000"/>
              <a:headEnd/>
              <a:tailEnd/>
            </a:ln>
          </p:spPr>
        </p:pic>
        <p:sp>
          <p:nvSpPr>
            <p:cNvPr id="126" name="Rectangle 125"/>
            <p:cNvSpPr/>
            <p:nvPr/>
          </p:nvSpPr>
          <p:spPr>
            <a:xfrm>
              <a:off x="3357389" y="1725191"/>
              <a:ext cx="28803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27" name="Rectangle 126"/>
            <p:cNvSpPr/>
            <p:nvPr/>
          </p:nvSpPr>
          <p:spPr>
            <a:xfrm>
              <a:off x="4788024" y="1844824"/>
              <a:ext cx="100811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sp>
        <p:nvSpPr>
          <p:cNvPr id="131" name="Rectangle 130"/>
          <p:cNvSpPr/>
          <p:nvPr/>
        </p:nvSpPr>
        <p:spPr>
          <a:xfrm>
            <a:off x="2701668" y="2817866"/>
            <a:ext cx="386947"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2" name="Rectangle 131"/>
          <p:cNvSpPr/>
          <p:nvPr/>
        </p:nvSpPr>
        <p:spPr>
          <a:xfrm>
            <a:off x="3601343" y="2493240"/>
            <a:ext cx="580420"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3" name="Oval 132"/>
          <p:cNvSpPr/>
          <p:nvPr/>
        </p:nvSpPr>
        <p:spPr>
          <a:xfrm>
            <a:off x="2895142" y="2363389"/>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5" name="TextBox 134"/>
          <p:cNvSpPr txBox="1"/>
          <p:nvPr/>
        </p:nvSpPr>
        <p:spPr>
          <a:xfrm>
            <a:off x="22098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Production</a:t>
            </a:r>
            <a:endParaRPr lang="en-US" sz="1400" b="1" dirty="0">
              <a:solidFill>
                <a:srgbClr val="FFFFFF"/>
              </a:solidFill>
              <a:latin typeface="Arial" pitchFamily="34" charset="0"/>
              <a:cs typeface="Arial" pitchFamily="34" charset="0"/>
            </a:endParaRPr>
          </a:p>
        </p:txBody>
      </p:sp>
      <p:sp>
        <p:nvSpPr>
          <p:cNvPr id="136" name="TextBox 135"/>
          <p:cNvSpPr txBox="1"/>
          <p:nvPr/>
        </p:nvSpPr>
        <p:spPr>
          <a:xfrm>
            <a:off x="39661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Transportation</a:t>
            </a:r>
            <a:endParaRPr lang="en-US" sz="1400" b="1" dirty="0">
              <a:solidFill>
                <a:srgbClr val="FFFFFF"/>
              </a:solidFill>
              <a:latin typeface="Arial" pitchFamily="34" charset="0"/>
              <a:cs typeface="Arial" pitchFamily="34" charset="0"/>
            </a:endParaRPr>
          </a:p>
        </p:txBody>
      </p:sp>
      <p:sp>
        <p:nvSpPr>
          <p:cNvPr id="138" name="Right Arrow 137"/>
          <p:cNvSpPr/>
          <p:nvPr/>
        </p:nvSpPr>
        <p:spPr>
          <a:xfrm>
            <a:off x="3753714"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7" name="Right Arrow 56"/>
          <p:cNvSpPr/>
          <p:nvPr/>
        </p:nvSpPr>
        <p:spPr>
          <a:xfrm>
            <a:off x="1998865"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9" name="Right Arrow 58"/>
          <p:cNvSpPr/>
          <p:nvPr/>
        </p:nvSpPr>
        <p:spPr>
          <a:xfrm>
            <a:off x="549372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60" name="Right Arrow 59"/>
          <p:cNvSpPr/>
          <p:nvPr/>
        </p:nvSpPr>
        <p:spPr>
          <a:xfrm>
            <a:off x="726035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pic>
        <p:nvPicPr>
          <p:cNvPr id="1029" name="Picture 5"/>
          <p:cNvPicPr>
            <a:picLocks noChangeAspect="1" noChangeArrowheads="1"/>
          </p:cNvPicPr>
          <p:nvPr/>
        </p:nvPicPr>
        <p:blipFill>
          <a:blip r:embed="rId8" cstate="print"/>
          <a:srcRect/>
          <a:stretch>
            <a:fillRect/>
          </a:stretch>
        </p:blipFill>
        <p:spPr bwMode="auto">
          <a:xfrm>
            <a:off x="4075987" y="2584089"/>
            <a:ext cx="764848" cy="422455"/>
          </a:xfrm>
          <a:prstGeom prst="rect">
            <a:avLst/>
          </a:prstGeom>
          <a:noFill/>
          <a:ln w="9525">
            <a:noFill/>
            <a:miter lim="800000"/>
            <a:headEnd/>
            <a:tailEnd/>
          </a:ln>
          <a:effectLst/>
        </p:spPr>
      </p:pic>
      <p:pic>
        <p:nvPicPr>
          <p:cNvPr id="1030" name="Picture 6"/>
          <p:cNvPicPr>
            <a:picLocks noChangeAspect="1" noChangeArrowheads="1"/>
          </p:cNvPicPr>
          <p:nvPr/>
        </p:nvPicPr>
        <p:blipFill>
          <a:blip r:embed="rId9" cstate="print">
            <a:duotone>
              <a:schemeClr val="bg2">
                <a:shade val="45000"/>
                <a:satMod val="135000"/>
              </a:schemeClr>
              <a:prstClr val="white"/>
            </a:duotone>
          </a:blip>
          <a:srcRect/>
          <a:stretch>
            <a:fillRect/>
          </a:stretch>
        </p:blipFill>
        <p:spPr bwMode="auto">
          <a:xfrm flipH="1">
            <a:off x="5800959" y="2595667"/>
            <a:ext cx="1392113" cy="345645"/>
          </a:xfrm>
          <a:prstGeom prst="rect">
            <a:avLst/>
          </a:prstGeom>
          <a:noFill/>
          <a:ln w="9525">
            <a:noFill/>
            <a:miter lim="800000"/>
            <a:headEnd/>
            <a:tailEnd/>
          </a:ln>
          <a:effectLst/>
        </p:spPr>
      </p:pic>
      <p:pic>
        <p:nvPicPr>
          <p:cNvPr id="1034" name="Picture 10" descr="https://encrypted-tbn2.gstatic.com/images?q=tbn:ANd9GcSvoRVDPkD8z1eOa_W4yUcxtCsKYgI2PEmbRpbJRNTrKwx69HqbDQ"/>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5540451" y="2105330"/>
            <a:ext cx="1165452" cy="709190"/>
          </a:xfrm>
          <a:prstGeom prst="rect">
            <a:avLst/>
          </a:prstGeom>
          <a:noFill/>
        </p:spPr>
      </p:pic>
      <p:sp>
        <p:nvSpPr>
          <p:cNvPr id="69" name="Oval 68"/>
          <p:cNvSpPr/>
          <p:nvPr/>
        </p:nvSpPr>
        <p:spPr>
          <a:xfrm>
            <a:off x="1189882" y="2046420"/>
            <a:ext cx="595218" cy="61530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pic>
        <p:nvPicPr>
          <p:cNvPr id="1036" name="Picture 12" descr="http://www.suhailalgosaibi.com/wp-content/uploads/2010/08/Time-management.jpg"/>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4418380" y="1739180"/>
            <a:ext cx="844910" cy="553152"/>
          </a:xfrm>
          <a:prstGeom prst="rect">
            <a:avLst/>
          </a:prstGeom>
          <a:noFill/>
        </p:spPr>
      </p:pic>
      <p:sp>
        <p:nvSpPr>
          <p:cNvPr id="73" name="Oval 72"/>
          <p:cNvSpPr/>
          <p:nvPr/>
        </p:nvSpPr>
        <p:spPr>
          <a:xfrm>
            <a:off x="4802430" y="18928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74" name="Oval 73"/>
          <p:cNvSpPr/>
          <p:nvPr/>
        </p:nvSpPr>
        <p:spPr>
          <a:xfrm>
            <a:off x="5877770" y="2468875"/>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62" name="Title 1"/>
          <p:cNvSpPr>
            <a:spLocks noGrp="1"/>
          </p:cNvSpPr>
          <p:nvPr>
            <p:ph type="title" idx="4294967295"/>
          </p:nvPr>
        </p:nvSpPr>
        <p:spPr>
          <a:xfrm>
            <a:off x="495207" y="229254"/>
            <a:ext cx="8207375" cy="719137"/>
          </a:xfrm>
        </p:spPr>
        <p:txBody>
          <a:bodyPr anchor="ctr"/>
          <a:lstStyle/>
          <a:p>
            <a:r>
              <a:rPr lang="en-US" dirty="0" smtClean="0"/>
              <a:t>Pervious Concrete vs. Asphalt</a:t>
            </a:r>
            <a:br>
              <a:rPr lang="en-US" dirty="0" smtClean="0"/>
            </a:br>
            <a:r>
              <a:rPr lang="en-US" sz="1800" dirty="0" smtClean="0"/>
              <a:t>Value Chain</a:t>
            </a:r>
          </a:p>
        </p:txBody>
      </p:sp>
      <p:sp>
        <p:nvSpPr>
          <p:cNvPr id="63" name="Oval 62"/>
          <p:cNvSpPr/>
          <p:nvPr/>
        </p:nvSpPr>
        <p:spPr bwMode="auto">
          <a:xfrm>
            <a:off x="215153"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1</a:t>
            </a:r>
          </a:p>
        </p:txBody>
      </p:sp>
      <p:sp>
        <p:nvSpPr>
          <p:cNvPr id="68" name="Oval 67"/>
          <p:cNvSpPr/>
          <p:nvPr/>
        </p:nvSpPr>
        <p:spPr bwMode="auto">
          <a:xfrm>
            <a:off x="1994647"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2</a:t>
            </a:r>
          </a:p>
        </p:txBody>
      </p:sp>
      <p:sp>
        <p:nvSpPr>
          <p:cNvPr id="75" name="Oval 74"/>
          <p:cNvSpPr/>
          <p:nvPr/>
        </p:nvSpPr>
        <p:spPr bwMode="auto">
          <a:xfrm>
            <a:off x="3715870"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3</a:t>
            </a:r>
          </a:p>
        </p:txBody>
      </p:sp>
      <p:sp>
        <p:nvSpPr>
          <p:cNvPr id="91" name="Oval 90"/>
          <p:cNvSpPr/>
          <p:nvPr/>
        </p:nvSpPr>
        <p:spPr bwMode="auto">
          <a:xfrm>
            <a:off x="5544671"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4</a:t>
            </a:r>
          </a:p>
        </p:txBody>
      </p:sp>
      <p:sp>
        <p:nvSpPr>
          <p:cNvPr id="92" name="Oval 91"/>
          <p:cNvSpPr/>
          <p:nvPr/>
        </p:nvSpPr>
        <p:spPr bwMode="auto">
          <a:xfrm>
            <a:off x="7319682"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5</a:t>
            </a:r>
          </a:p>
        </p:txBody>
      </p:sp>
      <p:sp>
        <p:nvSpPr>
          <p:cNvPr id="39" name="Rectangle 38"/>
          <p:cNvSpPr/>
          <p:nvPr/>
        </p:nvSpPr>
        <p:spPr bwMode="auto">
          <a:xfrm>
            <a:off x="174812" y="927847"/>
            <a:ext cx="1788459" cy="2568388"/>
          </a:xfrm>
          <a:prstGeom prst="rect">
            <a:avLst/>
          </a:prstGeom>
          <a:solidFill>
            <a:srgbClr val="FFFFFF">
              <a:alpha val="69804"/>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400" b="1" smtClean="0">
              <a:solidFill>
                <a:srgbClr val="000000"/>
              </a:solidFill>
            </a:endParaRPr>
          </a:p>
        </p:txBody>
      </p:sp>
      <p:cxnSp>
        <p:nvCxnSpPr>
          <p:cNvPr id="44" name="Straight Connector 43"/>
          <p:cNvCxnSpPr/>
          <p:nvPr/>
        </p:nvCxnSpPr>
        <p:spPr bwMode="auto">
          <a:xfrm>
            <a:off x="295835" y="3550023"/>
            <a:ext cx="8619564" cy="0"/>
          </a:xfrm>
          <a:prstGeom prst="line">
            <a:avLst/>
          </a:prstGeom>
          <a:solidFill>
            <a:schemeClr val="accent1"/>
          </a:solidFill>
          <a:ln w="28575" cap="flat" cmpd="sng" algn="ctr">
            <a:solidFill>
              <a:schemeClr val="tx1"/>
            </a:solidFill>
            <a:prstDash val="dash"/>
            <a:round/>
            <a:headEnd type="none" w="med" len="med"/>
            <a:tailEnd type="none" w="med" len="med"/>
          </a:ln>
          <a:effectLst/>
        </p:spPr>
      </p:cxnSp>
      <p:sp>
        <p:nvSpPr>
          <p:cNvPr id="45" name="AutoShape 101"/>
          <p:cNvSpPr>
            <a:spLocks noChangeArrowheads="1"/>
          </p:cNvSpPr>
          <p:nvPr/>
        </p:nvSpPr>
        <p:spPr bwMode="auto">
          <a:xfrm>
            <a:off x="325361" y="3802062"/>
            <a:ext cx="1751013" cy="914400"/>
          </a:xfrm>
          <a:prstGeom prst="homePlate">
            <a:avLst>
              <a:gd name="adj" fmla="val 0"/>
            </a:avLst>
          </a:prstGeom>
          <a:solidFill>
            <a:srgbClr val="577C96"/>
          </a:solidFill>
          <a:ln w="12700">
            <a:noFill/>
            <a:miter lim="800000"/>
            <a:headEnd/>
            <a:tailEnd/>
          </a:ln>
        </p:spPr>
        <p:txBody>
          <a:bodyPr lIns="182880" anchor="ctr"/>
          <a:lstStyle/>
          <a:p>
            <a:pPr algn="ctr"/>
            <a:r>
              <a:rPr lang="en-US" sz="1400" b="1" dirty="0" smtClean="0">
                <a:solidFill>
                  <a:srgbClr val="FFFFFF"/>
                </a:solidFill>
                <a:latin typeface="Arial" pitchFamily="34" charset="0"/>
                <a:cs typeface="Arial" pitchFamily="34" charset="0"/>
              </a:rPr>
              <a:t>Asset</a:t>
            </a:r>
          </a:p>
        </p:txBody>
      </p:sp>
      <p:sp>
        <p:nvSpPr>
          <p:cNvPr id="46" name="Rectangle 6"/>
          <p:cNvSpPr>
            <a:spLocks noChangeArrowheads="1"/>
          </p:cNvSpPr>
          <p:nvPr/>
        </p:nvSpPr>
        <p:spPr bwMode="auto">
          <a:xfrm>
            <a:off x="2212923" y="3802063"/>
            <a:ext cx="6675582" cy="914400"/>
          </a:xfrm>
          <a:prstGeom prst="rect">
            <a:avLst/>
          </a:prstGeom>
          <a:solidFill>
            <a:srgbClr val="E2E2E2"/>
          </a:solidFill>
          <a:ln w="9525">
            <a:noFill/>
            <a:miter lim="800000"/>
            <a:headEnd/>
            <a:tailEnd/>
          </a:ln>
        </p:spPr>
        <p:txBody>
          <a:bodyPr/>
          <a:lstStyle/>
          <a:p>
            <a:pPr marL="120650" indent="-120650">
              <a:buFontTx/>
              <a:buChar char="-"/>
            </a:pPr>
            <a:r>
              <a:rPr lang="en-US" sz="1400" dirty="0" smtClean="0">
                <a:solidFill>
                  <a:srgbClr val="000000"/>
                </a:solidFill>
                <a:latin typeface="Arial" pitchFamily="34" charset="0"/>
                <a:cs typeface="Arial" pitchFamily="34" charset="0"/>
              </a:rPr>
              <a:t>Use local production equipment	</a:t>
            </a:r>
          </a:p>
          <a:p>
            <a:pPr marL="577850" lvl="1" indent="-120650">
              <a:buFontTx/>
              <a:buChar char="-"/>
            </a:pPr>
            <a:r>
              <a:rPr lang="en-US" sz="1400" dirty="0" smtClean="0">
                <a:solidFill>
                  <a:srgbClr val="000000"/>
                </a:solidFill>
                <a:latin typeface="Arial" pitchFamily="34" charset="0"/>
                <a:cs typeface="Arial" pitchFamily="34" charset="0"/>
              </a:rPr>
              <a:t>Ready-Mix </a:t>
            </a:r>
            <a:r>
              <a:rPr lang="en-US" sz="1400" dirty="0" smtClean="0">
                <a:solidFill>
                  <a:srgbClr val="000000"/>
                </a:solidFill>
                <a:latin typeface="Arial" pitchFamily="34" charset="0"/>
                <a:cs typeface="Arial" pitchFamily="34" charset="0"/>
              </a:rPr>
              <a:t>Plant close to the jobsite to assure logistic optimization </a:t>
            </a:r>
            <a:endParaRPr lang="en-US" sz="1400" dirty="0">
              <a:solidFill>
                <a:srgbClr val="000000"/>
              </a:solidFill>
              <a:latin typeface="Arial" pitchFamily="34" charset="0"/>
              <a:cs typeface="Arial" pitchFamily="34" charset="0"/>
            </a:endParaRPr>
          </a:p>
        </p:txBody>
      </p:sp>
      <p:sp>
        <p:nvSpPr>
          <p:cNvPr id="55" name="Rectangle 54"/>
          <p:cNvSpPr/>
          <p:nvPr/>
        </p:nvSpPr>
        <p:spPr bwMode="auto">
          <a:xfrm>
            <a:off x="3697941" y="1156447"/>
            <a:ext cx="5432612" cy="2330824"/>
          </a:xfrm>
          <a:prstGeom prst="rect">
            <a:avLst/>
          </a:prstGeom>
          <a:solidFill>
            <a:srgbClr val="FFFFFF">
              <a:alpha val="69804"/>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400" b="1" smtClean="0">
              <a:solidFill>
                <a:srgbClr val="000000"/>
              </a:solidFill>
            </a:endParaRPr>
          </a:p>
        </p:txBody>
      </p:sp>
      <p:sp>
        <p:nvSpPr>
          <p:cNvPr id="53" name="AutoShape 101"/>
          <p:cNvSpPr>
            <a:spLocks noChangeArrowheads="1"/>
          </p:cNvSpPr>
          <p:nvPr/>
        </p:nvSpPr>
        <p:spPr bwMode="auto">
          <a:xfrm>
            <a:off x="325361" y="4856981"/>
            <a:ext cx="1751013" cy="914400"/>
          </a:xfrm>
          <a:prstGeom prst="homePlate">
            <a:avLst>
              <a:gd name="adj" fmla="val 0"/>
            </a:avLst>
          </a:prstGeom>
          <a:solidFill>
            <a:srgbClr val="577C96"/>
          </a:solidFill>
          <a:ln w="12700">
            <a:noFill/>
            <a:miter lim="800000"/>
            <a:headEnd/>
            <a:tailEnd/>
          </a:ln>
        </p:spPr>
        <p:txBody>
          <a:bodyPr lIns="182880" anchor="ctr"/>
          <a:lstStyle/>
          <a:p>
            <a:pPr algn="ctr"/>
            <a:r>
              <a:rPr lang="en-US" sz="1400" b="1" dirty="0" smtClean="0">
                <a:solidFill>
                  <a:srgbClr val="FFFFFF"/>
                </a:solidFill>
                <a:latin typeface="Arial" pitchFamily="34" charset="0"/>
                <a:cs typeface="Arial" pitchFamily="34" charset="0"/>
              </a:rPr>
              <a:t>Quality concrete</a:t>
            </a:r>
          </a:p>
        </p:txBody>
      </p:sp>
      <p:sp>
        <p:nvSpPr>
          <p:cNvPr id="54" name="Rectangle 6"/>
          <p:cNvSpPr>
            <a:spLocks noChangeArrowheads="1"/>
          </p:cNvSpPr>
          <p:nvPr/>
        </p:nvSpPr>
        <p:spPr bwMode="auto">
          <a:xfrm>
            <a:off x="2212923" y="4853173"/>
            <a:ext cx="6675582" cy="914400"/>
          </a:xfrm>
          <a:prstGeom prst="rect">
            <a:avLst/>
          </a:prstGeom>
          <a:solidFill>
            <a:srgbClr val="E2E2E2"/>
          </a:solidFill>
          <a:ln w="9525">
            <a:noFill/>
            <a:miter lim="800000"/>
            <a:headEnd/>
            <a:tailEnd/>
          </a:ln>
        </p:spPr>
        <p:txBody>
          <a:bodyPr/>
          <a:lstStyle/>
          <a:p>
            <a:pPr marL="120650" indent="-120650">
              <a:buFontTx/>
              <a:buChar char="-"/>
            </a:pPr>
            <a:r>
              <a:rPr lang="en-US" sz="1400" dirty="0" smtClean="0">
                <a:solidFill>
                  <a:srgbClr val="000000"/>
                </a:solidFill>
                <a:latin typeface="Arial" pitchFamily="34" charset="0"/>
                <a:cs typeface="Arial" pitchFamily="34" charset="0"/>
              </a:rPr>
              <a:t>Mix design methodology to guaranty Strength and Permeability</a:t>
            </a:r>
          </a:p>
          <a:p>
            <a:pPr marL="120650" indent="-120650">
              <a:buFontTx/>
              <a:buChar char="-"/>
            </a:pPr>
            <a:endParaRPr lang="en-US" sz="1400" dirty="0">
              <a:solidFill>
                <a:srgbClr val="0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descr="IMG-20120726-00116.jpg"/>
          <p:cNvPicPr>
            <a:picLocks noChangeAspect="1"/>
          </p:cNvPicPr>
          <p:nvPr/>
        </p:nvPicPr>
        <p:blipFill>
          <a:blip r:embed="rId2" cstate="email"/>
          <a:srcRect/>
          <a:stretch>
            <a:fillRect/>
          </a:stretch>
        </p:blipFill>
        <p:spPr>
          <a:xfrm>
            <a:off x="7594602" y="2057400"/>
            <a:ext cx="1358898" cy="984869"/>
          </a:xfrm>
          <a:prstGeom prst="rect">
            <a:avLst/>
          </a:prstGeom>
          <a:ln>
            <a:noFill/>
          </a:ln>
          <a:effectLst>
            <a:softEdge rad="112500"/>
          </a:effectLst>
        </p:spPr>
      </p:pic>
      <p:sp>
        <p:nvSpPr>
          <p:cNvPr id="48" name="Oval 47"/>
          <p:cNvSpPr/>
          <p:nvPr/>
        </p:nvSpPr>
        <p:spPr>
          <a:xfrm>
            <a:off x="7988215" y="25593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pic>
        <p:nvPicPr>
          <p:cNvPr id="53" name="Picture 4"/>
          <p:cNvPicPr>
            <a:picLocks noChangeAspect="1" noChangeArrowheads="1"/>
          </p:cNvPicPr>
          <p:nvPr/>
        </p:nvPicPr>
        <p:blipFill>
          <a:blip r:embed="rId3" cstate="print"/>
          <a:srcRect/>
          <a:stretch>
            <a:fillRect/>
          </a:stretch>
        </p:blipFill>
        <p:spPr bwMode="auto">
          <a:xfrm>
            <a:off x="4539068" y="2863735"/>
            <a:ext cx="981408" cy="658677"/>
          </a:xfrm>
          <a:prstGeom prst="rect">
            <a:avLst/>
          </a:prstGeom>
          <a:noFill/>
          <a:ln w="9525">
            <a:noFill/>
            <a:miter lim="800000"/>
            <a:headEnd/>
            <a:tailEnd/>
          </a:ln>
        </p:spPr>
      </p:pic>
      <p:sp>
        <p:nvSpPr>
          <p:cNvPr id="93" name="TextBox 92"/>
          <p:cNvSpPr txBox="1"/>
          <p:nvPr/>
        </p:nvSpPr>
        <p:spPr>
          <a:xfrm>
            <a:off x="4572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Raw materials</a:t>
            </a:r>
            <a:endParaRPr lang="en-US" sz="1400" b="1" dirty="0">
              <a:solidFill>
                <a:srgbClr val="FFFFFF"/>
              </a:solidFill>
              <a:latin typeface="Arial" pitchFamily="34" charset="0"/>
              <a:cs typeface="Arial" pitchFamily="34" charset="0"/>
            </a:endParaRPr>
          </a:p>
        </p:txBody>
      </p:sp>
      <p:sp>
        <p:nvSpPr>
          <p:cNvPr id="96" name="TextBox 95"/>
          <p:cNvSpPr txBox="1"/>
          <p:nvPr/>
        </p:nvSpPr>
        <p:spPr>
          <a:xfrm>
            <a:off x="57187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Placing</a:t>
            </a:r>
            <a:endParaRPr lang="en-US" sz="1400" b="1" dirty="0">
              <a:solidFill>
                <a:srgbClr val="FFFFFF"/>
              </a:solidFill>
              <a:latin typeface="Arial" pitchFamily="34" charset="0"/>
              <a:cs typeface="Arial" pitchFamily="34" charset="0"/>
            </a:endParaRPr>
          </a:p>
        </p:txBody>
      </p:sp>
      <p:sp>
        <p:nvSpPr>
          <p:cNvPr id="97" name="TextBox 96"/>
          <p:cNvSpPr txBox="1"/>
          <p:nvPr/>
        </p:nvSpPr>
        <p:spPr>
          <a:xfrm>
            <a:off x="7469820" y="1510283"/>
            <a:ext cx="1521780"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Jobsite</a:t>
            </a:r>
            <a:endParaRPr lang="en-US" sz="1400" b="1" dirty="0">
              <a:solidFill>
                <a:srgbClr val="FFFFFF"/>
              </a:solidFill>
              <a:latin typeface="Arial" pitchFamily="34" charset="0"/>
              <a:cs typeface="Arial" pitchFamily="34" charset="0"/>
            </a:endParaRPr>
          </a:p>
        </p:txBody>
      </p:sp>
      <p:pic>
        <p:nvPicPr>
          <p:cNvPr id="58" name="Picture 2"/>
          <p:cNvPicPr>
            <a:picLocks noChangeAspect="1" noChangeArrowheads="1"/>
          </p:cNvPicPr>
          <p:nvPr/>
        </p:nvPicPr>
        <p:blipFill>
          <a:blip r:embed="rId4" cstate="print"/>
          <a:srcRect/>
          <a:stretch>
            <a:fillRect/>
          </a:stretch>
        </p:blipFill>
        <p:spPr bwMode="auto">
          <a:xfrm>
            <a:off x="532930" y="1956655"/>
            <a:ext cx="534793" cy="538393"/>
          </a:xfrm>
          <a:prstGeom prst="rect">
            <a:avLst/>
          </a:prstGeom>
          <a:noFill/>
          <a:ln w="9525">
            <a:noFill/>
            <a:miter lim="800000"/>
            <a:headEnd/>
            <a:tailEnd/>
          </a:ln>
        </p:spPr>
      </p:pic>
      <p:pic>
        <p:nvPicPr>
          <p:cNvPr id="65" name="Picture 3"/>
          <p:cNvPicPr>
            <a:picLocks noChangeAspect="1" noChangeArrowheads="1"/>
          </p:cNvPicPr>
          <p:nvPr/>
        </p:nvPicPr>
        <p:blipFill>
          <a:blip r:embed="rId5" cstate="print"/>
          <a:srcRect/>
          <a:stretch>
            <a:fillRect/>
          </a:stretch>
        </p:blipFill>
        <p:spPr bwMode="auto">
          <a:xfrm>
            <a:off x="1242333" y="2021580"/>
            <a:ext cx="534793" cy="615307"/>
          </a:xfrm>
          <a:prstGeom prst="rect">
            <a:avLst/>
          </a:prstGeom>
          <a:noFill/>
          <a:ln w="9525">
            <a:noFill/>
            <a:miter lim="800000"/>
            <a:headEnd/>
            <a:tailEnd/>
          </a:ln>
        </p:spPr>
      </p:pic>
      <p:pic>
        <p:nvPicPr>
          <p:cNvPr id="76" name="Picture 4"/>
          <p:cNvPicPr>
            <a:picLocks noChangeAspect="1" noChangeArrowheads="1"/>
          </p:cNvPicPr>
          <p:nvPr/>
        </p:nvPicPr>
        <p:blipFill>
          <a:blip r:embed="rId6" cstate="print"/>
          <a:srcRect/>
          <a:stretch>
            <a:fillRect/>
          </a:stretch>
        </p:blipFill>
        <p:spPr bwMode="auto">
          <a:xfrm>
            <a:off x="1230426" y="2540983"/>
            <a:ext cx="611192" cy="538393"/>
          </a:xfrm>
          <a:prstGeom prst="rect">
            <a:avLst/>
          </a:prstGeom>
          <a:noFill/>
          <a:ln w="9525">
            <a:noFill/>
            <a:miter lim="800000"/>
            <a:headEnd/>
            <a:tailEnd/>
          </a:ln>
        </p:spPr>
      </p:pic>
      <p:pic>
        <p:nvPicPr>
          <p:cNvPr id="83" name="Picture 4"/>
          <p:cNvPicPr>
            <a:picLocks noChangeAspect="1" noChangeArrowheads="1"/>
          </p:cNvPicPr>
          <p:nvPr/>
        </p:nvPicPr>
        <p:blipFill>
          <a:blip r:embed="rId7" cstate="print"/>
          <a:srcRect/>
          <a:stretch>
            <a:fillRect/>
          </a:stretch>
        </p:blipFill>
        <p:spPr bwMode="auto">
          <a:xfrm>
            <a:off x="673821" y="2540983"/>
            <a:ext cx="458394" cy="538393"/>
          </a:xfrm>
          <a:prstGeom prst="rect">
            <a:avLst/>
          </a:prstGeom>
          <a:noFill/>
          <a:ln w="9525">
            <a:noFill/>
            <a:miter lim="800000"/>
            <a:headEnd/>
            <a:tailEnd/>
          </a:ln>
        </p:spPr>
      </p:pic>
      <p:pic>
        <p:nvPicPr>
          <p:cNvPr id="86" name="Picture 4"/>
          <p:cNvPicPr>
            <a:picLocks noChangeAspect="1" noChangeArrowheads="1"/>
          </p:cNvPicPr>
          <p:nvPr/>
        </p:nvPicPr>
        <p:blipFill>
          <a:blip r:embed="rId6" cstate="print">
            <a:clrChange>
              <a:clrFrom>
                <a:srgbClr val="FFFFFF"/>
              </a:clrFrom>
              <a:clrTo>
                <a:srgbClr val="FFFFFF">
                  <a:alpha val="0"/>
                </a:srgbClr>
              </a:clrTo>
            </a:clrChange>
            <a:duotone>
              <a:prstClr val="black"/>
              <a:srgbClr val="996633">
                <a:tint val="45000"/>
                <a:satMod val="400000"/>
              </a:srgbClr>
            </a:duotone>
          </a:blip>
          <a:srcRect/>
          <a:stretch>
            <a:fillRect/>
          </a:stretch>
        </p:blipFill>
        <p:spPr bwMode="auto">
          <a:xfrm>
            <a:off x="1230426" y="2995460"/>
            <a:ext cx="611192" cy="538393"/>
          </a:xfrm>
          <a:prstGeom prst="rect">
            <a:avLst/>
          </a:prstGeom>
          <a:noFill/>
          <a:ln w="9525">
            <a:noFill/>
            <a:miter lim="800000"/>
            <a:headEnd/>
            <a:tailEnd/>
          </a:ln>
        </p:spPr>
      </p:pic>
      <p:sp>
        <p:nvSpPr>
          <p:cNvPr id="115" name="Rectangle 114"/>
          <p:cNvSpPr/>
          <p:nvPr/>
        </p:nvSpPr>
        <p:spPr>
          <a:xfrm>
            <a:off x="2075675" y="2485851"/>
            <a:ext cx="153620" cy="3840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nvGrpSpPr>
          <p:cNvPr id="2" name="Group 13"/>
          <p:cNvGrpSpPr/>
          <p:nvPr/>
        </p:nvGrpSpPr>
        <p:grpSpPr>
          <a:xfrm>
            <a:off x="2250230" y="1865972"/>
            <a:ext cx="3031085" cy="1341447"/>
            <a:chOff x="2411760" y="1725191"/>
            <a:chExt cx="3384376" cy="1487785"/>
          </a:xfrm>
        </p:grpSpPr>
        <p:pic>
          <p:nvPicPr>
            <p:cNvPr id="125" name="Picture 4"/>
            <p:cNvPicPr>
              <a:picLocks noChangeAspect="1" noChangeArrowheads="1"/>
            </p:cNvPicPr>
            <p:nvPr/>
          </p:nvPicPr>
          <p:blipFill>
            <a:blip r:embed="rId8" cstate="print"/>
            <a:srcRect/>
            <a:stretch>
              <a:fillRect/>
            </a:stretch>
          </p:blipFill>
          <p:spPr bwMode="auto">
            <a:xfrm>
              <a:off x="2411760" y="1916832"/>
              <a:ext cx="1568247" cy="1296144"/>
            </a:xfrm>
            <a:prstGeom prst="rect">
              <a:avLst/>
            </a:prstGeom>
            <a:noFill/>
            <a:ln w="9525">
              <a:noFill/>
              <a:miter lim="800000"/>
              <a:headEnd/>
              <a:tailEnd/>
            </a:ln>
          </p:spPr>
        </p:pic>
        <p:sp>
          <p:nvSpPr>
            <p:cNvPr id="126" name="Rectangle 125"/>
            <p:cNvSpPr/>
            <p:nvPr/>
          </p:nvSpPr>
          <p:spPr>
            <a:xfrm>
              <a:off x="3357389" y="1725191"/>
              <a:ext cx="28803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27" name="Rectangle 126"/>
            <p:cNvSpPr/>
            <p:nvPr/>
          </p:nvSpPr>
          <p:spPr>
            <a:xfrm>
              <a:off x="4788024" y="1844824"/>
              <a:ext cx="100811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sp>
        <p:nvSpPr>
          <p:cNvPr id="131" name="Rectangle 130"/>
          <p:cNvSpPr/>
          <p:nvPr/>
        </p:nvSpPr>
        <p:spPr>
          <a:xfrm>
            <a:off x="2701668" y="2817866"/>
            <a:ext cx="386947"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2" name="Rectangle 131"/>
          <p:cNvSpPr/>
          <p:nvPr/>
        </p:nvSpPr>
        <p:spPr>
          <a:xfrm>
            <a:off x="3601343" y="2493240"/>
            <a:ext cx="580420"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3" name="Oval 132"/>
          <p:cNvSpPr/>
          <p:nvPr/>
        </p:nvSpPr>
        <p:spPr>
          <a:xfrm>
            <a:off x="2895142" y="2363389"/>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5" name="TextBox 134"/>
          <p:cNvSpPr txBox="1"/>
          <p:nvPr/>
        </p:nvSpPr>
        <p:spPr>
          <a:xfrm>
            <a:off x="22098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Production</a:t>
            </a:r>
            <a:endParaRPr lang="en-US" sz="1400" b="1" dirty="0">
              <a:solidFill>
                <a:srgbClr val="FFFFFF"/>
              </a:solidFill>
              <a:latin typeface="Arial" pitchFamily="34" charset="0"/>
              <a:cs typeface="Arial" pitchFamily="34" charset="0"/>
            </a:endParaRPr>
          </a:p>
        </p:txBody>
      </p:sp>
      <p:sp>
        <p:nvSpPr>
          <p:cNvPr id="136" name="TextBox 135"/>
          <p:cNvSpPr txBox="1"/>
          <p:nvPr/>
        </p:nvSpPr>
        <p:spPr>
          <a:xfrm>
            <a:off x="39661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Transportation</a:t>
            </a:r>
            <a:endParaRPr lang="en-US" sz="1400" b="1" dirty="0">
              <a:solidFill>
                <a:srgbClr val="FFFFFF"/>
              </a:solidFill>
              <a:latin typeface="Arial" pitchFamily="34" charset="0"/>
              <a:cs typeface="Arial" pitchFamily="34" charset="0"/>
            </a:endParaRPr>
          </a:p>
        </p:txBody>
      </p:sp>
      <p:sp>
        <p:nvSpPr>
          <p:cNvPr id="138" name="Right Arrow 137"/>
          <p:cNvSpPr/>
          <p:nvPr/>
        </p:nvSpPr>
        <p:spPr>
          <a:xfrm>
            <a:off x="3753714"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7" name="Right Arrow 56"/>
          <p:cNvSpPr/>
          <p:nvPr/>
        </p:nvSpPr>
        <p:spPr>
          <a:xfrm>
            <a:off x="1998865"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9" name="Right Arrow 58"/>
          <p:cNvSpPr/>
          <p:nvPr/>
        </p:nvSpPr>
        <p:spPr>
          <a:xfrm>
            <a:off x="549372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60" name="Right Arrow 59"/>
          <p:cNvSpPr/>
          <p:nvPr/>
        </p:nvSpPr>
        <p:spPr>
          <a:xfrm>
            <a:off x="726035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pic>
        <p:nvPicPr>
          <p:cNvPr id="1029" name="Picture 5"/>
          <p:cNvPicPr>
            <a:picLocks noChangeAspect="1" noChangeArrowheads="1"/>
          </p:cNvPicPr>
          <p:nvPr/>
        </p:nvPicPr>
        <p:blipFill>
          <a:blip r:embed="rId9" cstate="print"/>
          <a:srcRect/>
          <a:stretch>
            <a:fillRect/>
          </a:stretch>
        </p:blipFill>
        <p:spPr bwMode="auto">
          <a:xfrm>
            <a:off x="4075987" y="2584089"/>
            <a:ext cx="764848" cy="422455"/>
          </a:xfrm>
          <a:prstGeom prst="rect">
            <a:avLst/>
          </a:prstGeom>
          <a:noFill/>
          <a:ln w="9525">
            <a:noFill/>
            <a:miter lim="800000"/>
            <a:headEnd/>
            <a:tailEnd/>
          </a:ln>
          <a:effectLst/>
        </p:spPr>
      </p:pic>
      <p:pic>
        <p:nvPicPr>
          <p:cNvPr id="1030" name="Picture 6"/>
          <p:cNvPicPr>
            <a:picLocks noChangeAspect="1" noChangeArrowheads="1"/>
          </p:cNvPicPr>
          <p:nvPr/>
        </p:nvPicPr>
        <p:blipFill>
          <a:blip r:embed="rId10" cstate="print">
            <a:duotone>
              <a:schemeClr val="bg2">
                <a:shade val="45000"/>
                <a:satMod val="135000"/>
              </a:schemeClr>
              <a:prstClr val="white"/>
            </a:duotone>
          </a:blip>
          <a:srcRect/>
          <a:stretch>
            <a:fillRect/>
          </a:stretch>
        </p:blipFill>
        <p:spPr bwMode="auto">
          <a:xfrm flipH="1">
            <a:off x="5800959" y="2595667"/>
            <a:ext cx="1392113" cy="345645"/>
          </a:xfrm>
          <a:prstGeom prst="rect">
            <a:avLst/>
          </a:prstGeom>
          <a:noFill/>
          <a:ln w="9525">
            <a:noFill/>
            <a:miter lim="800000"/>
            <a:headEnd/>
            <a:tailEnd/>
          </a:ln>
          <a:effectLst/>
        </p:spPr>
      </p:pic>
      <p:pic>
        <p:nvPicPr>
          <p:cNvPr id="1034" name="Picture 10" descr="https://encrypted-tbn2.gstatic.com/images?q=tbn:ANd9GcSvoRVDPkD8z1eOa_W4yUcxtCsKYgI2PEmbRpbJRNTrKwx69HqbDQ"/>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5540451" y="2105330"/>
            <a:ext cx="1165452" cy="709190"/>
          </a:xfrm>
          <a:prstGeom prst="rect">
            <a:avLst/>
          </a:prstGeom>
          <a:noFill/>
        </p:spPr>
      </p:pic>
      <p:sp>
        <p:nvSpPr>
          <p:cNvPr id="69" name="Oval 68"/>
          <p:cNvSpPr/>
          <p:nvPr/>
        </p:nvSpPr>
        <p:spPr>
          <a:xfrm>
            <a:off x="1189882" y="2046420"/>
            <a:ext cx="595218" cy="61530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pic>
        <p:nvPicPr>
          <p:cNvPr id="1036" name="Picture 12" descr="http://www.suhailalgosaibi.com/wp-content/uploads/2010/08/Time-management.jpg"/>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4418380" y="1739180"/>
            <a:ext cx="844910" cy="553152"/>
          </a:xfrm>
          <a:prstGeom prst="rect">
            <a:avLst/>
          </a:prstGeom>
          <a:noFill/>
        </p:spPr>
      </p:pic>
      <p:sp>
        <p:nvSpPr>
          <p:cNvPr id="73" name="Oval 72"/>
          <p:cNvSpPr/>
          <p:nvPr/>
        </p:nvSpPr>
        <p:spPr>
          <a:xfrm>
            <a:off x="4802430" y="18928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74" name="Oval 73"/>
          <p:cNvSpPr/>
          <p:nvPr/>
        </p:nvSpPr>
        <p:spPr>
          <a:xfrm>
            <a:off x="5877770" y="2468875"/>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62" name="Title 1"/>
          <p:cNvSpPr>
            <a:spLocks noGrp="1"/>
          </p:cNvSpPr>
          <p:nvPr>
            <p:ph type="title" idx="4294967295"/>
          </p:nvPr>
        </p:nvSpPr>
        <p:spPr>
          <a:xfrm>
            <a:off x="495207" y="229254"/>
            <a:ext cx="8207375" cy="719137"/>
          </a:xfrm>
        </p:spPr>
        <p:txBody>
          <a:bodyPr anchor="ctr"/>
          <a:lstStyle/>
          <a:p>
            <a:r>
              <a:rPr lang="en-US" dirty="0" smtClean="0"/>
              <a:t>Pervious Concrete vs. Asphalt</a:t>
            </a:r>
            <a:br>
              <a:rPr lang="en-US" dirty="0" smtClean="0"/>
            </a:br>
            <a:r>
              <a:rPr lang="en-US" sz="1800" dirty="0" smtClean="0"/>
              <a:t>Value Chain</a:t>
            </a:r>
          </a:p>
        </p:txBody>
      </p:sp>
      <p:sp>
        <p:nvSpPr>
          <p:cNvPr id="63" name="Oval 62"/>
          <p:cNvSpPr/>
          <p:nvPr/>
        </p:nvSpPr>
        <p:spPr bwMode="auto">
          <a:xfrm>
            <a:off x="215153"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1</a:t>
            </a:r>
          </a:p>
        </p:txBody>
      </p:sp>
      <p:sp>
        <p:nvSpPr>
          <p:cNvPr id="68" name="Oval 67"/>
          <p:cNvSpPr/>
          <p:nvPr/>
        </p:nvSpPr>
        <p:spPr bwMode="auto">
          <a:xfrm>
            <a:off x="1994647"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2</a:t>
            </a:r>
          </a:p>
        </p:txBody>
      </p:sp>
      <p:sp>
        <p:nvSpPr>
          <p:cNvPr id="75" name="Oval 74"/>
          <p:cNvSpPr/>
          <p:nvPr/>
        </p:nvSpPr>
        <p:spPr bwMode="auto">
          <a:xfrm>
            <a:off x="3715870"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3</a:t>
            </a:r>
          </a:p>
        </p:txBody>
      </p:sp>
      <p:sp>
        <p:nvSpPr>
          <p:cNvPr id="91" name="Oval 90"/>
          <p:cNvSpPr/>
          <p:nvPr/>
        </p:nvSpPr>
        <p:spPr bwMode="auto">
          <a:xfrm>
            <a:off x="5544671"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4</a:t>
            </a:r>
          </a:p>
        </p:txBody>
      </p:sp>
      <p:sp>
        <p:nvSpPr>
          <p:cNvPr id="92" name="Oval 91"/>
          <p:cNvSpPr/>
          <p:nvPr/>
        </p:nvSpPr>
        <p:spPr bwMode="auto">
          <a:xfrm>
            <a:off x="7319682"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5</a:t>
            </a:r>
          </a:p>
        </p:txBody>
      </p:sp>
      <p:sp>
        <p:nvSpPr>
          <p:cNvPr id="39" name="Rectangle 38"/>
          <p:cNvSpPr/>
          <p:nvPr/>
        </p:nvSpPr>
        <p:spPr bwMode="auto">
          <a:xfrm>
            <a:off x="174812" y="927847"/>
            <a:ext cx="3536576" cy="2568388"/>
          </a:xfrm>
          <a:prstGeom prst="rect">
            <a:avLst/>
          </a:prstGeom>
          <a:solidFill>
            <a:srgbClr val="FFFFFF">
              <a:alpha val="69804"/>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400" b="1" smtClean="0">
              <a:solidFill>
                <a:srgbClr val="000000"/>
              </a:solidFill>
            </a:endParaRPr>
          </a:p>
        </p:txBody>
      </p:sp>
      <p:cxnSp>
        <p:nvCxnSpPr>
          <p:cNvPr id="44" name="Straight Connector 43"/>
          <p:cNvCxnSpPr/>
          <p:nvPr/>
        </p:nvCxnSpPr>
        <p:spPr bwMode="auto">
          <a:xfrm>
            <a:off x="295835" y="3550023"/>
            <a:ext cx="8619564" cy="0"/>
          </a:xfrm>
          <a:prstGeom prst="line">
            <a:avLst/>
          </a:prstGeom>
          <a:solidFill>
            <a:schemeClr val="accent1"/>
          </a:solidFill>
          <a:ln w="28575" cap="flat" cmpd="sng" algn="ctr">
            <a:solidFill>
              <a:schemeClr val="tx1"/>
            </a:solidFill>
            <a:prstDash val="dash"/>
            <a:round/>
            <a:headEnd type="none" w="med" len="med"/>
            <a:tailEnd type="none" w="med" len="med"/>
          </a:ln>
          <a:effectLst/>
        </p:spPr>
      </p:cxnSp>
      <p:sp>
        <p:nvSpPr>
          <p:cNvPr id="45" name="AutoShape 101"/>
          <p:cNvSpPr>
            <a:spLocks noChangeArrowheads="1"/>
          </p:cNvSpPr>
          <p:nvPr/>
        </p:nvSpPr>
        <p:spPr bwMode="auto">
          <a:xfrm>
            <a:off x="325361" y="3893019"/>
            <a:ext cx="1751013" cy="914400"/>
          </a:xfrm>
          <a:prstGeom prst="homePlate">
            <a:avLst>
              <a:gd name="adj" fmla="val 0"/>
            </a:avLst>
          </a:prstGeom>
          <a:solidFill>
            <a:srgbClr val="577C96"/>
          </a:solidFill>
          <a:ln w="12700">
            <a:noFill/>
            <a:miter lim="800000"/>
            <a:headEnd/>
            <a:tailEnd/>
          </a:ln>
        </p:spPr>
        <p:txBody>
          <a:bodyPr lIns="182880" anchor="ctr"/>
          <a:lstStyle/>
          <a:p>
            <a:pPr algn="ctr"/>
            <a:r>
              <a:rPr lang="en-US" sz="1400" b="1" dirty="0" smtClean="0">
                <a:solidFill>
                  <a:srgbClr val="FFFFFF"/>
                </a:solidFill>
                <a:latin typeface="Arial" pitchFamily="34" charset="0"/>
                <a:cs typeface="Arial" pitchFamily="34" charset="0"/>
              </a:rPr>
              <a:t>Transportation</a:t>
            </a:r>
          </a:p>
        </p:txBody>
      </p:sp>
      <p:sp>
        <p:nvSpPr>
          <p:cNvPr id="46" name="Rectangle 6"/>
          <p:cNvSpPr>
            <a:spLocks noChangeArrowheads="1"/>
          </p:cNvSpPr>
          <p:nvPr/>
        </p:nvSpPr>
        <p:spPr bwMode="auto">
          <a:xfrm>
            <a:off x="2212923" y="3893951"/>
            <a:ext cx="6675582" cy="914400"/>
          </a:xfrm>
          <a:prstGeom prst="rect">
            <a:avLst/>
          </a:prstGeom>
          <a:solidFill>
            <a:srgbClr val="E2E2E2"/>
          </a:solidFill>
          <a:ln w="9525">
            <a:noFill/>
            <a:miter lim="800000"/>
            <a:headEnd/>
            <a:tailEnd/>
          </a:ln>
        </p:spPr>
        <p:txBody>
          <a:bodyPr/>
          <a:lstStyle/>
          <a:p>
            <a:pPr marL="120650" indent="-120650">
              <a:buFontTx/>
              <a:buChar char="-"/>
            </a:pPr>
            <a:r>
              <a:rPr lang="en-US" sz="1400" dirty="0" smtClean="0">
                <a:solidFill>
                  <a:srgbClr val="000000"/>
                </a:solidFill>
                <a:latin typeface="Arial" pitchFamily="34" charset="0"/>
                <a:cs typeface="Arial" pitchFamily="34" charset="0"/>
              </a:rPr>
              <a:t>Use existing </a:t>
            </a:r>
            <a:r>
              <a:rPr lang="en-US" sz="1400" dirty="0" smtClean="0">
                <a:solidFill>
                  <a:srgbClr val="000000"/>
                </a:solidFill>
                <a:latin typeface="Arial" pitchFamily="34" charset="0"/>
                <a:cs typeface="Arial" pitchFamily="34" charset="0"/>
              </a:rPr>
              <a:t>Ready-Mix </a:t>
            </a:r>
            <a:r>
              <a:rPr lang="en-US" sz="1400" dirty="0" smtClean="0">
                <a:solidFill>
                  <a:srgbClr val="000000"/>
                </a:solidFill>
                <a:latin typeface="Arial" pitchFamily="34" charset="0"/>
                <a:cs typeface="Arial" pitchFamily="34" charset="0"/>
              </a:rPr>
              <a:t>trucks</a:t>
            </a:r>
          </a:p>
          <a:p>
            <a:pPr marL="120650" indent="-120650">
              <a:buFontTx/>
              <a:buChar char="-"/>
            </a:pPr>
            <a:r>
              <a:rPr lang="en-US" sz="1400" dirty="0" smtClean="0">
                <a:solidFill>
                  <a:srgbClr val="000000"/>
                </a:solidFill>
                <a:latin typeface="Arial" pitchFamily="34" charset="0"/>
                <a:cs typeface="Arial" pitchFamily="34" charset="0"/>
              </a:rPr>
              <a:t>Extended workability – up to 3hours if needed</a:t>
            </a:r>
          </a:p>
          <a:p>
            <a:pPr marL="120650" indent="-120650">
              <a:buFontTx/>
              <a:buChar char="-"/>
            </a:pPr>
            <a:endParaRPr lang="en-US" sz="1400" dirty="0">
              <a:solidFill>
                <a:srgbClr val="000000"/>
              </a:solidFill>
              <a:latin typeface="Arial" pitchFamily="34" charset="0"/>
              <a:cs typeface="Arial" pitchFamily="34" charset="0"/>
            </a:endParaRPr>
          </a:p>
        </p:txBody>
      </p:sp>
      <p:sp>
        <p:nvSpPr>
          <p:cNvPr id="55" name="Rectangle 54"/>
          <p:cNvSpPr/>
          <p:nvPr/>
        </p:nvSpPr>
        <p:spPr bwMode="auto">
          <a:xfrm>
            <a:off x="5499847" y="999565"/>
            <a:ext cx="3630706" cy="2487706"/>
          </a:xfrm>
          <a:prstGeom prst="rect">
            <a:avLst/>
          </a:prstGeom>
          <a:solidFill>
            <a:srgbClr val="FFFFFF">
              <a:alpha val="69804"/>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400" b="1" smtClean="0">
              <a:solidFill>
                <a:srgbClr val="000000"/>
              </a:solidFill>
            </a:endParaRPr>
          </a:p>
        </p:txBody>
      </p:sp>
      <p:cxnSp>
        <p:nvCxnSpPr>
          <p:cNvPr id="56" name="Straight Connector 55"/>
          <p:cNvCxnSpPr/>
          <p:nvPr/>
        </p:nvCxnSpPr>
        <p:spPr bwMode="auto">
          <a:xfrm flipH="1">
            <a:off x="4249271" y="2447365"/>
            <a:ext cx="457200" cy="632011"/>
          </a:xfrm>
          <a:prstGeom prst="lin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cxn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Picture 48" descr="IMG-20120726-00116.jpg"/>
          <p:cNvPicPr>
            <a:picLocks noChangeAspect="1"/>
          </p:cNvPicPr>
          <p:nvPr/>
        </p:nvPicPr>
        <p:blipFill>
          <a:blip r:embed="rId2" cstate="email"/>
          <a:srcRect/>
          <a:stretch>
            <a:fillRect/>
          </a:stretch>
        </p:blipFill>
        <p:spPr>
          <a:xfrm>
            <a:off x="7594602" y="2057400"/>
            <a:ext cx="1358898" cy="984869"/>
          </a:xfrm>
          <a:prstGeom prst="rect">
            <a:avLst/>
          </a:prstGeom>
          <a:ln>
            <a:noFill/>
          </a:ln>
          <a:effectLst>
            <a:softEdge rad="112500"/>
          </a:effectLst>
        </p:spPr>
      </p:pic>
      <p:sp>
        <p:nvSpPr>
          <p:cNvPr id="50" name="Oval 49"/>
          <p:cNvSpPr/>
          <p:nvPr/>
        </p:nvSpPr>
        <p:spPr>
          <a:xfrm>
            <a:off x="7988215" y="25593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pic>
        <p:nvPicPr>
          <p:cNvPr id="53" name="Picture 4"/>
          <p:cNvPicPr>
            <a:picLocks noChangeAspect="1" noChangeArrowheads="1"/>
          </p:cNvPicPr>
          <p:nvPr/>
        </p:nvPicPr>
        <p:blipFill>
          <a:blip r:embed="rId3" cstate="print"/>
          <a:srcRect/>
          <a:stretch>
            <a:fillRect/>
          </a:stretch>
        </p:blipFill>
        <p:spPr bwMode="auto">
          <a:xfrm>
            <a:off x="4539068" y="2863735"/>
            <a:ext cx="981408" cy="658677"/>
          </a:xfrm>
          <a:prstGeom prst="rect">
            <a:avLst/>
          </a:prstGeom>
          <a:noFill/>
          <a:ln w="9525">
            <a:noFill/>
            <a:miter lim="800000"/>
            <a:headEnd/>
            <a:tailEnd/>
          </a:ln>
        </p:spPr>
      </p:pic>
      <p:sp>
        <p:nvSpPr>
          <p:cNvPr id="93" name="TextBox 92"/>
          <p:cNvSpPr txBox="1"/>
          <p:nvPr/>
        </p:nvSpPr>
        <p:spPr>
          <a:xfrm>
            <a:off x="4572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Raw materials</a:t>
            </a:r>
            <a:endParaRPr lang="en-US" sz="1400" b="1" dirty="0">
              <a:solidFill>
                <a:srgbClr val="FFFFFF"/>
              </a:solidFill>
              <a:latin typeface="Arial" pitchFamily="34" charset="0"/>
              <a:cs typeface="Arial" pitchFamily="34" charset="0"/>
            </a:endParaRPr>
          </a:p>
        </p:txBody>
      </p:sp>
      <p:sp>
        <p:nvSpPr>
          <p:cNvPr id="96" name="TextBox 95"/>
          <p:cNvSpPr txBox="1"/>
          <p:nvPr/>
        </p:nvSpPr>
        <p:spPr>
          <a:xfrm>
            <a:off x="57187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Placing</a:t>
            </a:r>
            <a:endParaRPr lang="en-US" sz="1400" b="1" dirty="0">
              <a:solidFill>
                <a:srgbClr val="FFFFFF"/>
              </a:solidFill>
              <a:latin typeface="Arial" pitchFamily="34" charset="0"/>
              <a:cs typeface="Arial" pitchFamily="34" charset="0"/>
            </a:endParaRPr>
          </a:p>
        </p:txBody>
      </p:sp>
      <p:sp>
        <p:nvSpPr>
          <p:cNvPr id="97" name="TextBox 96"/>
          <p:cNvSpPr txBox="1"/>
          <p:nvPr/>
        </p:nvSpPr>
        <p:spPr>
          <a:xfrm>
            <a:off x="7469820" y="1510283"/>
            <a:ext cx="1521780"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Jobsite</a:t>
            </a:r>
            <a:endParaRPr lang="en-US" sz="1400" b="1" dirty="0">
              <a:solidFill>
                <a:srgbClr val="FFFFFF"/>
              </a:solidFill>
              <a:latin typeface="Arial" pitchFamily="34" charset="0"/>
              <a:cs typeface="Arial" pitchFamily="34" charset="0"/>
            </a:endParaRPr>
          </a:p>
        </p:txBody>
      </p:sp>
      <p:pic>
        <p:nvPicPr>
          <p:cNvPr id="58" name="Picture 2"/>
          <p:cNvPicPr>
            <a:picLocks noChangeAspect="1" noChangeArrowheads="1"/>
          </p:cNvPicPr>
          <p:nvPr/>
        </p:nvPicPr>
        <p:blipFill>
          <a:blip r:embed="rId4" cstate="print"/>
          <a:srcRect/>
          <a:stretch>
            <a:fillRect/>
          </a:stretch>
        </p:blipFill>
        <p:spPr bwMode="auto">
          <a:xfrm>
            <a:off x="532930" y="1956655"/>
            <a:ext cx="534793" cy="538393"/>
          </a:xfrm>
          <a:prstGeom prst="rect">
            <a:avLst/>
          </a:prstGeom>
          <a:noFill/>
          <a:ln w="9525">
            <a:noFill/>
            <a:miter lim="800000"/>
            <a:headEnd/>
            <a:tailEnd/>
          </a:ln>
        </p:spPr>
      </p:pic>
      <p:pic>
        <p:nvPicPr>
          <p:cNvPr id="65" name="Picture 3"/>
          <p:cNvPicPr>
            <a:picLocks noChangeAspect="1" noChangeArrowheads="1"/>
          </p:cNvPicPr>
          <p:nvPr/>
        </p:nvPicPr>
        <p:blipFill>
          <a:blip r:embed="rId5" cstate="print"/>
          <a:srcRect/>
          <a:stretch>
            <a:fillRect/>
          </a:stretch>
        </p:blipFill>
        <p:spPr bwMode="auto">
          <a:xfrm>
            <a:off x="1242333" y="2021580"/>
            <a:ext cx="534793" cy="615307"/>
          </a:xfrm>
          <a:prstGeom prst="rect">
            <a:avLst/>
          </a:prstGeom>
          <a:noFill/>
          <a:ln w="9525">
            <a:noFill/>
            <a:miter lim="800000"/>
            <a:headEnd/>
            <a:tailEnd/>
          </a:ln>
        </p:spPr>
      </p:pic>
      <p:pic>
        <p:nvPicPr>
          <p:cNvPr id="76" name="Picture 4"/>
          <p:cNvPicPr>
            <a:picLocks noChangeAspect="1" noChangeArrowheads="1"/>
          </p:cNvPicPr>
          <p:nvPr/>
        </p:nvPicPr>
        <p:blipFill>
          <a:blip r:embed="rId6" cstate="print"/>
          <a:srcRect/>
          <a:stretch>
            <a:fillRect/>
          </a:stretch>
        </p:blipFill>
        <p:spPr bwMode="auto">
          <a:xfrm>
            <a:off x="1230426" y="2540983"/>
            <a:ext cx="611192" cy="538393"/>
          </a:xfrm>
          <a:prstGeom prst="rect">
            <a:avLst/>
          </a:prstGeom>
          <a:noFill/>
          <a:ln w="9525">
            <a:noFill/>
            <a:miter lim="800000"/>
            <a:headEnd/>
            <a:tailEnd/>
          </a:ln>
        </p:spPr>
      </p:pic>
      <p:pic>
        <p:nvPicPr>
          <p:cNvPr id="83" name="Picture 4"/>
          <p:cNvPicPr>
            <a:picLocks noChangeAspect="1" noChangeArrowheads="1"/>
          </p:cNvPicPr>
          <p:nvPr/>
        </p:nvPicPr>
        <p:blipFill>
          <a:blip r:embed="rId7" cstate="print"/>
          <a:srcRect/>
          <a:stretch>
            <a:fillRect/>
          </a:stretch>
        </p:blipFill>
        <p:spPr bwMode="auto">
          <a:xfrm>
            <a:off x="673821" y="2540983"/>
            <a:ext cx="458394" cy="538393"/>
          </a:xfrm>
          <a:prstGeom prst="rect">
            <a:avLst/>
          </a:prstGeom>
          <a:noFill/>
          <a:ln w="9525">
            <a:noFill/>
            <a:miter lim="800000"/>
            <a:headEnd/>
            <a:tailEnd/>
          </a:ln>
        </p:spPr>
      </p:pic>
      <p:pic>
        <p:nvPicPr>
          <p:cNvPr id="86" name="Picture 4"/>
          <p:cNvPicPr>
            <a:picLocks noChangeAspect="1" noChangeArrowheads="1"/>
          </p:cNvPicPr>
          <p:nvPr/>
        </p:nvPicPr>
        <p:blipFill>
          <a:blip r:embed="rId6" cstate="print">
            <a:clrChange>
              <a:clrFrom>
                <a:srgbClr val="FFFFFF"/>
              </a:clrFrom>
              <a:clrTo>
                <a:srgbClr val="FFFFFF">
                  <a:alpha val="0"/>
                </a:srgbClr>
              </a:clrTo>
            </a:clrChange>
            <a:duotone>
              <a:prstClr val="black"/>
              <a:srgbClr val="996633">
                <a:tint val="45000"/>
                <a:satMod val="400000"/>
              </a:srgbClr>
            </a:duotone>
          </a:blip>
          <a:srcRect/>
          <a:stretch>
            <a:fillRect/>
          </a:stretch>
        </p:blipFill>
        <p:spPr bwMode="auto">
          <a:xfrm>
            <a:off x="1230426" y="2995460"/>
            <a:ext cx="611192" cy="538393"/>
          </a:xfrm>
          <a:prstGeom prst="rect">
            <a:avLst/>
          </a:prstGeom>
          <a:noFill/>
          <a:ln w="9525">
            <a:noFill/>
            <a:miter lim="800000"/>
            <a:headEnd/>
            <a:tailEnd/>
          </a:ln>
        </p:spPr>
      </p:pic>
      <p:sp>
        <p:nvSpPr>
          <p:cNvPr id="115" name="Rectangle 114"/>
          <p:cNvSpPr/>
          <p:nvPr/>
        </p:nvSpPr>
        <p:spPr>
          <a:xfrm>
            <a:off x="2075675" y="2485851"/>
            <a:ext cx="153620" cy="3840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nvGrpSpPr>
          <p:cNvPr id="2" name="Group 13"/>
          <p:cNvGrpSpPr/>
          <p:nvPr/>
        </p:nvGrpSpPr>
        <p:grpSpPr>
          <a:xfrm>
            <a:off x="2250230" y="1865972"/>
            <a:ext cx="3031085" cy="1341447"/>
            <a:chOff x="2411760" y="1725191"/>
            <a:chExt cx="3384376" cy="1487785"/>
          </a:xfrm>
        </p:grpSpPr>
        <p:pic>
          <p:nvPicPr>
            <p:cNvPr id="125" name="Picture 4"/>
            <p:cNvPicPr>
              <a:picLocks noChangeAspect="1" noChangeArrowheads="1"/>
            </p:cNvPicPr>
            <p:nvPr/>
          </p:nvPicPr>
          <p:blipFill>
            <a:blip r:embed="rId8" cstate="print"/>
            <a:srcRect/>
            <a:stretch>
              <a:fillRect/>
            </a:stretch>
          </p:blipFill>
          <p:spPr bwMode="auto">
            <a:xfrm>
              <a:off x="2411760" y="1916832"/>
              <a:ext cx="1568247" cy="1296144"/>
            </a:xfrm>
            <a:prstGeom prst="rect">
              <a:avLst/>
            </a:prstGeom>
            <a:noFill/>
            <a:ln w="9525">
              <a:noFill/>
              <a:miter lim="800000"/>
              <a:headEnd/>
              <a:tailEnd/>
            </a:ln>
          </p:spPr>
        </p:pic>
        <p:sp>
          <p:nvSpPr>
            <p:cNvPr id="126" name="Rectangle 125"/>
            <p:cNvSpPr/>
            <p:nvPr/>
          </p:nvSpPr>
          <p:spPr>
            <a:xfrm>
              <a:off x="3357389" y="1725191"/>
              <a:ext cx="28803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27" name="Rectangle 126"/>
            <p:cNvSpPr/>
            <p:nvPr/>
          </p:nvSpPr>
          <p:spPr>
            <a:xfrm>
              <a:off x="4788024" y="1844824"/>
              <a:ext cx="100811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sp>
        <p:nvSpPr>
          <p:cNvPr id="131" name="Rectangle 130"/>
          <p:cNvSpPr/>
          <p:nvPr/>
        </p:nvSpPr>
        <p:spPr>
          <a:xfrm>
            <a:off x="2701668" y="2817866"/>
            <a:ext cx="386947"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2" name="Rectangle 131"/>
          <p:cNvSpPr/>
          <p:nvPr/>
        </p:nvSpPr>
        <p:spPr>
          <a:xfrm>
            <a:off x="3601343" y="2493240"/>
            <a:ext cx="580420"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3" name="Oval 132"/>
          <p:cNvSpPr/>
          <p:nvPr/>
        </p:nvSpPr>
        <p:spPr>
          <a:xfrm>
            <a:off x="2895142" y="2363389"/>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5" name="TextBox 134"/>
          <p:cNvSpPr txBox="1"/>
          <p:nvPr/>
        </p:nvSpPr>
        <p:spPr>
          <a:xfrm>
            <a:off x="22098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Production</a:t>
            </a:r>
            <a:endParaRPr lang="en-US" sz="1400" b="1" dirty="0">
              <a:solidFill>
                <a:srgbClr val="FFFFFF"/>
              </a:solidFill>
              <a:latin typeface="Arial" pitchFamily="34" charset="0"/>
              <a:cs typeface="Arial" pitchFamily="34" charset="0"/>
            </a:endParaRPr>
          </a:p>
        </p:txBody>
      </p:sp>
      <p:sp>
        <p:nvSpPr>
          <p:cNvPr id="136" name="TextBox 135"/>
          <p:cNvSpPr txBox="1"/>
          <p:nvPr/>
        </p:nvSpPr>
        <p:spPr>
          <a:xfrm>
            <a:off x="39661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Transportation</a:t>
            </a:r>
            <a:endParaRPr lang="en-US" sz="1400" b="1" dirty="0">
              <a:solidFill>
                <a:srgbClr val="FFFFFF"/>
              </a:solidFill>
              <a:latin typeface="Arial" pitchFamily="34" charset="0"/>
              <a:cs typeface="Arial" pitchFamily="34" charset="0"/>
            </a:endParaRPr>
          </a:p>
        </p:txBody>
      </p:sp>
      <p:sp>
        <p:nvSpPr>
          <p:cNvPr id="138" name="Right Arrow 137"/>
          <p:cNvSpPr/>
          <p:nvPr/>
        </p:nvSpPr>
        <p:spPr>
          <a:xfrm>
            <a:off x="3753714"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7" name="Right Arrow 56"/>
          <p:cNvSpPr/>
          <p:nvPr/>
        </p:nvSpPr>
        <p:spPr>
          <a:xfrm>
            <a:off x="1998865"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9" name="Right Arrow 58"/>
          <p:cNvSpPr/>
          <p:nvPr/>
        </p:nvSpPr>
        <p:spPr>
          <a:xfrm>
            <a:off x="549372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60" name="Right Arrow 59"/>
          <p:cNvSpPr/>
          <p:nvPr/>
        </p:nvSpPr>
        <p:spPr>
          <a:xfrm>
            <a:off x="726035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pic>
        <p:nvPicPr>
          <p:cNvPr id="1029" name="Picture 5"/>
          <p:cNvPicPr>
            <a:picLocks noChangeAspect="1" noChangeArrowheads="1"/>
          </p:cNvPicPr>
          <p:nvPr/>
        </p:nvPicPr>
        <p:blipFill>
          <a:blip r:embed="rId9" cstate="print"/>
          <a:srcRect/>
          <a:stretch>
            <a:fillRect/>
          </a:stretch>
        </p:blipFill>
        <p:spPr bwMode="auto">
          <a:xfrm>
            <a:off x="4075987" y="2584089"/>
            <a:ext cx="764848" cy="422455"/>
          </a:xfrm>
          <a:prstGeom prst="rect">
            <a:avLst/>
          </a:prstGeom>
          <a:noFill/>
          <a:ln w="9525">
            <a:noFill/>
            <a:miter lim="800000"/>
            <a:headEnd/>
            <a:tailEnd/>
          </a:ln>
          <a:effectLst/>
        </p:spPr>
      </p:pic>
      <p:pic>
        <p:nvPicPr>
          <p:cNvPr id="1030" name="Picture 6"/>
          <p:cNvPicPr>
            <a:picLocks noChangeAspect="1" noChangeArrowheads="1"/>
          </p:cNvPicPr>
          <p:nvPr/>
        </p:nvPicPr>
        <p:blipFill>
          <a:blip r:embed="rId10" cstate="print">
            <a:duotone>
              <a:schemeClr val="bg2">
                <a:shade val="45000"/>
                <a:satMod val="135000"/>
              </a:schemeClr>
              <a:prstClr val="white"/>
            </a:duotone>
          </a:blip>
          <a:srcRect/>
          <a:stretch>
            <a:fillRect/>
          </a:stretch>
        </p:blipFill>
        <p:spPr bwMode="auto">
          <a:xfrm flipH="1">
            <a:off x="5800959" y="2595667"/>
            <a:ext cx="1392113" cy="345645"/>
          </a:xfrm>
          <a:prstGeom prst="rect">
            <a:avLst/>
          </a:prstGeom>
          <a:noFill/>
          <a:ln w="9525">
            <a:noFill/>
            <a:miter lim="800000"/>
            <a:headEnd/>
            <a:tailEnd/>
          </a:ln>
          <a:effectLst/>
        </p:spPr>
      </p:pic>
      <p:pic>
        <p:nvPicPr>
          <p:cNvPr id="1034" name="Picture 10" descr="https://encrypted-tbn2.gstatic.com/images?q=tbn:ANd9GcSvoRVDPkD8z1eOa_W4yUcxtCsKYgI2PEmbRpbJRNTrKwx69HqbDQ"/>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5540451" y="2105330"/>
            <a:ext cx="1165452" cy="709190"/>
          </a:xfrm>
          <a:prstGeom prst="rect">
            <a:avLst/>
          </a:prstGeom>
          <a:noFill/>
        </p:spPr>
      </p:pic>
      <p:sp>
        <p:nvSpPr>
          <p:cNvPr id="69" name="Oval 68"/>
          <p:cNvSpPr/>
          <p:nvPr/>
        </p:nvSpPr>
        <p:spPr>
          <a:xfrm>
            <a:off x="1189882" y="2046420"/>
            <a:ext cx="595218" cy="61530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pic>
        <p:nvPicPr>
          <p:cNvPr id="1036" name="Picture 12" descr="http://www.suhailalgosaibi.com/wp-content/uploads/2010/08/Time-management.jpg"/>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4418380" y="1739180"/>
            <a:ext cx="844910" cy="553152"/>
          </a:xfrm>
          <a:prstGeom prst="rect">
            <a:avLst/>
          </a:prstGeom>
          <a:noFill/>
        </p:spPr>
      </p:pic>
      <p:sp>
        <p:nvSpPr>
          <p:cNvPr id="73" name="Oval 72"/>
          <p:cNvSpPr/>
          <p:nvPr/>
        </p:nvSpPr>
        <p:spPr>
          <a:xfrm>
            <a:off x="4802430" y="18928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74" name="Oval 73"/>
          <p:cNvSpPr/>
          <p:nvPr/>
        </p:nvSpPr>
        <p:spPr>
          <a:xfrm>
            <a:off x="5877770" y="2468875"/>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62" name="Title 1"/>
          <p:cNvSpPr>
            <a:spLocks noGrp="1"/>
          </p:cNvSpPr>
          <p:nvPr>
            <p:ph type="title" idx="4294967295"/>
          </p:nvPr>
        </p:nvSpPr>
        <p:spPr>
          <a:xfrm>
            <a:off x="495207" y="229254"/>
            <a:ext cx="8207375" cy="719137"/>
          </a:xfrm>
        </p:spPr>
        <p:txBody>
          <a:bodyPr anchor="ctr"/>
          <a:lstStyle/>
          <a:p>
            <a:r>
              <a:rPr lang="en-US" dirty="0" smtClean="0"/>
              <a:t>Pervious Concrete vs. Asphalt</a:t>
            </a:r>
            <a:br>
              <a:rPr lang="en-US" dirty="0" smtClean="0"/>
            </a:br>
            <a:r>
              <a:rPr lang="en-US" sz="1800" dirty="0" smtClean="0"/>
              <a:t>Value Chain</a:t>
            </a:r>
          </a:p>
        </p:txBody>
      </p:sp>
      <p:sp>
        <p:nvSpPr>
          <p:cNvPr id="63" name="Oval 62"/>
          <p:cNvSpPr/>
          <p:nvPr/>
        </p:nvSpPr>
        <p:spPr bwMode="auto">
          <a:xfrm>
            <a:off x="215153"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1</a:t>
            </a:r>
          </a:p>
        </p:txBody>
      </p:sp>
      <p:sp>
        <p:nvSpPr>
          <p:cNvPr id="68" name="Oval 67"/>
          <p:cNvSpPr/>
          <p:nvPr/>
        </p:nvSpPr>
        <p:spPr bwMode="auto">
          <a:xfrm>
            <a:off x="1994647"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2</a:t>
            </a:r>
          </a:p>
        </p:txBody>
      </p:sp>
      <p:sp>
        <p:nvSpPr>
          <p:cNvPr id="75" name="Oval 74"/>
          <p:cNvSpPr/>
          <p:nvPr/>
        </p:nvSpPr>
        <p:spPr bwMode="auto">
          <a:xfrm>
            <a:off x="3715870"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3</a:t>
            </a:r>
          </a:p>
        </p:txBody>
      </p:sp>
      <p:sp>
        <p:nvSpPr>
          <p:cNvPr id="91" name="Oval 90"/>
          <p:cNvSpPr/>
          <p:nvPr/>
        </p:nvSpPr>
        <p:spPr bwMode="auto">
          <a:xfrm>
            <a:off x="5544671"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4</a:t>
            </a:r>
          </a:p>
        </p:txBody>
      </p:sp>
      <p:sp>
        <p:nvSpPr>
          <p:cNvPr id="92" name="Oval 91"/>
          <p:cNvSpPr/>
          <p:nvPr/>
        </p:nvSpPr>
        <p:spPr bwMode="auto">
          <a:xfrm>
            <a:off x="7319682"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5</a:t>
            </a:r>
          </a:p>
        </p:txBody>
      </p:sp>
      <p:sp>
        <p:nvSpPr>
          <p:cNvPr id="39" name="Rectangle 38"/>
          <p:cNvSpPr/>
          <p:nvPr/>
        </p:nvSpPr>
        <p:spPr bwMode="auto">
          <a:xfrm>
            <a:off x="174811" y="927847"/>
            <a:ext cx="5298141" cy="2568388"/>
          </a:xfrm>
          <a:prstGeom prst="rect">
            <a:avLst/>
          </a:prstGeom>
          <a:solidFill>
            <a:srgbClr val="FFFFFF">
              <a:alpha val="69804"/>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400" b="1" smtClean="0">
              <a:solidFill>
                <a:srgbClr val="000000"/>
              </a:solidFill>
            </a:endParaRPr>
          </a:p>
        </p:txBody>
      </p:sp>
      <p:cxnSp>
        <p:nvCxnSpPr>
          <p:cNvPr id="44" name="Straight Connector 43"/>
          <p:cNvCxnSpPr/>
          <p:nvPr/>
        </p:nvCxnSpPr>
        <p:spPr bwMode="auto">
          <a:xfrm>
            <a:off x="295835" y="3550023"/>
            <a:ext cx="8619564" cy="0"/>
          </a:xfrm>
          <a:prstGeom prst="line">
            <a:avLst/>
          </a:prstGeom>
          <a:solidFill>
            <a:schemeClr val="accent1"/>
          </a:solidFill>
          <a:ln w="28575" cap="flat" cmpd="sng" algn="ctr">
            <a:solidFill>
              <a:schemeClr val="tx1"/>
            </a:solidFill>
            <a:prstDash val="dash"/>
            <a:round/>
            <a:headEnd type="none" w="med" len="med"/>
            <a:tailEnd type="none" w="med" len="med"/>
          </a:ln>
          <a:effectLst/>
        </p:spPr>
      </p:cxnSp>
      <p:sp>
        <p:nvSpPr>
          <p:cNvPr id="45" name="AutoShape 101"/>
          <p:cNvSpPr>
            <a:spLocks noChangeArrowheads="1"/>
          </p:cNvSpPr>
          <p:nvPr/>
        </p:nvSpPr>
        <p:spPr bwMode="auto">
          <a:xfrm>
            <a:off x="325361" y="3880317"/>
            <a:ext cx="1751013" cy="1005840"/>
          </a:xfrm>
          <a:prstGeom prst="homePlate">
            <a:avLst>
              <a:gd name="adj" fmla="val 0"/>
            </a:avLst>
          </a:prstGeom>
          <a:solidFill>
            <a:srgbClr val="577C96"/>
          </a:solidFill>
          <a:ln w="12700">
            <a:noFill/>
            <a:miter lim="800000"/>
            <a:headEnd/>
            <a:tailEnd/>
          </a:ln>
        </p:spPr>
        <p:txBody>
          <a:bodyPr lIns="182880" anchor="ctr"/>
          <a:lstStyle/>
          <a:p>
            <a:pPr algn="ctr"/>
            <a:r>
              <a:rPr lang="en-US" sz="1400" b="1" dirty="0" smtClean="0">
                <a:solidFill>
                  <a:srgbClr val="FFFFFF"/>
                </a:solidFill>
                <a:latin typeface="Arial" pitchFamily="34" charset="0"/>
                <a:cs typeface="Arial" pitchFamily="34" charset="0"/>
              </a:rPr>
              <a:t>Placing</a:t>
            </a:r>
          </a:p>
        </p:txBody>
      </p:sp>
      <p:sp>
        <p:nvSpPr>
          <p:cNvPr id="46" name="Rectangle 6"/>
          <p:cNvSpPr>
            <a:spLocks noChangeArrowheads="1"/>
          </p:cNvSpPr>
          <p:nvPr/>
        </p:nvSpPr>
        <p:spPr bwMode="auto">
          <a:xfrm>
            <a:off x="2212923" y="3881249"/>
            <a:ext cx="6675582" cy="1009405"/>
          </a:xfrm>
          <a:prstGeom prst="rect">
            <a:avLst/>
          </a:prstGeom>
          <a:solidFill>
            <a:srgbClr val="E2E2E2"/>
          </a:solidFill>
          <a:ln w="9525">
            <a:noFill/>
            <a:miter lim="800000"/>
            <a:headEnd/>
            <a:tailEnd/>
          </a:ln>
        </p:spPr>
        <p:txBody>
          <a:bodyPr/>
          <a:lstStyle/>
          <a:p>
            <a:pPr marL="120650" indent="-120650">
              <a:buFontTx/>
              <a:buChar char="-"/>
            </a:pPr>
            <a:r>
              <a:rPr lang="en-US" sz="1400" dirty="0" smtClean="0">
                <a:solidFill>
                  <a:srgbClr val="000000"/>
                </a:solidFill>
                <a:latin typeface="Arial" pitchFamily="34" charset="0"/>
                <a:cs typeface="Arial" pitchFamily="34" charset="0"/>
              </a:rPr>
              <a:t>Use existing Paver / Roller equipment</a:t>
            </a:r>
          </a:p>
          <a:p>
            <a:pPr marL="120650" indent="-120650">
              <a:buFontTx/>
              <a:buChar char="-"/>
            </a:pPr>
            <a:r>
              <a:rPr lang="en-US" sz="1400" spc="-30" dirty="0" smtClean="0">
                <a:solidFill>
                  <a:srgbClr val="000000"/>
                </a:solidFill>
                <a:latin typeface="Arial" pitchFamily="34" charset="0"/>
                <a:cs typeface="Arial" pitchFamily="34" charset="0"/>
              </a:rPr>
              <a:t>Improve equipment performance and robustness (better Industrialization)</a:t>
            </a:r>
          </a:p>
          <a:p>
            <a:pPr marL="120650" indent="-120650">
              <a:buFontTx/>
              <a:buChar char="-"/>
            </a:pPr>
            <a:r>
              <a:rPr lang="de-CH" sz="1400" spc="-30" dirty="0" smtClean="0">
                <a:solidFill>
                  <a:srgbClr val="000000"/>
                </a:solidFill>
                <a:latin typeface="Arial" pitchFamily="34" charset="0"/>
                <a:cs typeface="Arial" pitchFamily="34" charset="0"/>
              </a:rPr>
              <a:t>Large choice of tools depending on type of concrete</a:t>
            </a:r>
          </a:p>
          <a:p>
            <a:pPr marL="120650" indent="-120650">
              <a:buFontTx/>
              <a:buChar char="-"/>
            </a:pPr>
            <a:r>
              <a:rPr lang="de-CH" sz="1400" spc="-30" dirty="0" smtClean="0">
                <a:solidFill>
                  <a:srgbClr val="000000"/>
                </a:solidFill>
                <a:latin typeface="Arial" pitchFamily="34" charset="0"/>
                <a:cs typeface="Arial" pitchFamily="34" charset="0"/>
              </a:rPr>
              <a:t>Can be done manually</a:t>
            </a:r>
            <a:endParaRPr lang="en-US" sz="1400" spc="-30" dirty="0" smtClean="0">
              <a:solidFill>
                <a:srgbClr val="000000"/>
              </a:solidFill>
              <a:latin typeface="Arial" pitchFamily="34" charset="0"/>
              <a:cs typeface="Arial" pitchFamily="34" charset="0"/>
            </a:endParaRPr>
          </a:p>
          <a:p>
            <a:pPr marL="120650" indent="-120650">
              <a:buFontTx/>
              <a:buChar char="-"/>
            </a:pPr>
            <a:endParaRPr lang="en-US" sz="1400" dirty="0">
              <a:solidFill>
                <a:srgbClr val="000000"/>
              </a:solidFill>
              <a:latin typeface="Arial" pitchFamily="34" charset="0"/>
              <a:cs typeface="Arial" pitchFamily="34" charset="0"/>
            </a:endParaRPr>
          </a:p>
        </p:txBody>
      </p:sp>
      <p:sp>
        <p:nvSpPr>
          <p:cNvPr id="55" name="Rectangle 54"/>
          <p:cNvSpPr/>
          <p:nvPr/>
        </p:nvSpPr>
        <p:spPr bwMode="auto">
          <a:xfrm>
            <a:off x="7234518" y="999565"/>
            <a:ext cx="1896035" cy="2487706"/>
          </a:xfrm>
          <a:prstGeom prst="rect">
            <a:avLst/>
          </a:prstGeom>
          <a:solidFill>
            <a:srgbClr val="FFFFFF">
              <a:alpha val="69804"/>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400" b="1" smtClean="0">
              <a:solidFill>
                <a:srgbClr val="000000"/>
              </a:solidFill>
            </a:endParaRPr>
          </a:p>
        </p:txBody>
      </p:sp>
      <p:cxnSp>
        <p:nvCxnSpPr>
          <p:cNvPr id="56" name="Straight Connector 55"/>
          <p:cNvCxnSpPr/>
          <p:nvPr/>
        </p:nvCxnSpPr>
        <p:spPr bwMode="auto">
          <a:xfrm flipH="1">
            <a:off x="4249271" y="2447365"/>
            <a:ext cx="457200" cy="632011"/>
          </a:xfrm>
          <a:prstGeom prst="lin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cxnSp>
      <p:sp>
        <p:nvSpPr>
          <p:cNvPr id="67" name="Rectangle 6"/>
          <p:cNvSpPr>
            <a:spLocks noChangeArrowheads="1"/>
          </p:cNvSpPr>
          <p:nvPr/>
        </p:nvSpPr>
        <p:spPr bwMode="auto">
          <a:xfrm>
            <a:off x="5819656" y="5203134"/>
            <a:ext cx="3149532" cy="905563"/>
          </a:xfrm>
          <a:prstGeom prst="rect">
            <a:avLst/>
          </a:prstGeom>
          <a:noFill/>
          <a:ln w="9525">
            <a:noFill/>
            <a:miter lim="800000"/>
            <a:headEnd/>
            <a:tailEnd/>
          </a:ln>
        </p:spPr>
        <p:txBody>
          <a:bodyPr/>
          <a:lstStyle/>
          <a:p>
            <a:pPr marL="120650" indent="-120650"/>
            <a:endParaRPr lang="en-US" sz="1400" dirty="0">
              <a:solidFill>
                <a:srgbClr val="000000"/>
              </a:solidFill>
              <a:latin typeface="Arial" pitchFamily="34" charset="0"/>
              <a:cs typeface="Arial" pitchFamily="34" charset="0"/>
            </a:endParaRPr>
          </a:p>
        </p:txBody>
      </p:sp>
      <p:sp>
        <p:nvSpPr>
          <p:cNvPr id="70" name="TextBox 69"/>
          <p:cNvSpPr txBox="1"/>
          <p:nvPr/>
        </p:nvSpPr>
        <p:spPr>
          <a:xfrm>
            <a:off x="4183845" y="5458691"/>
            <a:ext cx="2531463" cy="646331"/>
          </a:xfrm>
          <a:prstGeom prst="rect">
            <a:avLst/>
          </a:prstGeom>
          <a:noFill/>
          <a:ln>
            <a:solidFill>
              <a:schemeClr val="tx1"/>
            </a:solidFill>
          </a:ln>
        </p:spPr>
        <p:txBody>
          <a:bodyPr wrap="none" rtlCol="0">
            <a:spAutoFit/>
          </a:bodyPr>
          <a:lstStyle/>
          <a:p>
            <a:pPr algn="ctr"/>
            <a:r>
              <a:rPr lang="de-CH" b="1" dirty="0" smtClean="0"/>
              <a:t>Placing / Compaction</a:t>
            </a:r>
            <a:br>
              <a:rPr lang="de-CH" b="1" dirty="0" smtClean="0"/>
            </a:br>
            <a:r>
              <a:rPr lang="de-CH" b="1" dirty="0" smtClean="0"/>
              <a:t>Techniques</a:t>
            </a:r>
            <a:endParaRPr lang="en-US" b="1" dirty="0"/>
          </a:p>
        </p:txBody>
      </p:sp>
      <p:sp>
        <p:nvSpPr>
          <p:cNvPr id="51" name="Action Button: Forward or Next 50">
            <a:hlinkClick r:id="rId13" action="ppaction://hlinksldjump" highlightClick="1"/>
          </p:cNvPr>
          <p:cNvSpPr/>
          <p:nvPr/>
        </p:nvSpPr>
        <p:spPr bwMode="auto">
          <a:xfrm>
            <a:off x="6622473" y="6012872"/>
            <a:ext cx="512619" cy="318655"/>
          </a:xfrm>
          <a:prstGeom prst="actionButtonForwardNext">
            <a:avLst/>
          </a:prstGeom>
          <a:solidFill>
            <a:schemeClr val="bg1">
              <a:lumMod val="6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400" b="1" i="0" u="none" strike="noStrike" cap="none" normalizeH="0" baseline="0" smtClean="0">
              <a:ln>
                <a:noFill/>
              </a:ln>
              <a:solidFill>
                <a:schemeClr val="tx1"/>
              </a:solidFill>
              <a:effectLst/>
              <a:latin typeface="Arial" charset="0"/>
              <a:cs typeface="Arial"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4"/>
          <p:cNvPicPr>
            <a:picLocks noChangeAspect="1" noChangeArrowheads="1"/>
          </p:cNvPicPr>
          <p:nvPr/>
        </p:nvPicPr>
        <p:blipFill>
          <a:blip r:embed="rId2" cstate="print"/>
          <a:srcRect/>
          <a:stretch>
            <a:fillRect/>
          </a:stretch>
        </p:blipFill>
        <p:spPr bwMode="auto">
          <a:xfrm>
            <a:off x="4539068" y="2863735"/>
            <a:ext cx="981408" cy="658677"/>
          </a:xfrm>
          <a:prstGeom prst="rect">
            <a:avLst/>
          </a:prstGeom>
          <a:noFill/>
          <a:ln w="9525">
            <a:noFill/>
            <a:miter lim="800000"/>
            <a:headEnd/>
            <a:tailEnd/>
          </a:ln>
        </p:spPr>
      </p:pic>
      <p:sp>
        <p:nvSpPr>
          <p:cNvPr id="93" name="TextBox 92"/>
          <p:cNvSpPr txBox="1"/>
          <p:nvPr/>
        </p:nvSpPr>
        <p:spPr>
          <a:xfrm>
            <a:off x="4572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Raw materials</a:t>
            </a:r>
            <a:endParaRPr lang="en-US" sz="1400" b="1" dirty="0">
              <a:solidFill>
                <a:srgbClr val="FFFFFF"/>
              </a:solidFill>
              <a:latin typeface="Arial" pitchFamily="34" charset="0"/>
              <a:cs typeface="Arial" pitchFamily="34" charset="0"/>
            </a:endParaRPr>
          </a:p>
        </p:txBody>
      </p:sp>
      <p:sp>
        <p:nvSpPr>
          <p:cNvPr id="96" name="TextBox 95"/>
          <p:cNvSpPr txBox="1"/>
          <p:nvPr/>
        </p:nvSpPr>
        <p:spPr>
          <a:xfrm>
            <a:off x="57187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Delivery</a:t>
            </a:r>
            <a:endParaRPr lang="en-US" sz="1400" b="1" dirty="0">
              <a:solidFill>
                <a:srgbClr val="FFFFFF"/>
              </a:solidFill>
              <a:latin typeface="Arial" pitchFamily="34" charset="0"/>
              <a:cs typeface="Arial" pitchFamily="34" charset="0"/>
            </a:endParaRPr>
          </a:p>
        </p:txBody>
      </p:sp>
      <p:sp>
        <p:nvSpPr>
          <p:cNvPr id="97" name="TextBox 96"/>
          <p:cNvSpPr txBox="1"/>
          <p:nvPr/>
        </p:nvSpPr>
        <p:spPr>
          <a:xfrm>
            <a:off x="7469820" y="1510283"/>
            <a:ext cx="1521780"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Jobsite</a:t>
            </a:r>
            <a:endParaRPr lang="en-US" sz="1400" b="1" dirty="0">
              <a:solidFill>
                <a:srgbClr val="FFFFFF"/>
              </a:solidFill>
              <a:latin typeface="Arial" pitchFamily="34" charset="0"/>
              <a:cs typeface="Arial" pitchFamily="34" charset="0"/>
            </a:endParaRPr>
          </a:p>
        </p:txBody>
      </p:sp>
      <p:pic>
        <p:nvPicPr>
          <p:cNvPr id="58" name="Picture 2"/>
          <p:cNvPicPr>
            <a:picLocks noChangeAspect="1" noChangeArrowheads="1"/>
          </p:cNvPicPr>
          <p:nvPr/>
        </p:nvPicPr>
        <p:blipFill>
          <a:blip r:embed="rId3" cstate="print"/>
          <a:srcRect/>
          <a:stretch>
            <a:fillRect/>
          </a:stretch>
        </p:blipFill>
        <p:spPr bwMode="auto">
          <a:xfrm>
            <a:off x="532930" y="1956655"/>
            <a:ext cx="534793" cy="538393"/>
          </a:xfrm>
          <a:prstGeom prst="rect">
            <a:avLst/>
          </a:prstGeom>
          <a:noFill/>
          <a:ln w="9525">
            <a:noFill/>
            <a:miter lim="800000"/>
            <a:headEnd/>
            <a:tailEnd/>
          </a:ln>
        </p:spPr>
      </p:pic>
      <p:pic>
        <p:nvPicPr>
          <p:cNvPr id="65" name="Picture 3"/>
          <p:cNvPicPr>
            <a:picLocks noChangeAspect="1" noChangeArrowheads="1"/>
          </p:cNvPicPr>
          <p:nvPr/>
        </p:nvPicPr>
        <p:blipFill>
          <a:blip r:embed="rId4" cstate="print"/>
          <a:srcRect/>
          <a:stretch>
            <a:fillRect/>
          </a:stretch>
        </p:blipFill>
        <p:spPr bwMode="auto">
          <a:xfrm>
            <a:off x="1242333" y="2021580"/>
            <a:ext cx="534793" cy="615307"/>
          </a:xfrm>
          <a:prstGeom prst="rect">
            <a:avLst/>
          </a:prstGeom>
          <a:noFill/>
          <a:ln w="9525">
            <a:noFill/>
            <a:miter lim="800000"/>
            <a:headEnd/>
            <a:tailEnd/>
          </a:ln>
        </p:spPr>
      </p:pic>
      <p:pic>
        <p:nvPicPr>
          <p:cNvPr id="76" name="Picture 4"/>
          <p:cNvPicPr>
            <a:picLocks noChangeAspect="1" noChangeArrowheads="1"/>
          </p:cNvPicPr>
          <p:nvPr/>
        </p:nvPicPr>
        <p:blipFill>
          <a:blip r:embed="rId5" cstate="print"/>
          <a:srcRect/>
          <a:stretch>
            <a:fillRect/>
          </a:stretch>
        </p:blipFill>
        <p:spPr bwMode="auto">
          <a:xfrm>
            <a:off x="1230426" y="2540983"/>
            <a:ext cx="611192" cy="538393"/>
          </a:xfrm>
          <a:prstGeom prst="rect">
            <a:avLst/>
          </a:prstGeom>
          <a:noFill/>
          <a:ln w="9525">
            <a:noFill/>
            <a:miter lim="800000"/>
            <a:headEnd/>
            <a:tailEnd/>
          </a:ln>
        </p:spPr>
      </p:pic>
      <p:pic>
        <p:nvPicPr>
          <p:cNvPr id="83" name="Picture 4"/>
          <p:cNvPicPr>
            <a:picLocks noChangeAspect="1" noChangeArrowheads="1"/>
          </p:cNvPicPr>
          <p:nvPr/>
        </p:nvPicPr>
        <p:blipFill>
          <a:blip r:embed="rId6" cstate="print"/>
          <a:srcRect/>
          <a:stretch>
            <a:fillRect/>
          </a:stretch>
        </p:blipFill>
        <p:spPr bwMode="auto">
          <a:xfrm>
            <a:off x="673821" y="2540983"/>
            <a:ext cx="458394" cy="538393"/>
          </a:xfrm>
          <a:prstGeom prst="rect">
            <a:avLst/>
          </a:prstGeom>
          <a:noFill/>
          <a:ln w="9525">
            <a:noFill/>
            <a:miter lim="800000"/>
            <a:headEnd/>
            <a:tailEnd/>
          </a:ln>
        </p:spPr>
      </p:pic>
      <p:pic>
        <p:nvPicPr>
          <p:cNvPr id="86" name="Picture 4"/>
          <p:cNvPicPr>
            <a:picLocks noChangeAspect="1" noChangeArrowheads="1"/>
          </p:cNvPicPr>
          <p:nvPr/>
        </p:nvPicPr>
        <p:blipFill>
          <a:blip r:embed="rId5" cstate="print">
            <a:clrChange>
              <a:clrFrom>
                <a:srgbClr val="FFFFFF"/>
              </a:clrFrom>
              <a:clrTo>
                <a:srgbClr val="FFFFFF">
                  <a:alpha val="0"/>
                </a:srgbClr>
              </a:clrTo>
            </a:clrChange>
            <a:duotone>
              <a:prstClr val="black"/>
              <a:srgbClr val="996633">
                <a:tint val="45000"/>
                <a:satMod val="400000"/>
              </a:srgbClr>
            </a:duotone>
          </a:blip>
          <a:srcRect/>
          <a:stretch>
            <a:fillRect/>
          </a:stretch>
        </p:blipFill>
        <p:spPr bwMode="auto">
          <a:xfrm>
            <a:off x="1230426" y="2995460"/>
            <a:ext cx="611192" cy="538393"/>
          </a:xfrm>
          <a:prstGeom prst="rect">
            <a:avLst/>
          </a:prstGeom>
          <a:noFill/>
          <a:ln w="9525">
            <a:noFill/>
            <a:miter lim="800000"/>
            <a:headEnd/>
            <a:tailEnd/>
          </a:ln>
        </p:spPr>
      </p:pic>
      <p:sp>
        <p:nvSpPr>
          <p:cNvPr id="115" name="Rectangle 114"/>
          <p:cNvSpPr/>
          <p:nvPr/>
        </p:nvSpPr>
        <p:spPr>
          <a:xfrm>
            <a:off x="2075675" y="2485851"/>
            <a:ext cx="153620" cy="3840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nvGrpSpPr>
          <p:cNvPr id="2" name="Group 13"/>
          <p:cNvGrpSpPr/>
          <p:nvPr/>
        </p:nvGrpSpPr>
        <p:grpSpPr>
          <a:xfrm>
            <a:off x="2250230" y="1865972"/>
            <a:ext cx="3031085" cy="1341447"/>
            <a:chOff x="2411760" y="1725191"/>
            <a:chExt cx="3384376" cy="1487785"/>
          </a:xfrm>
        </p:grpSpPr>
        <p:pic>
          <p:nvPicPr>
            <p:cNvPr id="125" name="Picture 4"/>
            <p:cNvPicPr>
              <a:picLocks noChangeAspect="1" noChangeArrowheads="1"/>
            </p:cNvPicPr>
            <p:nvPr/>
          </p:nvPicPr>
          <p:blipFill>
            <a:blip r:embed="rId7" cstate="print"/>
            <a:srcRect/>
            <a:stretch>
              <a:fillRect/>
            </a:stretch>
          </p:blipFill>
          <p:spPr bwMode="auto">
            <a:xfrm>
              <a:off x="2411760" y="1916832"/>
              <a:ext cx="1568247" cy="1296144"/>
            </a:xfrm>
            <a:prstGeom prst="rect">
              <a:avLst/>
            </a:prstGeom>
            <a:noFill/>
            <a:ln w="9525">
              <a:noFill/>
              <a:miter lim="800000"/>
              <a:headEnd/>
              <a:tailEnd/>
            </a:ln>
          </p:spPr>
        </p:pic>
        <p:sp>
          <p:nvSpPr>
            <p:cNvPr id="126" name="Rectangle 125"/>
            <p:cNvSpPr/>
            <p:nvPr/>
          </p:nvSpPr>
          <p:spPr>
            <a:xfrm>
              <a:off x="3357389" y="1725191"/>
              <a:ext cx="28803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27" name="Rectangle 126"/>
            <p:cNvSpPr/>
            <p:nvPr/>
          </p:nvSpPr>
          <p:spPr>
            <a:xfrm>
              <a:off x="4788024" y="1844824"/>
              <a:ext cx="1008112"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grpSp>
      <p:sp>
        <p:nvSpPr>
          <p:cNvPr id="131" name="Rectangle 130"/>
          <p:cNvSpPr/>
          <p:nvPr/>
        </p:nvSpPr>
        <p:spPr>
          <a:xfrm>
            <a:off x="2701668" y="2817866"/>
            <a:ext cx="386947"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2" name="Rectangle 131"/>
          <p:cNvSpPr/>
          <p:nvPr/>
        </p:nvSpPr>
        <p:spPr>
          <a:xfrm>
            <a:off x="3601343" y="2493240"/>
            <a:ext cx="580420" cy="194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3" name="Oval 132"/>
          <p:cNvSpPr/>
          <p:nvPr/>
        </p:nvSpPr>
        <p:spPr>
          <a:xfrm>
            <a:off x="2895142" y="2363389"/>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135" name="TextBox 134"/>
          <p:cNvSpPr txBox="1"/>
          <p:nvPr/>
        </p:nvSpPr>
        <p:spPr>
          <a:xfrm>
            <a:off x="2209800"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Production</a:t>
            </a:r>
            <a:endParaRPr lang="en-US" sz="1400" b="1" dirty="0">
              <a:solidFill>
                <a:srgbClr val="FFFFFF"/>
              </a:solidFill>
              <a:latin typeface="Arial" pitchFamily="34" charset="0"/>
              <a:cs typeface="Arial" pitchFamily="34" charset="0"/>
            </a:endParaRPr>
          </a:p>
        </p:txBody>
      </p:sp>
      <p:sp>
        <p:nvSpPr>
          <p:cNvPr id="136" name="TextBox 135"/>
          <p:cNvSpPr txBox="1"/>
          <p:nvPr/>
        </p:nvSpPr>
        <p:spPr>
          <a:xfrm>
            <a:off x="3966102" y="1510283"/>
            <a:ext cx="1498368" cy="340519"/>
          </a:xfrm>
          <a:prstGeom prst="roundRect">
            <a:avLst/>
          </a:prstGeom>
          <a:solidFill>
            <a:schemeClr val="accent1">
              <a:lumMod val="75000"/>
            </a:schemeClr>
          </a:solidFill>
        </p:spPr>
        <p:txBody>
          <a:bodyPr wrap="square" rtlCol="0">
            <a:spAutoFit/>
          </a:bodyPr>
          <a:lstStyle/>
          <a:p>
            <a:pPr algn="ctr"/>
            <a:r>
              <a:rPr lang="en-US" sz="1400" b="1" dirty="0" smtClean="0">
                <a:solidFill>
                  <a:srgbClr val="FFFFFF"/>
                </a:solidFill>
                <a:latin typeface="Arial" pitchFamily="34" charset="0"/>
                <a:cs typeface="Arial" pitchFamily="34" charset="0"/>
              </a:rPr>
              <a:t>Transportation</a:t>
            </a:r>
            <a:endParaRPr lang="en-US" sz="1400" b="1" dirty="0">
              <a:solidFill>
                <a:srgbClr val="FFFFFF"/>
              </a:solidFill>
              <a:latin typeface="Arial" pitchFamily="34" charset="0"/>
              <a:cs typeface="Arial" pitchFamily="34" charset="0"/>
            </a:endParaRPr>
          </a:p>
        </p:txBody>
      </p:sp>
      <p:sp>
        <p:nvSpPr>
          <p:cNvPr id="138" name="Right Arrow 137"/>
          <p:cNvSpPr/>
          <p:nvPr/>
        </p:nvSpPr>
        <p:spPr>
          <a:xfrm>
            <a:off x="3753714"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7" name="Right Arrow 56"/>
          <p:cNvSpPr/>
          <p:nvPr/>
        </p:nvSpPr>
        <p:spPr>
          <a:xfrm>
            <a:off x="1998865"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59" name="Right Arrow 58"/>
          <p:cNvSpPr/>
          <p:nvPr/>
        </p:nvSpPr>
        <p:spPr>
          <a:xfrm>
            <a:off x="549372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sp>
        <p:nvSpPr>
          <p:cNvPr id="60" name="Right Arrow 59"/>
          <p:cNvSpPr/>
          <p:nvPr/>
        </p:nvSpPr>
        <p:spPr>
          <a:xfrm>
            <a:off x="7260350" y="2595667"/>
            <a:ext cx="224856" cy="160422"/>
          </a:xfrm>
          <a:prstGeom prst="rightArrow">
            <a:avLst/>
          </a:prstGeom>
          <a:solidFill>
            <a:srgbClr val="2B5681"/>
          </a:solidFill>
          <a:ln>
            <a:noFill/>
          </a:ln>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endParaRPr lang="en-US" sz="1400" b="1">
              <a:solidFill>
                <a:srgbClr val="000000"/>
              </a:solidFill>
            </a:endParaRPr>
          </a:p>
        </p:txBody>
      </p:sp>
      <p:pic>
        <p:nvPicPr>
          <p:cNvPr id="1029" name="Picture 5"/>
          <p:cNvPicPr>
            <a:picLocks noChangeAspect="1" noChangeArrowheads="1"/>
          </p:cNvPicPr>
          <p:nvPr/>
        </p:nvPicPr>
        <p:blipFill>
          <a:blip r:embed="rId8" cstate="print"/>
          <a:srcRect/>
          <a:stretch>
            <a:fillRect/>
          </a:stretch>
        </p:blipFill>
        <p:spPr bwMode="auto">
          <a:xfrm>
            <a:off x="4075987" y="2584089"/>
            <a:ext cx="764848" cy="422455"/>
          </a:xfrm>
          <a:prstGeom prst="rect">
            <a:avLst/>
          </a:prstGeom>
          <a:noFill/>
          <a:ln w="9525">
            <a:noFill/>
            <a:miter lim="800000"/>
            <a:headEnd/>
            <a:tailEnd/>
          </a:ln>
          <a:effectLst/>
        </p:spPr>
      </p:pic>
      <p:pic>
        <p:nvPicPr>
          <p:cNvPr id="1030" name="Picture 6"/>
          <p:cNvPicPr>
            <a:picLocks noChangeAspect="1" noChangeArrowheads="1"/>
          </p:cNvPicPr>
          <p:nvPr/>
        </p:nvPicPr>
        <p:blipFill>
          <a:blip r:embed="rId9" cstate="print">
            <a:duotone>
              <a:schemeClr val="bg2">
                <a:shade val="45000"/>
                <a:satMod val="135000"/>
              </a:schemeClr>
              <a:prstClr val="white"/>
            </a:duotone>
          </a:blip>
          <a:srcRect/>
          <a:stretch>
            <a:fillRect/>
          </a:stretch>
        </p:blipFill>
        <p:spPr bwMode="auto">
          <a:xfrm flipH="1">
            <a:off x="5800959" y="2595667"/>
            <a:ext cx="1392113" cy="345645"/>
          </a:xfrm>
          <a:prstGeom prst="rect">
            <a:avLst/>
          </a:prstGeom>
          <a:noFill/>
          <a:ln w="9525">
            <a:noFill/>
            <a:miter lim="800000"/>
            <a:headEnd/>
            <a:tailEnd/>
          </a:ln>
          <a:effectLst/>
        </p:spPr>
      </p:pic>
      <p:pic>
        <p:nvPicPr>
          <p:cNvPr id="1034" name="Picture 10" descr="https://encrypted-tbn2.gstatic.com/images?q=tbn:ANd9GcSvoRVDPkD8z1eOa_W4yUcxtCsKYgI2PEmbRpbJRNTrKwx69HqbDQ"/>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5540451" y="2105330"/>
            <a:ext cx="1165452" cy="709190"/>
          </a:xfrm>
          <a:prstGeom prst="rect">
            <a:avLst/>
          </a:prstGeom>
          <a:noFill/>
        </p:spPr>
      </p:pic>
      <p:sp>
        <p:nvSpPr>
          <p:cNvPr id="69" name="Oval 68"/>
          <p:cNvSpPr/>
          <p:nvPr/>
        </p:nvSpPr>
        <p:spPr>
          <a:xfrm>
            <a:off x="1189882" y="2046420"/>
            <a:ext cx="595218" cy="61530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pic>
        <p:nvPicPr>
          <p:cNvPr id="1036" name="Picture 12" descr="http://www.suhailalgosaibi.com/wp-content/uploads/2010/08/Time-management.jpg"/>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4418380" y="1739180"/>
            <a:ext cx="844910" cy="553152"/>
          </a:xfrm>
          <a:prstGeom prst="rect">
            <a:avLst/>
          </a:prstGeom>
          <a:noFill/>
        </p:spPr>
      </p:pic>
      <p:sp>
        <p:nvSpPr>
          <p:cNvPr id="73" name="Oval 72"/>
          <p:cNvSpPr/>
          <p:nvPr/>
        </p:nvSpPr>
        <p:spPr>
          <a:xfrm>
            <a:off x="4802430" y="18928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74" name="Oval 73"/>
          <p:cNvSpPr/>
          <p:nvPr/>
        </p:nvSpPr>
        <p:spPr>
          <a:xfrm>
            <a:off x="5877770" y="2468875"/>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
        <p:nvSpPr>
          <p:cNvPr id="62" name="Title 1"/>
          <p:cNvSpPr>
            <a:spLocks noGrp="1"/>
          </p:cNvSpPr>
          <p:nvPr>
            <p:ph type="title" idx="4294967295"/>
          </p:nvPr>
        </p:nvSpPr>
        <p:spPr>
          <a:xfrm>
            <a:off x="495207" y="229254"/>
            <a:ext cx="8207375" cy="719137"/>
          </a:xfrm>
        </p:spPr>
        <p:txBody>
          <a:bodyPr anchor="ctr"/>
          <a:lstStyle/>
          <a:p>
            <a:r>
              <a:rPr lang="en-US" dirty="0" smtClean="0"/>
              <a:t>Pervious Concrete vs. Asphalt</a:t>
            </a:r>
            <a:br>
              <a:rPr lang="en-US" dirty="0" smtClean="0"/>
            </a:br>
            <a:r>
              <a:rPr lang="en-US" sz="1800" dirty="0" smtClean="0"/>
              <a:t>Value Chain</a:t>
            </a:r>
          </a:p>
        </p:txBody>
      </p:sp>
      <p:sp>
        <p:nvSpPr>
          <p:cNvPr id="63" name="Oval 62"/>
          <p:cNvSpPr/>
          <p:nvPr/>
        </p:nvSpPr>
        <p:spPr bwMode="auto">
          <a:xfrm>
            <a:off x="215153"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1</a:t>
            </a:r>
          </a:p>
        </p:txBody>
      </p:sp>
      <p:sp>
        <p:nvSpPr>
          <p:cNvPr id="68" name="Oval 67"/>
          <p:cNvSpPr/>
          <p:nvPr/>
        </p:nvSpPr>
        <p:spPr bwMode="auto">
          <a:xfrm>
            <a:off x="1994647"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2</a:t>
            </a:r>
          </a:p>
        </p:txBody>
      </p:sp>
      <p:sp>
        <p:nvSpPr>
          <p:cNvPr id="75" name="Oval 74"/>
          <p:cNvSpPr/>
          <p:nvPr/>
        </p:nvSpPr>
        <p:spPr bwMode="auto">
          <a:xfrm>
            <a:off x="3715870"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3</a:t>
            </a:r>
          </a:p>
        </p:txBody>
      </p:sp>
      <p:sp>
        <p:nvSpPr>
          <p:cNvPr id="91" name="Oval 90"/>
          <p:cNvSpPr/>
          <p:nvPr/>
        </p:nvSpPr>
        <p:spPr bwMode="auto">
          <a:xfrm>
            <a:off x="5544671"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4</a:t>
            </a:r>
          </a:p>
        </p:txBody>
      </p:sp>
      <p:sp>
        <p:nvSpPr>
          <p:cNvPr id="92" name="Oval 91"/>
          <p:cNvSpPr/>
          <p:nvPr/>
        </p:nvSpPr>
        <p:spPr bwMode="auto">
          <a:xfrm>
            <a:off x="7319682" y="1201271"/>
            <a:ext cx="365760" cy="365760"/>
          </a:xfrm>
          <a:prstGeom prst="ellipse">
            <a:avLst/>
          </a:prstGeom>
          <a:solidFill>
            <a:srgbClr val="C0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en-US" b="1" dirty="0" smtClean="0">
                <a:solidFill>
                  <a:srgbClr val="FFFFFF"/>
                </a:solidFill>
              </a:rPr>
              <a:t>5</a:t>
            </a:r>
          </a:p>
        </p:txBody>
      </p:sp>
      <p:sp>
        <p:nvSpPr>
          <p:cNvPr id="39" name="Rectangle 38"/>
          <p:cNvSpPr/>
          <p:nvPr/>
        </p:nvSpPr>
        <p:spPr bwMode="auto">
          <a:xfrm>
            <a:off x="174812" y="927847"/>
            <a:ext cx="7086600" cy="2568388"/>
          </a:xfrm>
          <a:prstGeom prst="rect">
            <a:avLst/>
          </a:prstGeom>
          <a:solidFill>
            <a:srgbClr val="FFFFFF">
              <a:alpha val="69804"/>
            </a:srgbClr>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400" b="1" smtClean="0">
              <a:solidFill>
                <a:srgbClr val="000000"/>
              </a:solidFill>
            </a:endParaRPr>
          </a:p>
        </p:txBody>
      </p:sp>
      <p:cxnSp>
        <p:nvCxnSpPr>
          <p:cNvPr id="44" name="Straight Connector 43"/>
          <p:cNvCxnSpPr/>
          <p:nvPr/>
        </p:nvCxnSpPr>
        <p:spPr bwMode="auto">
          <a:xfrm>
            <a:off x="295835" y="3550023"/>
            <a:ext cx="8619564" cy="0"/>
          </a:xfrm>
          <a:prstGeom prst="line">
            <a:avLst/>
          </a:prstGeom>
          <a:solidFill>
            <a:schemeClr val="accent1"/>
          </a:solidFill>
          <a:ln w="28575" cap="flat" cmpd="sng" algn="ctr">
            <a:solidFill>
              <a:schemeClr val="tx1"/>
            </a:solidFill>
            <a:prstDash val="dash"/>
            <a:round/>
            <a:headEnd type="none" w="med" len="med"/>
            <a:tailEnd type="none" w="med" len="med"/>
          </a:ln>
          <a:effectLst/>
        </p:spPr>
      </p:cxnSp>
      <p:sp>
        <p:nvSpPr>
          <p:cNvPr id="45" name="AutoShape 101"/>
          <p:cNvSpPr>
            <a:spLocks noChangeArrowheads="1"/>
          </p:cNvSpPr>
          <p:nvPr/>
        </p:nvSpPr>
        <p:spPr bwMode="auto">
          <a:xfrm>
            <a:off x="325361" y="3867619"/>
            <a:ext cx="1751013" cy="914400"/>
          </a:xfrm>
          <a:prstGeom prst="homePlate">
            <a:avLst>
              <a:gd name="adj" fmla="val 0"/>
            </a:avLst>
          </a:prstGeom>
          <a:solidFill>
            <a:srgbClr val="577C96"/>
          </a:solidFill>
          <a:ln w="12700">
            <a:noFill/>
            <a:miter lim="800000"/>
            <a:headEnd/>
            <a:tailEnd/>
          </a:ln>
        </p:spPr>
        <p:txBody>
          <a:bodyPr lIns="182880" anchor="ctr"/>
          <a:lstStyle/>
          <a:p>
            <a:pPr algn="ctr"/>
            <a:r>
              <a:rPr lang="en-US" sz="1400" b="1" dirty="0" smtClean="0">
                <a:solidFill>
                  <a:srgbClr val="FFFFFF"/>
                </a:solidFill>
                <a:latin typeface="Arial" pitchFamily="34" charset="0"/>
                <a:cs typeface="Arial" pitchFamily="34" charset="0"/>
              </a:rPr>
              <a:t>Jobsite</a:t>
            </a:r>
          </a:p>
        </p:txBody>
      </p:sp>
      <p:sp>
        <p:nvSpPr>
          <p:cNvPr id="46" name="Rectangle 6"/>
          <p:cNvSpPr>
            <a:spLocks noChangeArrowheads="1"/>
          </p:cNvSpPr>
          <p:nvPr/>
        </p:nvSpPr>
        <p:spPr bwMode="auto">
          <a:xfrm>
            <a:off x="2200223" y="3868551"/>
            <a:ext cx="6675582" cy="914400"/>
          </a:xfrm>
          <a:prstGeom prst="rect">
            <a:avLst/>
          </a:prstGeom>
          <a:solidFill>
            <a:srgbClr val="E2E2E2"/>
          </a:solidFill>
          <a:ln w="9525">
            <a:noFill/>
            <a:miter lim="800000"/>
            <a:headEnd/>
            <a:tailEnd/>
          </a:ln>
        </p:spPr>
        <p:txBody>
          <a:bodyPr/>
          <a:lstStyle/>
          <a:p>
            <a:pPr marL="120650" indent="-120650">
              <a:buFontTx/>
              <a:buChar char="-"/>
            </a:pPr>
            <a:r>
              <a:rPr lang="en-US" sz="1400" dirty="0" smtClean="0">
                <a:solidFill>
                  <a:srgbClr val="000000"/>
                </a:solidFill>
                <a:latin typeface="Arial" pitchFamily="34" charset="0"/>
                <a:cs typeface="Arial" pitchFamily="34" charset="0"/>
              </a:rPr>
              <a:t>Better finishing: choice of colors</a:t>
            </a:r>
          </a:p>
          <a:p>
            <a:pPr marL="120650" indent="-120650">
              <a:buFontTx/>
              <a:buChar char="-"/>
            </a:pPr>
            <a:r>
              <a:rPr lang="en-US" sz="1400" dirty="0" smtClean="0">
                <a:solidFill>
                  <a:srgbClr val="000000"/>
                </a:solidFill>
                <a:latin typeface="Arial" pitchFamily="34" charset="0"/>
                <a:cs typeface="Arial" pitchFamily="34" charset="0"/>
              </a:rPr>
              <a:t>Better strength and durability</a:t>
            </a:r>
          </a:p>
          <a:p>
            <a:pPr marL="120650" indent="-120650">
              <a:buFontTx/>
              <a:buChar char="-"/>
            </a:pPr>
            <a:r>
              <a:rPr lang="de-CH" sz="1400" dirty="0" smtClean="0">
                <a:solidFill>
                  <a:srgbClr val="000000"/>
                </a:solidFill>
                <a:latin typeface="Arial" pitchFamily="34" charset="0"/>
                <a:cs typeface="Arial" pitchFamily="34" charset="0"/>
              </a:rPr>
              <a:t>Faster placement and re-opening of jobsite (24hours)</a:t>
            </a:r>
          </a:p>
          <a:p>
            <a:pPr marL="577850" lvl="1" indent="-120650">
              <a:buFontTx/>
              <a:buChar char="-"/>
            </a:pPr>
            <a:r>
              <a:rPr lang="de-CH" sz="1400" dirty="0" smtClean="0">
                <a:solidFill>
                  <a:srgbClr val="000000"/>
                </a:solidFill>
                <a:latin typeface="Arial" pitchFamily="34" charset="0"/>
                <a:cs typeface="Arial" pitchFamily="34" charset="0"/>
              </a:rPr>
              <a:t>Minimize lost of profits</a:t>
            </a:r>
            <a:endParaRPr lang="en-US" sz="1400" dirty="0">
              <a:solidFill>
                <a:srgbClr val="000000"/>
              </a:solidFill>
              <a:latin typeface="Arial" pitchFamily="34" charset="0"/>
              <a:cs typeface="Arial" pitchFamily="34" charset="0"/>
            </a:endParaRPr>
          </a:p>
        </p:txBody>
      </p:sp>
      <p:cxnSp>
        <p:nvCxnSpPr>
          <p:cNvPr id="56" name="Straight Connector 55"/>
          <p:cNvCxnSpPr/>
          <p:nvPr/>
        </p:nvCxnSpPr>
        <p:spPr bwMode="auto">
          <a:xfrm flipH="1">
            <a:off x="4249271" y="2447365"/>
            <a:ext cx="457200" cy="632011"/>
          </a:xfrm>
          <a:prstGeom prst="lin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cxnSp>
      <p:sp>
        <p:nvSpPr>
          <p:cNvPr id="47" name="AutoShape 101"/>
          <p:cNvSpPr>
            <a:spLocks noChangeArrowheads="1"/>
          </p:cNvSpPr>
          <p:nvPr/>
        </p:nvSpPr>
        <p:spPr bwMode="auto">
          <a:xfrm>
            <a:off x="325361" y="4928534"/>
            <a:ext cx="1751013" cy="1205565"/>
          </a:xfrm>
          <a:prstGeom prst="homePlate">
            <a:avLst>
              <a:gd name="adj" fmla="val 0"/>
            </a:avLst>
          </a:prstGeom>
          <a:solidFill>
            <a:srgbClr val="577C96"/>
          </a:solidFill>
          <a:ln w="12700">
            <a:noFill/>
            <a:miter lim="800000"/>
            <a:headEnd/>
            <a:tailEnd/>
          </a:ln>
        </p:spPr>
        <p:txBody>
          <a:bodyPr lIns="182880" anchor="ctr"/>
          <a:lstStyle/>
          <a:p>
            <a:pPr algn="ctr"/>
            <a:r>
              <a:rPr lang="en-US" sz="1400" b="1" dirty="0" smtClean="0">
                <a:solidFill>
                  <a:srgbClr val="FFFFFF"/>
                </a:solidFill>
                <a:latin typeface="Arial" pitchFamily="34" charset="0"/>
                <a:cs typeface="Arial" pitchFamily="34" charset="0"/>
              </a:rPr>
              <a:t>Benefits</a:t>
            </a:r>
          </a:p>
        </p:txBody>
      </p:sp>
      <p:sp>
        <p:nvSpPr>
          <p:cNvPr id="48" name="Rectangle 6"/>
          <p:cNvSpPr>
            <a:spLocks noChangeArrowheads="1"/>
          </p:cNvSpPr>
          <p:nvPr/>
        </p:nvSpPr>
        <p:spPr bwMode="auto">
          <a:xfrm>
            <a:off x="2200223" y="4928534"/>
            <a:ext cx="6675582" cy="1205565"/>
          </a:xfrm>
          <a:prstGeom prst="rect">
            <a:avLst/>
          </a:prstGeom>
          <a:solidFill>
            <a:srgbClr val="E2E2E2"/>
          </a:solidFill>
          <a:ln w="9525">
            <a:noFill/>
            <a:miter lim="800000"/>
            <a:headEnd/>
            <a:tailEnd/>
          </a:ln>
        </p:spPr>
        <p:txBody>
          <a:bodyPr/>
          <a:lstStyle/>
          <a:p>
            <a:pPr marL="120650" indent="-120650">
              <a:buFontTx/>
              <a:buChar char="-"/>
            </a:pPr>
            <a:r>
              <a:rPr lang="en-US" sz="1400" dirty="0" smtClean="0">
                <a:solidFill>
                  <a:srgbClr val="000000"/>
                </a:solidFill>
                <a:latin typeface="Arial" pitchFamily="34" charset="0"/>
                <a:cs typeface="Arial" pitchFamily="34" charset="0"/>
              </a:rPr>
              <a:t>Efficient solution to collect and manage Rainwater</a:t>
            </a:r>
          </a:p>
          <a:p>
            <a:pPr marL="577850" lvl="1" indent="-120650">
              <a:buFontTx/>
              <a:buChar char="-"/>
            </a:pPr>
            <a:r>
              <a:rPr lang="en-US" sz="1400" dirty="0" smtClean="0">
                <a:solidFill>
                  <a:srgbClr val="000000"/>
                </a:solidFill>
                <a:latin typeface="Arial" pitchFamily="34" charset="0"/>
                <a:cs typeface="Arial" pitchFamily="34" charset="0"/>
              </a:rPr>
              <a:t>Reduction of storm water </a:t>
            </a:r>
            <a:r>
              <a:rPr lang="en-US" sz="1400" dirty="0" smtClean="0">
                <a:solidFill>
                  <a:srgbClr val="000000"/>
                </a:solidFill>
                <a:latin typeface="Arial" pitchFamily="34" charset="0"/>
                <a:cs typeface="Arial" pitchFamily="34" charset="0"/>
              </a:rPr>
              <a:t> runoffs</a:t>
            </a:r>
            <a:endParaRPr lang="en-US" sz="1400" dirty="0" smtClean="0">
              <a:solidFill>
                <a:srgbClr val="000000"/>
              </a:solidFill>
              <a:latin typeface="Arial" pitchFamily="34" charset="0"/>
              <a:cs typeface="Arial" pitchFamily="34" charset="0"/>
            </a:endParaRPr>
          </a:p>
          <a:p>
            <a:pPr marL="577850" lvl="1" indent="-120650">
              <a:buFontTx/>
              <a:buChar char="-"/>
            </a:pPr>
            <a:r>
              <a:rPr lang="en-US" sz="1400" dirty="0" smtClean="0">
                <a:solidFill>
                  <a:srgbClr val="000000"/>
                </a:solidFill>
                <a:latin typeface="Arial" pitchFamily="34" charset="0"/>
                <a:cs typeface="Arial" pitchFamily="34" charset="0"/>
              </a:rPr>
              <a:t>Reservoir </a:t>
            </a:r>
            <a:r>
              <a:rPr lang="en-US" sz="1400" dirty="0" smtClean="0">
                <a:solidFill>
                  <a:srgbClr val="000000"/>
                </a:solidFill>
                <a:latin typeface="Arial" pitchFamily="34" charset="0"/>
                <a:cs typeface="Arial" pitchFamily="34" charset="0"/>
              </a:rPr>
              <a:t>effect: recycling of water possible</a:t>
            </a:r>
            <a:endParaRPr lang="en-US" sz="1400" dirty="0" smtClean="0">
              <a:solidFill>
                <a:srgbClr val="000000"/>
              </a:solidFill>
              <a:latin typeface="Arial" pitchFamily="34" charset="0"/>
              <a:cs typeface="Arial" pitchFamily="34" charset="0"/>
            </a:endParaRPr>
          </a:p>
          <a:p>
            <a:pPr marL="120650" indent="-120650">
              <a:buFontTx/>
              <a:buChar char="-"/>
            </a:pPr>
            <a:r>
              <a:rPr lang="en-US" sz="1400" dirty="0" smtClean="0">
                <a:solidFill>
                  <a:srgbClr val="000000"/>
                </a:solidFill>
                <a:latin typeface="Arial" pitchFamily="34" charset="0"/>
                <a:cs typeface="Arial" pitchFamily="34" charset="0"/>
              </a:rPr>
              <a:t>Easy placement and finishing</a:t>
            </a:r>
          </a:p>
          <a:p>
            <a:pPr marL="120650" indent="-120650">
              <a:buFontTx/>
              <a:buChar char="-"/>
            </a:pPr>
            <a:r>
              <a:rPr lang="en-US" sz="1400" dirty="0" smtClean="0">
                <a:solidFill>
                  <a:srgbClr val="000000"/>
                </a:solidFill>
                <a:latin typeface="Arial" pitchFamily="34" charset="0"/>
                <a:cs typeface="Arial" pitchFamily="34" charset="0"/>
              </a:rPr>
              <a:t>Green Label – LEED certification</a:t>
            </a:r>
            <a:endParaRPr lang="en-US" sz="1400" dirty="0">
              <a:solidFill>
                <a:srgbClr val="000000"/>
              </a:solidFill>
              <a:latin typeface="Arial" pitchFamily="34" charset="0"/>
              <a:cs typeface="Arial" pitchFamily="34" charset="0"/>
            </a:endParaRPr>
          </a:p>
        </p:txBody>
      </p:sp>
      <p:pic>
        <p:nvPicPr>
          <p:cNvPr id="49" name="Picture 48" descr="IMG-20120726-00116.jpg"/>
          <p:cNvPicPr>
            <a:picLocks noChangeAspect="1"/>
          </p:cNvPicPr>
          <p:nvPr/>
        </p:nvPicPr>
        <p:blipFill>
          <a:blip r:embed="rId12" cstate="email"/>
          <a:srcRect/>
          <a:stretch>
            <a:fillRect/>
          </a:stretch>
        </p:blipFill>
        <p:spPr>
          <a:xfrm>
            <a:off x="7594602" y="2057400"/>
            <a:ext cx="1358898" cy="984869"/>
          </a:xfrm>
          <a:prstGeom prst="rect">
            <a:avLst/>
          </a:prstGeom>
          <a:ln>
            <a:noFill/>
          </a:ln>
          <a:effectLst>
            <a:softEdge rad="112500"/>
          </a:effectLst>
        </p:spPr>
      </p:pic>
      <p:sp>
        <p:nvSpPr>
          <p:cNvPr id="90" name="Oval 89"/>
          <p:cNvSpPr/>
          <p:nvPr/>
        </p:nvSpPr>
        <p:spPr>
          <a:xfrm>
            <a:off x="7988215" y="2559300"/>
            <a:ext cx="515929" cy="51940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a:solidFill>
                <a:srgbClr val="FFFFFF"/>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EXAMPLES OF PERVIOUS CONCRETE – Decorative and High Perfomance</a:t>
            </a:r>
            <a:endParaRPr lang="en-US" sz="2000" dirty="0">
              <a:solidFill>
                <a:srgbClr val="B2B2B2"/>
              </a:solidFill>
              <a:latin typeface="Calibri" pitchFamily="34" charset="0"/>
            </a:endParaRPr>
          </a:p>
        </p:txBody>
      </p:sp>
      <p:pic>
        <p:nvPicPr>
          <p:cNvPr id="3" name="Picture 2" descr="20140424_120116.jpg"/>
          <p:cNvPicPr>
            <a:picLocks noChangeAspect="1"/>
          </p:cNvPicPr>
          <p:nvPr/>
        </p:nvPicPr>
        <p:blipFill>
          <a:blip r:embed="rId2" cstate="print"/>
          <a:srcRect t="11728" b="7688"/>
          <a:stretch>
            <a:fillRect/>
          </a:stretch>
        </p:blipFill>
        <p:spPr>
          <a:xfrm>
            <a:off x="702143" y="725715"/>
            <a:ext cx="3463993" cy="5210628"/>
          </a:xfrm>
          <a:prstGeom prst="rect">
            <a:avLst/>
          </a:prstGeom>
        </p:spPr>
      </p:pic>
      <p:sp>
        <p:nvSpPr>
          <p:cNvPr id="4" name="TextBox 3"/>
          <p:cNvSpPr txBox="1"/>
          <p:nvPr/>
        </p:nvSpPr>
        <p:spPr>
          <a:xfrm>
            <a:off x="1113552" y="5969003"/>
            <a:ext cx="2608407" cy="461665"/>
          </a:xfrm>
          <a:prstGeom prst="rect">
            <a:avLst/>
          </a:prstGeom>
          <a:noFill/>
        </p:spPr>
        <p:txBody>
          <a:bodyPr wrap="none" rtlCol="0">
            <a:spAutoFit/>
          </a:bodyPr>
          <a:lstStyle/>
          <a:p>
            <a:pPr algn="ctr" fontAlgn="base">
              <a:spcBef>
                <a:spcPct val="0"/>
              </a:spcBef>
              <a:spcAft>
                <a:spcPct val="0"/>
              </a:spcAft>
            </a:pPr>
            <a:r>
              <a:rPr lang="de-CH" sz="1200" b="1" dirty="0" smtClean="0">
                <a:solidFill>
                  <a:srgbClr val="000000"/>
                </a:solidFill>
              </a:rPr>
              <a:t>Decorative Concrete – CX France</a:t>
            </a:r>
          </a:p>
          <a:p>
            <a:pPr algn="ctr" fontAlgn="base">
              <a:spcBef>
                <a:spcPct val="0"/>
              </a:spcBef>
              <a:spcAft>
                <a:spcPct val="0"/>
              </a:spcAft>
            </a:pPr>
            <a:r>
              <a:rPr lang="de-CH" sz="1200" i="1" dirty="0" smtClean="0">
                <a:solidFill>
                  <a:srgbClr val="000000"/>
                </a:solidFill>
              </a:rPr>
              <a:t>Toulouse – April 2014</a:t>
            </a:r>
            <a:endParaRPr lang="en-US" sz="1200" i="1" dirty="0">
              <a:solidFill>
                <a:srgbClr val="000000"/>
              </a:solidFill>
            </a:endParaRPr>
          </a:p>
        </p:txBody>
      </p:sp>
      <p:pic>
        <p:nvPicPr>
          <p:cNvPr id="5" name="Picture 4" descr="20140527_132041.jpg"/>
          <p:cNvPicPr>
            <a:picLocks noChangeAspect="1"/>
          </p:cNvPicPr>
          <p:nvPr/>
        </p:nvPicPr>
        <p:blipFill>
          <a:blip r:embed="rId3" cstate="print"/>
          <a:srcRect r="19737"/>
          <a:stretch>
            <a:fillRect/>
          </a:stretch>
        </p:blipFill>
        <p:spPr>
          <a:xfrm rot="5400000">
            <a:off x="4048900" y="1591348"/>
            <a:ext cx="5205986" cy="3474720"/>
          </a:xfrm>
          <a:prstGeom prst="rect">
            <a:avLst/>
          </a:prstGeom>
        </p:spPr>
      </p:pic>
      <p:sp>
        <p:nvSpPr>
          <p:cNvPr id="6" name="TextBox 5"/>
          <p:cNvSpPr txBox="1"/>
          <p:nvPr/>
        </p:nvSpPr>
        <p:spPr>
          <a:xfrm>
            <a:off x="5695695" y="5942766"/>
            <a:ext cx="2036583" cy="461665"/>
          </a:xfrm>
          <a:prstGeom prst="rect">
            <a:avLst/>
          </a:prstGeom>
          <a:noFill/>
        </p:spPr>
        <p:txBody>
          <a:bodyPr wrap="none" rtlCol="0">
            <a:spAutoFit/>
          </a:bodyPr>
          <a:lstStyle/>
          <a:p>
            <a:pPr algn="ctr" fontAlgn="base">
              <a:spcBef>
                <a:spcPct val="0"/>
              </a:spcBef>
              <a:spcAft>
                <a:spcPct val="0"/>
              </a:spcAft>
            </a:pPr>
            <a:r>
              <a:rPr lang="de-CH" sz="1200" b="1" dirty="0" smtClean="0">
                <a:solidFill>
                  <a:srgbClr val="000000"/>
                </a:solidFill>
              </a:rPr>
              <a:t>HP Pervious – CX Mexico</a:t>
            </a:r>
          </a:p>
          <a:p>
            <a:pPr algn="ctr" fontAlgn="base">
              <a:spcBef>
                <a:spcPct val="0"/>
              </a:spcBef>
              <a:spcAft>
                <a:spcPct val="0"/>
              </a:spcAft>
            </a:pPr>
            <a:r>
              <a:rPr lang="de-CH" sz="1200" i="1" dirty="0" smtClean="0">
                <a:solidFill>
                  <a:srgbClr val="000000"/>
                </a:solidFill>
              </a:rPr>
              <a:t>Mexico City – May 2014</a:t>
            </a:r>
            <a:endParaRPr lang="en-US" sz="1200" i="1" dirty="0">
              <a:solidFill>
                <a:srgbClr val="00000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09934" y="3316407"/>
            <a:ext cx="5691116" cy="369332"/>
          </a:xfrm>
          <a:prstGeom prst="rect">
            <a:avLst/>
          </a:prstGeom>
          <a:noFill/>
        </p:spPr>
        <p:txBody>
          <a:bodyPr wrap="square" rtlCol="0">
            <a:spAutoFit/>
          </a:bodyPr>
          <a:lstStyle/>
          <a:p>
            <a:r>
              <a:rPr lang="en-US" b="1" dirty="0" smtClean="0"/>
              <a:t>BACK UPs</a:t>
            </a:r>
            <a:endParaRPr lang="en-US" b="1"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OUR PROPOSAL – Hydrological design</a:t>
            </a:r>
            <a:endParaRPr lang="en-US" sz="2000" dirty="0">
              <a:solidFill>
                <a:srgbClr val="B2B2B2"/>
              </a:solidFill>
              <a:latin typeface="Calibri" pitchFamily="34" charset="0"/>
            </a:endParaRPr>
          </a:p>
        </p:txBody>
      </p:sp>
      <p:sp>
        <p:nvSpPr>
          <p:cNvPr id="4156" name="Text Box 8"/>
          <p:cNvSpPr txBox="1">
            <a:spLocks noChangeArrowheads="1"/>
          </p:cNvSpPr>
          <p:nvPr/>
        </p:nvSpPr>
        <p:spPr bwMode="auto">
          <a:xfrm>
            <a:off x="95532" y="495300"/>
            <a:ext cx="8966580" cy="1384995"/>
          </a:xfrm>
          <a:prstGeom prst="rect">
            <a:avLst/>
          </a:prstGeom>
          <a:noFill/>
          <a:ln w="25400">
            <a:noFill/>
            <a:miter lim="800000"/>
            <a:headEnd/>
            <a:tailEnd/>
          </a:ln>
        </p:spPr>
        <p:txBody>
          <a:bodyPr wrap="square">
            <a:spAutoFit/>
          </a:bodyPr>
          <a:lstStyle/>
          <a:p>
            <a:pPr>
              <a:spcBef>
                <a:spcPct val="50000"/>
              </a:spcBef>
            </a:pPr>
            <a:r>
              <a:rPr lang="it-IT" sz="1400" dirty="0" smtClean="0">
                <a:latin typeface="Calibri" pitchFamily="34" charset="0"/>
              </a:rPr>
              <a:t>The  design of each zone was defined based on the statistical analysis of the rain profile from 2004 to 2013 from the data coming from the Pezenas’s meteorological station. The 6 worst 24-hours rains are shown in the graph below:</a:t>
            </a:r>
          </a:p>
          <a:p>
            <a:pPr>
              <a:spcBef>
                <a:spcPct val="50000"/>
              </a:spcBef>
              <a:buFont typeface="Wingdings" pitchFamily="2" charset="2"/>
              <a:buChar char="Ø"/>
            </a:pPr>
            <a:r>
              <a:rPr lang="it-IT" sz="1400" dirty="0" smtClean="0">
                <a:latin typeface="Calibri" pitchFamily="34" charset="0"/>
              </a:rPr>
              <a:t> In order to build the hydrological design for the Zoo, the worst rain period from the last 10 years was used (April 19, 2004 - 140.4 mm/24 h)</a:t>
            </a:r>
          </a:p>
          <a:p>
            <a:pPr>
              <a:spcBef>
                <a:spcPct val="50000"/>
              </a:spcBef>
              <a:buFont typeface="Wingdings" pitchFamily="2" charset="2"/>
              <a:buChar char="Ø"/>
            </a:pPr>
            <a:r>
              <a:rPr lang="it-IT" sz="1400" dirty="0" smtClean="0">
                <a:latin typeface="Calibri" pitchFamily="34" charset="0"/>
              </a:rPr>
              <a:t> The return period was taken, according to safety reasons, at 10 years</a:t>
            </a:r>
            <a:endParaRPr lang="it-IT" sz="1400" dirty="0">
              <a:latin typeface="Calibri" pitchFamily="34" charset="0"/>
            </a:endParaRPr>
          </a:p>
        </p:txBody>
      </p:sp>
      <p:pic>
        <p:nvPicPr>
          <p:cNvPr id="2" name="Picture 2"/>
          <p:cNvPicPr>
            <a:picLocks noChangeAspect="1" noChangeArrowheads="1"/>
          </p:cNvPicPr>
          <p:nvPr/>
        </p:nvPicPr>
        <p:blipFill>
          <a:blip r:embed="rId2" cstate="print"/>
          <a:srcRect/>
          <a:stretch>
            <a:fillRect/>
          </a:stretch>
        </p:blipFill>
        <p:spPr bwMode="auto">
          <a:xfrm>
            <a:off x="845884" y="1977741"/>
            <a:ext cx="7856720" cy="4492625"/>
          </a:xfrm>
          <a:prstGeom prst="rect">
            <a:avLst/>
          </a:prstGeom>
          <a:noFill/>
          <a:ln w="9525">
            <a:noFill/>
            <a:miter lim="800000"/>
            <a:headEnd/>
            <a:tailEnd/>
          </a:ln>
          <a:effectLst/>
        </p:spPr>
      </p:pic>
      <p:sp>
        <p:nvSpPr>
          <p:cNvPr id="6" name="Action Button: Return 5">
            <a:hlinkClick r:id="rId3" action="ppaction://hlinksldjump" highlightClick="1"/>
          </p:cNvPr>
          <p:cNvSpPr/>
          <p:nvPr/>
        </p:nvSpPr>
        <p:spPr>
          <a:xfrm>
            <a:off x="4176215" y="6434919"/>
            <a:ext cx="723331" cy="423081"/>
          </a:xfrm>
          <a:prstGeom prst="actionButtonRetur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HYDRAULICAL ANALYSIS – Overall analysis (PRV1 and PRV2)</a:t>
            </a:r>
            <a:endParaRPr lang="en-US" sz="2000" dirty="0">
              <a:solidFill>
                <a:srgbClr val="B2B2B2"/>
              </a:solidFill>
              <a:latin typeface="Calibri" pitchFamily="34" charset="0"/>
            </a:endParaRPr>
          </a:p>
        </p:txBody>
      </p:sp>
      <p:sp>
        <p:nvSpPr>
          <p:cNvPr id="4156" name="Text Box 8"/>
          <p:cNvSpPr txBox="1">
            <a:spLocks noChangeArrowheads="1"/>
          </p:cNvSpPr>
          <p:nvPr/>
        </p:nvSpPr>
        <p:spPr bwMode="auto">
          <a:xfrm>
            <a:off x="12700" y="495300"/>
            <a:ext cx="9169400" cy="1061829"/>
          </a:xfrm>
          <a:prstGeom prst="rect">
            <a:avLst/>
          </a:prstGeom>
          <a:noFill/>
          <a:ln w="25400">
            <a:noFill/>
            <a:miter lim="800000"/>
            <a:headEnd/>
            <a:tailEnd/>
          </a:ln>
        </p:spPr>
        <p:txBody>
          <a:bodyPr wrap="square">
            <a:spAutoFit/>
          </a:bodyPr>
          <a:lstStyle/>
          <a:p>
            <a:pPr algn="just">
              <a:spcBef>
                <a:spcPct val="50000"/>
              </a:spcBef>
            </a:pPr>
            <a:r>
              <a:rPr lang="it-IT" sz="1400" dirty="0" smtClean="0">
                <a:latin typeface="Calibri" pitchFamily="34" charset="0"/>
              </a:rPr>
              <a:t>A first overall analysis of the site was done considering a overall thickness of pervious of 15 cm and no presence of gravel (in order to be in the safety  side). For safety and to better simulate the presence of the 1-cm-layer of asphalt, the soil was considered impermeable (k=1exp-18 mm/s)</a:t>
            </a:r>
          </a:p>
          <a:p>
            <a:pPr>
              <a:spcBef>
                <a:spcPct val="50000"/>
              </a:spcBef>
            </a:pPr>
            <a:endParaRPr lang="it-IT" sz="1400" dirty="0">
              <a:latin typeface="Calibri" pitchFamily="34" charset="0"/>
            </a:endParaRPr>
          </a:p>
        </p:txBody>
      </p:sp>
      <p:pic>
        <p:nvPicPr>
          <p:cNvPr id="5127" name="Picture 7"/>
          <p:cNvPicPr>
            <a:picLocks noChangeAspect="1" noChangeArrowheads="1"/>
          </p:cNvPicPr>
          <p:nvPr/>
        </p:nvPicPr>
        <p:blipFill>
          <a:blip r:embed="rId2" cstate="print"/>
          <a:srcRect/>
          <a:stretch>
            <a:fillRect/>
          </a:stretch>
        </p:blipFill>
        <p:spPr bwMode="auto">
          <a:xfrm>
            <a:off x="201612" y="5429250"/>
            <a:ext cx="4954588" cy="584556"/>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84150" y="4498975"/>
            <a:ext cx="5010150" cy="424837"/>
          </a:xfrm>
          <a:prstGeom prst="rect">
            <a:avLst/>
          </a:prstGeom>
          <a:noFill/>
          <a:ln w="9525">
            <a:noFill/>
            <a:miter lim="800000"/>
            <a:headEnd/>
            <a:tailEnd/>
          </a:ln>
        </p:spPr>
      </p:pic>
      <p:pic>
        <p:nvPicPr>
          <p:cNvPr id="1029" name="Picture 5"/>
          <p:cNvPicPr>
            <a:picLocks noChangeAspect="1" noChangeArrowheads="1"/>
          </p:cNvPicPr>
          <p:nvPr/>
        </p:nvPicPr>
        <p:blipFill>
          <a:blip r:embed="rId4" cstate="print"/>
          <a:srcRect/>
          <a:stretch>
            <a:fillRect/>
          </a:stretch>
        </p:blipFill>
        <p:spPr bwMode="auto">
          <a:xfrm>
            <a:off x="5243512" y="1377618"/>
            <a:ext cx="3811588" cy="2588096"/>
          </a:xfrm>
          <a:prstGeom prst="rect">
            <a:avLst/>
          </a:prstGeom>
          <a:noFill/>
          <a:ln w="9525">
            <a:noFill/>
            <a:miter lim="800000"/>
            <a:headEnd/>
            <a:tailEnd/>
          </a:ln>
          <a:effectLst/>
        </p:spPr>
      </p:pic>
      <p:pic>
        <p:nvPicPr>
          <p:cNvPr id="1030" name="Picture 6"/>
          <p:cNvPicPr>
            <a:picLocks noChangeAspect="1" noChangeArrowheads="1"/>
          </p:cNvPicPr>
          <p:nvPr/>
        </p:nvPicPr>
        <p:blipFill>
          <a:blip r:embed="rId5" cstate="print"/>
          <a:srcRect/>
          <a:stretch>
            <a:fillRect/>
          </a:stretch>
        </p:blipFill>
        <p:spPr bwMode="auto">
          <a:xfrm>
            <a:off x="5254625" y="4030664"/>
            <a:ext cx="3790782" cy="960436"/>
          </a:xfrm>
          <a:prstGeom prst="rect">
            <a:avLst/>
          </a:prstGeom>
          <a:noFill/>
          <a:ln w="9525">
            <a:noFill/>
            <a:miter lim="800000"/>
            <a:headEnd/>
            <a:tailEnd/>
          </a:ln>
          <a:effectLst/>
        </p:spPr>
      </p:pic>
      <p:pic>
        <p:nvPicPr>
          <p:cNvPr id="1031" name="Picture 7"/>
          <p:cNvPicPr>
            <a:picLocks noChangeAspect="1" noChangeArrowheads="1"/>
          </p:cNvPicPr>
          <p:nvPr/>
        </p:nvPicPr>
        <p:blipFill>
          <a:blip r:embed="rId6" cstate="print"/>
          <a:srcRect/>
          <a:stretch>
            <a:fillRect/>
          </a:stretch>
        </p:blipFill>
        <p:spPr bwMode="auto">
          <a:xfrm>
            <a:off x="5257799" y="5073636"/>
            <a:ext cx="3800778" cy="1200163"/>
          </a:xfrm>
          <a:prstGeom prst="rect">
            <a:avLst/>
          </a:prstGeom>
          <a:noFill/>
          <a:ln w="9525">
            <a:noFill/>
            <a:miter lim="800000"/>
            <a:headEnd/>
            <a:tailEnd/>
          </a:ln>
          <a:effectLst/>
        </p:spPr>
      </p:pic>
      <p:pic>
        <p:nvPicPr>
          <p:cNvPr id="2" name="Picture 2"/>
          <p:cNvPicPr>
            <a:picLocks noChangeAspect="1" noChangeArrowheads="1"/>
          </p:cNvPicPr>
          <p:nvPr/>
        </p:nvPicPr>
        <p:blipFill>
          <a:blip r:embed="rId7" cstate="print"/>
          <a:srcRect/>
          <a:stretch>
            <a:fillRect/>
          </a:stretch>
        </p:blipFill>
        <p:spPr bwMode="auto">
          <a:xfrm>
            <a:off x="190499" y="1286760"/>
            <a:ext cx="5003801" cy="3081519"/>
          </a:xfrm>
          <a:prstGeom prst="rect">
            <a:avLst/>
          </a:prstGeom>
          <a:noFill/>
          <a:ln w="9525">
            <a:noFill/>
            <a:miter lim="800000"/>
            <a:headEnd/>
            <a:tailEnd/>
          </a:ln>
        </p:spPr>
      </p:pic>
      <p:sp>
        <p:nvSpPr>
          <p:cNvPr id="10" name="Action Button: Return 9">
            <a:hlinkClick r:id="rId8" action="ppaction://hlinksldjump" highlightClick="1"/>
          </p:cNvPr>
          <p:cNvSpPr/>
          <p:nvPr/>
        </p:nvSpPr>
        <p:spPr>
          <a:xfrm>
            <a:off x="4176215" y="6434919"/>
            <a:ext cx="723331" cy="423081"/>
          </a:xfrm>
          <a:prstGeom prst="actionButtonRetur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HYDRAULICAL ANALYSIS – HP PRV 1</a:t>
            </a:r>
            <a:endParaRPr lang="en-US" sz="2000" dirty="0">
              <a:solidFill>
                <a:srgbClr val="B2B2B2"/>
              </a:solidFill>
              <a:latin typeface="Calibri" pitchFamily="34" charset="0"/>
            </a:endParaRPr>
          </a:p>
        </p:txBody>
      </p:sp>
      <p:sp>
        <p:nvSpPr>
          <p:cNvPr id="4156" name="Text Box 8"/>
          <p:cNvSpPr txBox="1">
            <a:spLocks noChangeArrowheads="1"/>
          </p:cNvSpPr>
          <p:nvPr/>
        </p:nvSpPr>
        <p:spPr bwMode="auto">
          <a:xfrm>
            <a:off x="12700" y="495300"/>
            <a:ext cx="9169400" cy="738664"/>
          </a:xfrm>
          <a:prstGeom prst="rect">
            <a:avLst/>
          </a:prstGeom>
          <a:noFill/>
          <a:ln w="25400">
            <a:noFill/>
            <a:miter lim="800000"/>
            <a:headEnd/>
            <a:tailEnd/>
          </a:ln>
        </p:spPr>
        <p:txBody>
          <a:bodyPr wrap="square">
            <a:spAutoFit/>
          </a:bodyPr>
          <a:lstStyle/>
          <a:p>
            <a:pPr algn="just">
              <a:spcBef>
                <a:spcPct val="50000"/>
              </a:spcBef>
            </a:pPr>
            <a:r>
              <a:rPr lang="it-IT" sz="1400" dirty="0" smtClean="0">
                <a:latin typeface="Calibri" pitchFamily="34" charset="0"/>
              </a:rPr>
              <a:t>In this analysis we wanted to simulate that all the water in the zoo is dropped in the entrance zone (as happened in the last rain event). Layer of 15 cm of HP-PRV and 23	 cm of LP-PRV where considered in the design. For safety  the permeability of the soil was considered to be low (k=0.007 mm/s). </a:t>
            </a:r>
            <a:endParaRPr lang="it-IT" sz="1400" dirty="0">
              <a:latin typeface="Calibri" pitchFamily="34" charset="0"/>
            </a:endParaRPr>
          </a:p>
        </p:txBody>
      </p:sp>
      <p:pic>
        <p:nvPicPr>
          <p:cNvPr id="6151" name="Picture 7"/>
          <p:cNvPicPr>
            <a:picLocks noChangeAspect="1" noChangeArrowheads="1"/>
          </p:cNvPicPr>
          <p:nvPr/>
        </p:nvPicPr>
        <p:blipFill>
          <a:blip r:embed="rId2" cstate="print"/>
          <a:srcRect/>
          <a:stretch>
            <a:fillRect/>
          </a:stretch>
        </p:blipFill>
        <p:spPr bwMode="auto">
          <a:xfrm>
            <a:off x="177799" y="5310188"/>
            <a:ext cx="5019669" cy="595312"/>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155575" y="4525963"/>
            <a:ext cx="5076825" cy="409421"/>
          </a:xfrm>
          <a:prstGeom prst="rect">
            <a:avLst/>
          </a:prstGeom>
          <a:noFill/>
          <a:ln w="9525">
            <a:noFill/>
            <a:miter lim="800000"/>
            <a:headEnd/>
            <a:tailEnd/>
          </a:ln>
        </p:spPr>
      </p:pic>
      <p:pic>
        <p:nvPicPr>
          <p:cNvPr id="2052" name="Picture 4"/>
          <p:cNvPicPr>
            <a:picLocks noChangeAspect="1" noChangeArrowheads="1"/>
          </p:cNvPicPr>
          <p:nvPr/>
        </p:nvPicPr>
        <p:blipFill>
          <a:blip r:embed="rId4" cstate="print"/>
          <a:srcRect/>
          <a:stretch>
            <a:fillRect/>
          </a:stretch>
        </p:blipFill>
        <p:spPr bwMode="auto">
          <a:xfrm>
            <a:off x="5295900" y="1235097"/>
            <a:ext cx="3746500" cy="2543901"/>
          </a:xfrm>
          <a:prstGeom prst="rect">
            <a:avLst/>
          </a:prstGeom>
          <a:noFill/>
          <a:ln w="9525">
            <a:noFill/>
            <a:miter lim="800000"/>
            <a:headEnd/>
            <a:tailEnd/>
          </a:ln>
          <a:effectLst/>
        </p:spPr>
      </p:pic>
      <p:pic>
        <p:nvPicPr>
          <p:cNvPr id="2053" name="Picture 5"/>
          <p:cNvPicPr>
            <a:picLocks noChangeAspect="1" noChangeArrowheads="1"/>
          </p:cNvPicPr>
          <p:nvPr/>
        </p:nvPicPr>
        <p:blipFill>
          <a:blip r:embed="rId5" cstate="print"/>
          <a:srcRect/>
          <a:stretch>
            <a:fillRect/>
          </a:stretch>
        </p:blipFill>
        <p:spPr bwMode="auto">
          <a:xfrm>
            <a:off x="5295899" y="3825009"/>
            <a:ext cx="3746501" cy="949217"/>
          </a:xfrm>
          <a:prstGeom prst="rect">
            <a:avLst/>
          </a:prstGeom>
          <a:noFill/>
          <a:ln w="9525">
            <a:noFill/>
            <a:miter lim="800000"/>
            <a:headEnd/>
            <a:tailEnd/>
          </a:ln>
          <a:effectLst/>
        </p:spPr>
      </p:pic>
      <p:pic>
        <p:nvPicPr>
          <p:cNvPr id="2054" name="Picture 6"/>
          <p:cNvPicPr>
            <a:picLocks noChangeAspect="1" noChangeArrowheads="1"/>
          </p:cNvPicPr>
          <p:nvPr/>
        </p:nvPicPr>
        <p:blipFill>
          <a:blip r:embed="rId6" cstate="print"/>
          <a:srcRect/>
          <a:stretch>
            <a:fillRect/>
          </a:stretch>
        </p:blipFill>
        <p:spPr bwMode="auto">
          <a:xfrm>
            <a:off x="5301498" y="4826000"/>
            <a:ext cx="3740408" cy="1181100"/>
          </a:xfrm>
          <a:prstGeom prst="rect">
            <a:avLst/>
          </a:prstGeom>
          <a:noFill/>
          <a:ln w="9525">
            <a:noFill/>
            <a:miter lim="800000"/>
            <a:headEnd/>
            <a:tailEnd/>
          </a:ln>
          <a:effectLst/>
        </p:spPr>
      </p:pic>
      <p:pic>
        <p:nvPicPr>
          <p:cNvPr id="2055" name="Picture 7"/>
          <p:cNvPicPr>
            <a:picLocks noChangeAspect="1" noChangeArrowheads="1"/>
          </p:cNvPicPr>
          <p:nvPr/>
        </p:nvPicPr>
        <p:blipFill>
          <a:blip r:embed="rId7" cstate="print"/>
          <a:srcRect/>
          <a:stretch>
            <a:fillRect/>
          </a:stretch>
        </p:blipFill>
        <p:spPr bwMode="auto">
          <a:xfrm>
            <a:off x="104775" y="1255713"/>
            <a:ext cx="5129139" cy="3151187"/>
          </a:xfrm>
          <a:prstGeom prst="rect">
            <a:avLst/>
          </a:prstGeom>
          <a:noFill/>
          <a:ln w="9525">
            <a:noFill/>
            <a:miter lim="800000"/>
            <a:headEnd/>
            <a:tailEnd/>
          </a:ln>
        </p:spPr>
      </p:pic>
      <p:sp>
        <p:nvSpPr>
          <p:cNvPr id="11" name="Action Button: Return 10">
            <a:hlinkClick r:id="rId8" action="ppaction://hlinksldjump" highlightClick="1"/>
          </p:cNvPr>
          <p:cNvSpPr/>
          <p:nvPr/>
        </p:nvSpPr>
        <p:spPr>
          <a:xfrm>
            <a:off x="4176215" y="6434919"/>
            <a:ext cx="723331" cy="423081"/>
          </a:xfrm>
          <a:prstGeom prst="actionButtonRetur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HYDRAULICAL ANALYSIS – HP PRV 2</a:t>
            </a:r>
            <a:endParaRPr lang="en-US" sz="2000" dirty="0">
              <a:solidFill>
                <a:srgbClr val="B2B2B2"/>
              </a:solidFill>
              <a:latin typeface="Calibri" pitchFamily="34" charset="0"/>
            </a:endParaRPr>
          </a:p>
        </p:txBody>
      </p:sp>
      <p:sp>
        <p:nvSpPr>
          <p:cNvPr id="4156" name="Text Box 8"/>
          <p:cNvSpPr txBox="1">
            <a:spLocks noChangeArrowheads="1"/>
          </p:cNvSpPr>
          <p:nvPr/>
        </p:nvSpPr>
        <p:spPr bwMode="auto">
          <a:xfrm>
            <a:off x="12700" y="495300"/>
            <a:ext cx="9169400" cy="738664"/>
          </a:xfrm>
          <a:prstGeom prst="rect">
            <a:avLst/>
          </a:prstGeom>
          <a:noFill/>
          <a:ln w="25400">
            <a:noFill/>
            <a:miter lim="800000"/>
            <a:headEnd/>
            <a:tailEnd/>
          </a:ln>
        </p:spPr>
        <p:txBody>
          <a:bodyPr wrap="square">
            <a:spAutoFit/>
          </a:bodyPr>
          <a:lstStyle/>
          <a:p>
            <a:pPr algn="just">
              <a:spcBef>
                <a:spcPct val="50000"/>
              </a:spcBef>
            </a:pPr>
            <a:r>
              <a:rPr lang="it-IT" sz="1400" dirty="0" smtClean="0">
                <a:latin typeface="Calibri" pitchFamily="34" charset="0"/>
              </a:rPr>
              <a:t>In this analysis we wanted to simulate that all the water of the arena (fully impermeable) is going to part in front of it. Layer of 15 cm of HP-PRV and 35 cm of gravel where considered in the design. For safety  the soil was considered slightly permeable (k=0.0007 mm/s).  No piping system is adopted for this zone.</a:t>
            </a:r>
            <a:endParaRPr lang="it-IT" sz="1400" dirty="0">
              <a:latin typeface="Calibri" pitchFamily="34" charset="0"/>
            </a:endParaRPr>
          </a:p>
        </p:txBody>
      </p:sp>
      <p:pic>
        <p:nvPicPr>
          <p:cNvPr id="2" name="Picture 2"/>
          <p:cNvPicPr>
            <a:picLocks noChangeAspect="1" noChangeArrowheads="1"/>
          </p:cNvPicPr>
          <p:nvPr/>
        </p:nvPicPr>
        <p:blipFill>
          <a:blip r:embed="rId2" cstate="print"/>
          <a:srcRect/>
          <a:stretch>
            <a:fillRect/>
          </a:stretch>
        </p:blipFill>
        <p:spPr bwMode="auto">
          <a:xfrm>
            <a:off x="126999" y="1262742"/>
            <a:ext cx="5067301" cy="3102429"/>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138113" y="4568825"/>
            <a:ext cx="5056187" cy="695873"/>
          </a:xfrm>
          <a:prstGeom prst="rect">
            <a:avLst/>
          </a:prstGeom>
          <a:noFill/>
          <a:ln w="9525">
            <a:noFill/>
            <a:miter lim="800000"/>
            <a:headEnd/>
            <a:tailEnd/>
          </a:ln>
        </p:spPr>
      </p:pic>
      <p:pic>
        <p:nvPicPr>
          <p:cNvPr id="4100" name="Picture 4"/>
          <p:cNvPicPr>
            <a:picLocks noChangeAspect="1" noChangeArrowheads="1"/>
          </p:cNvPicPr>
          <p:nvPr/>
        </p:nvPicPr>
        <p:blipFill>
          <a:blip r:embed="rId4" cstate="print"/>
          <a:srcRect/>
          <a:stretch>
            <a:fillRect/>
          </a:stretch>
        </p:blipFill>
        <p:spPr bwMode="auto">
          <a:xfrm>
            <a:off x="5301822" y="1270000"/>
            <a:ext cx="3722052" cy="2527300"/>
          </a:xfrm>
          <a:prstGeom prst="rect">
            <a:avLst/>
          </a:prstGeom>
          <a:noFill/>
          <a:ln w="9525">
            <a:noFill/>
            <a:miter lim="800000"/>
            <a:headEnd/>
            <a:tailEnd/>
          </a:ln>
          <a:effectLst/>
        </p:spPr>
      </p:pic>
      <p:pic>
        <p:nvPicPr>
          <p:cNvPr id="4101" name="Picture 5"/>
          <p:cNvPicPr>
            <a:picLocks noChangeAspect="1" noChangeArrowheads="1"/>
          </p:cNvPicPr>
          <p:nvPr/>
        </p:nvPicPr>
        <p:blipFill>
          <a:blip r:embed="rId5" cstate="print"/>
          <a:srcRect/>
          <a:stretch>
            <a:fillRect/>
          </a:stretch>
        </p:blipFill>
        <p:spPr bwMode="auto">
          <a:xfrm>
            <a:off x="5295900" y="3852090"/>
            <a:ext cx="3693586" cy="935810"/>
          </a:xfrm>
          <a:prstGeom prst="rect">
            <a:avLst/>
          </a:prstGeom>
          <a:noFill/>
          <a:ln w="9525">
            <a:noFill/>
            <a:miter lim="800000"/>
            <a:headEnd/>
            <a:tailEnd/>
          </a:ln>
          <a:effectLst/>
        </p:spPr>
      </p:pic>
      <p:sp>
        <p:nvSpPr>
          <p:cNvPr id="9" name="Action Button: Return 8">
            <a:hlinkClick r:id="rId6" action="ppaction://hlinksldjump" highlightClick="1"/>
          </p:cNvPr>
          <p:cNvSpPr/>
          <p:nvPr/>
        </p:nvSpPr>
        <p:spPr>
          <a:xfrm>
            <a:off x="4176215" y="6434919"/>
            <a:ext cx="723331" cy="423081"/>
          </a:xfrm>
          <a:prstGeom prst="actionButtonRetur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MATERIAL NEEDED – Economical Proposal</a:t>
            </a:r>
            <a:endParaRPr lang="en-US" sz="2000" dirty="0">
              <a:solidFill>
                <a:srgbClr val="B2B2B2"/>
              </a:solidFill>
              <a:latin typeface="Calibri" pitchFamily="34" charset="0"/>
            </a:endParaRPr>
          </a:p>
        </p:txBody>
      </p:sp>
      <p:graphicFrame>
        <p:nvGraphicFramePr>
          <p:cNvPr id="3" name="Table 2"/>
          <p:cNvGraphicFramePr>
            <a:graphicFrameLocks noGrp="1"/>
          </p:cNvGraphicFramePr>
          <p:nvPr/>
        </p:nvGraphicFramePr>
        <p:xfrm>
          <a:off x="419099" y="533403"/>
          <a:ext cx="8089902" cy="4226552"/>
        </p:xfrm>
        <a:graphic>
          <a:graphicData uri="http://schemas.openxmlformats.org/drawingml/2006/table">
            <a:tbl>
              <a:tblPr/>
              <a:tblGrid>
                <a:gridCol w="3315534"/>
                <a:gridCol w="795728"/>
                <a:gridCol w="795728"/>
                <a:gridCol w="795728"/>
                <a:gridCol w="795728"/>
                <a:gridCol w="795728"/>
                <a:gridCol w="795728"/>
              </a:tblGrid>
              <a:tr h="184727">
                <a:tc>
                  <a:txBody>
                    <a:bodyPr/>
                    <a:lstStyle/>
                    <a:p>
                      <a:pPr algn="ctr" fontAlgn="b"/>
                      <a:r>
                        <a:rPr lang="en-US" sz="1200" b="0" i="0" u="none" strike="noStrike" dirty="0">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latin typeface="Calibri"/>
                        </a:rPr>
                        <a:t>HP PRV 1</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latin typeface="Calibri"/>
                        </a:rPr>
                        <a:t>HP PRV 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latin typeface="Calibri"/>
                        </a:rPr>
                        <a:t>PRV 1</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latin typeface="Calibri"/>
                        </a:rPr>
                        <a:t>PRV 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rowSpan="3">
                  <a:txBody>
                    <a:bodyPr/>
                    <a:lstStyle/>
                    <a:p>
                      <a:pPr algn="ctr" fontAlgn="b"/>
                      <a:r>
                        <a:rPr lang="en-US" sz="1200" b="1" i="0" u="none" strike="noStrike">
                          <a:solidFill>
                            <a:srgbClr val="000000"/>
                          </a:solidFill>
                          <a:latin typeface="Calibri"/>
                        </a:rPr>
                        <a:t>TOTAL</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Area [m2]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1778</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410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2100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4155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Equivalent Linear length [m]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600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1188</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endParaRPr lang="en-US" sz="1200" b="0" i="0" u="none" strike="noStrike">
                        <a:solidFill>
                          <a:srgbClr val="000000"/>
                        </a:solidFill>
                        <a:latin typeface="Calibri"/>
                      </a:endParaRPr>
                    </a:p>
                  </a:txBody>
                  <a:tcPr marL="9236" marR="9236" marT="923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a:noFill/>
                    </a:lnL>
                    <a:lnR w="6350" cap="flat" cmpd="sng" algn="ctr">
                      <a:solidFill>
                        <a:srgbClr val="000000"/>
                      </a:solidFill>
                      <a:prstDash val="solid"/>
                      <a:round/>
                      <a:headEnd type="none" w="med" len="med"/>
                      <a:tailEnd type="none" w="med" len="med"/>
                    </a:lnR>
                    <a:lnT>
                      <a:noFill/>
                    </a:lnT>
                    <a:lnB>
                      <a:noFill/>
                    </a:lnB>
                  </a:tcPr>
                </a:tc>
                <a:tc rowSpan="10">
                  <a:txBody>
                    <a:bodyPr/>
                    <a:lstStyle/>
                    <a:p>
                      <a:pPr algn="ctr" fontAlgn="b"/>
                      <a:r>
                        <a:rPr lang="en-US" sz="1200" b="0" i="0" u="none" strike="noStrike">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Excavation [mm]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380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500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Geotextile on the total surface  [y/n]</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y</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y</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n</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n</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Gravel thickness [mm]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350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LP PRV thickness [mm]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rgbClr val="000000"/>
                          </a:solidFill>
                          <a:latin typeface="Calibri"/>
                        </a:rPr>
                        <a:t>250</a:t>
                      </a:r>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HP PRV thickness [mm]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150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150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Aestetic PRV thickness [mm]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150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150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Concrete holed pipe Din600 Dout704 [m]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60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External surface of the pipe [m2]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132.7009</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Excavation volume [m3]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675.64</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205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a:solidFill>
                            <a:srgbClr val="000000"/>
                          </a:solidFill>
                          <a:latin typeface="Calibri"/>
                        </a:rPr>
                        <a:t>880.6</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Plastic foil [m2]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70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a:solidFill>
                            <a:srgbClr val="000000"/>
                          </a:solidFill>
                          <a:latin typeface="Calibri"/>
                        </a:rPr>
                        <a:t>70.0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Geotextile on the surface [m2]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1778</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410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a:solidFill>
                            <a:srgbClr val="000000"/>
                          </a:solidFill>
                          <a:latin typeface="Calibri"/>
                        </a:rPr>
                        <a:t>2188.0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Geotextile on the edges  [m2]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600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1188</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a:solidFill>
                            <a:srgbClr val="000000"/>
                          </a:solidFill>
                          <a:latin typeface="Calibri"/>
                        </a:rPr>
                        <a:t>1788.0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Geotextile on the pipes [m2]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132.7009</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a:solidFill>
                            <a:srgbClr val="000000"/>
                          </a:solidFill>
                          <a:latin typeface="Calibri"/>
                        </a:rPr>
                        <a:t>132.7</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Gravel volume [m3]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143.5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a:solidFill>
                            <a:srgbClr val="000000"/>
                          </a:solidFill>
                          <a:latin typeface="Calibri"/>
                        </a:rPr>
                        <a:t>143.5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LP PRV volume [m3]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rgbClr val="000000"/>
                          </a:solidFill>
                          <a:latin typeface="Calibri"/>
                        </a:rPr>
                        <a:t>444.5</a:t>
                      </a:r>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a:solidFill>
                            <a:srgbClr val="000000"/>
                          </a:solidFill>
                          <a:latin typeface="Calibri"/>
                        </a:rPr>
                        <a:t>408.9</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HP PRV volume [m3]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266.7</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61.5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a:solidFill>
                            <a:srgbClr val="000000"/>
                          </a:solidFill>
                          <a:latin typeface="Calibri"/>
                        </a:rPr>
                        <a:t>328.2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Aestetic PRV volume [m3]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315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623.25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dirty="0">
                          <a:solidFill>
                            <a:srgbClr val="000000"/>
                          </a:solidFill>
                          <a:latin typeface="Calibri"/>
                        </a:rPr>
                        <a:t>938.3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graphicFrame>
        <p:nvGraphicFramePr>
          <p:cNvPr id="4" name="Table 3"/>
          <p:cNvGraphicFramePr>
            <a:graphicFrameLocks noGrp="1"/>
          </p:cNvGraphicFramePr>
          <p:nvPr/>
        </p:nvGraphicFramePr>
        <p:xfrm>
          <a:off x="2717800" y="4921250"/>
          <a:ext cx="3759200" cy="1731645"/>
        </p:xfrm>
        <a:graphic>
          <a:graphicData uri="http://schemas.openxmlformats.org/drawingml/2006/table">
            <a:tbl>
              <a:tblPr/>
              <a:tblGrid>
                <a:gridCol w="2540000"/>
                <a:gridCol w="609600"/>
                <a:gridCol w="609600"/>
              </a:tblGrid>
              <a:tr h="190500">
                <a:tc>
                  <a:txBody>
                    <a:bodyPr/>
                    <a:lstStyle/>
                    <a:p>
                      <a:pPr algn="ctr" fontAlgn="b"/>
                      <a:r>
                        <a:rPr lang="en-US" sz="1200" b="1" i="0" u="none" strike="noStrike" dirty="0">
                          <a:solidFill>
                            <a:schemeClr val="tx1"/>
                          </a:solidFill>
                          <a:latin typeface="Calibri"/>
                        </a:rPr>
                        <a:t>Material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chemeClr val="tx1"/>
                          </a:solidFill>
                          <a:latin typeface="Calibri"/>
                        </a:rPr>
                        <a:t>Unit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chemeClr val="tx1"/>
                          </a:solidFill>
                          <a:latin typeface="Calibri"/>
                        </a:rPr>
                        <a:t>Quantity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Gravel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143.5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LP PRV</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chemeClr val="tx1"/>
                          </a:solidFill>
                          <a:latin typeface="Calibri"/>
                        </a:rPr>
                        <a:t>444.5</a:t>
                      </a:r>
                      <a:endParaRPr lang="en-US" sz="1200" b="0" i="0" u="none" strike="noStrike" dirty="0">
                        <a:solidFill>
                          <a:schemeClr val="tx1"/>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HP PRV</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328.2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Aestetic PRV</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938.3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Plastic foil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70.0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Geotextile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4108.7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Excavation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chemeClr val="tx1"/>
                          </a:solidFill>
                          <a:latin typeface="Calibri"/>
                        </a:rPr>
                        <a:t>880.6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Concrete holed pipe Din600 Dout704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chemeClr val="tx1"/>
                          </a:solidFill>
                          <a:latin typeface="Calibri"/>
                        </a:rPr>
                        <a:t>60.0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5" name="Action Button: Return 4">
            <a:hlinkClick r:id="rId2" action="ppaction://hlinksldjump" highlightClick="1"/>
          </p:cNvPr>
          <p:cNvSpPr/>
          <p:nvPr/>
        </p:nvSpPr>
        <p:spPr>
          <a:xfrm>
            <a:off x="8211187" y="6050290"/>
            <a:ext cx="723331" cy="423081"/>
          </a:xfrm>
          <a:prstGeom prst="actionButtonRetur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MATERIAL NEEDED – Ecological Proposal</a:t>
            </a:r>
            <a:endParaRPr lang="en-US" sz="2000" dirty="0">
              <a:solidFill>
                <a:srgbClr val="B2B2B2"/>
              </a:solidFill>
              <a:latin typeface="Calibri" pitchFamily="34" charset="0"/>
            </a:endParaRPr>
          </a:p>
        </p:txBody>
      </p:sp>
      <p:graphicFrame>
        <p:nvGraphicFramePr>
          <p:cNvPr id="3" name="Table 2"/>
          <p:cNvGraphicFramePr>
            <a:graphicFrameLocks noGrp="1"/>
          </p:cNvGraphicFramePr>
          <p:nvPr/>
        </p:nvGraphicFramePr>
        <p:xfrm>
          <a:off x="419099" y="533403"/>
          <a:ext cx="8089902" cy="4317992"/>
        </p:xfrm>
        <a:graphic>
          <a:graphicData uri="http://schemas.openxmlformats.org/drawingml/2006/table">
            <a:tbl>
              <a:tblPr/>
              <a:tblGrid>
                <a:gridCol w="3315534"/>
                <a:gridCol w="795728"/>
                <a:gridCol w="795728"/>
                <a:gridCol w="795728"/>
                <a:gridCol w="795728"/>
                <a:gridCol w="795728"/>
                <a:gridCol w="795728"/>
              </a:tblGrid>
              <a:tr h="184727">
                <a:tc>
                  <a:txBody>
                    <a:bodyPr/>
                    <a:lstStyle/>
                    <a:p>
                      <a:pPr algn="ctr" fontAlgn="b"/>
                      <a:r>
                        <a:rPr lang="en-US" sz="1200" b="0" i="0" u="none" strike="noStrike" dirty="0">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latin typeface="Calibri"/>
                        </a:rPr>
                        <a:t>HP PRV 1</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latin typeface="Calibri"/>
                        </a:rPr>
                        <a:t>HP PRV 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latin typeface="Calibri"/>
                        </a:rPr>
                        <a:t>PRV 1</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rgbClr val="000000"/>
                          </a:solidFill>
                          <a:latin typeface="Calibri"/>
                        </a:rPr>
                        <a:t>PRV 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rowSpan="3">
                  <a:txBody>
                    <a:bodyPr/>
                    <a:lstStyle/>
                    <a:p>
                      <a:pPr algn="ctr" fontAlgn="b"/>
                      <a:r>
                        <a:rPr lang="en-US" sz="1200" b="1" i="0" u="none" strike="noStrike">
                          <a:solidFill>
                            <a:srgbClr val="000000"/>
                          </a:solidFill>
                          <a:latin typeface="Calibri"/>
                        </a:rPr>
                        <a:t>TOTAL</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Area [m2]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1778</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410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2100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4155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Equivalent Linear length [m]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600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1188</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endParaRPr lang="en-US" sz="1200" b="0" i="0" u="none" strike="noStrike">
                        <a:solidFill>
                          <a:srgbClr val="000000"/>
                        </a:solidFill>
                        <a:latin typeface="Calibri"/>
                      </a:endParaRPr>
                    </a:p>
                  </a:txBody>
                  <a:tcPr marL="9236" marR="9236" marT="923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a:noFill/>
                    </a:lnL>
                    <a:lnR w="6350" cap="flat" cmpd="sng" algn="ctr">
                      <a:solidFill>
                        <a:srgbClr val="000000"/>
                      </a:solidFill>
                      <a:prstDash val="solid"/>
                      <a:round/>
                      <a:headEnd type="none" w="med" len="med"/>
                      <a:tailEnd type="none" w="med" len="med"/>
                    </a:lnR>
                    <a:lnT>
                      <a:noFill/>
                    </a:lnT>
                    <a:lnB>
                      <a:noFill/>
                    </a:lnB>
                  </a:tcPr>
                </a:tc>
                <a:tc rowSpan="10">
                  <a:txBody>
                    <a:bodyPr/>
                    <a:lstStyle/>
                    <a:p>
                      <a:pPr algn="ctr" fontAlgn="b"/>
                      <a:r>
                        <a:rPr lang="en-US" sz="1200" b="0" i="0" u="none" strike="noStrike" dirty="0">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dirty="0">
                          <a:solidFill>
                            <a:schemeClr val="tx1"/>
                          </a:solidFill>
                          <a:latin typeface="Calibri"/>
                        </a:rPr>
                        <a:t>Excavation [mm]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chemeClr val="tx1"/>
                          </a:solidFill>
                          <a:latin typeface="Calibri"/>
                        </a:rPr>
                        <a:t>380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chemeClr val="tx1"/>
                          </a:solidFill>
                          <a:latin typeface="Calibri"/>
                        </a:rPr>
                        <a:t>500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chemeClr val="tx1"/>
                          </a:solidFill>
                          <a:latin typeface="Calibri"/>
                        </a:rPr>
                        <a:t>380</a:t>
                      </a:r>
                      <a:endParaRPr lang="en-US" sz="1200" b="0" i="0" u="none" strike="noStrike" dirty="0">
                        <a:solidFill>
                          <a:schemeClr val="tx1"/>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chemeClr val="tx1"/>
                          </a:solidFill>
                          <a:latin typeface="Calibri"/>
                        </a:rPr>
                        <a:t>380</a:t>
                      </a:r>
                      <a:endParaRPr lang="en-US" sz="1200" b="0" i="0" u="none" strike="noStrike" dirty="0">
                        <a:solidFill>
                          <a:schemeClr val="tx1"/>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Geotextile on the total surface  [y/n]</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latin typeface="Calibri"/>
                        </a:rPr>
                        <a:t>y</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y</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rgbClr val="000000"/>
                          </a:solidFill>
                          <a:latin typeface="Calibri"/>
                        </a:rPr>
                        <a:t>y</a:t>
                      </a:r>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rgbClr val="000000"/>
                          </a:solidFill>
                          <a:latin typeface="Calibri"/>
                        </a:rPr>
                        <a:t>y</a:t>
                      </a:r>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Gravel thickness [mm]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latin typeface="Calibri"/>
                        </a:rPr>
                        <a:t>350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LP PRV thickness [mm]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rgbClr val="000000"/>
                          </a:solidFill>
                          <a:latin typeface="Calibri"/>
                        </a:rPr>
                        <a:t>250</a:t>
                      </a:r>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rgbClr val="000000"/>
                          </a:solidFill>
                          <a:latin typeface="Calibri"/>
                        </a:rPr>
                        <a:t>250</a:t>
                      </a:r>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rgbClr val="000000"/>
                          </a:solidFill>
                          <a:latin typeface="Calibri"/>
                        </a:rPr>
                        <a:t>250</a:t>
                      </a:r>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HP PRV thickness [mm]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150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150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Aestetic PRV thickness [mm]</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150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a:solidFill>
                            <a:srgbClr val="000000"/>
                          </a:solidFill>
                          <a:latin typeface="Calibri"/>
                        </a:rPr>
                        <a:t>150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200" b="0" i="0" u="none" strike="noStrike">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 </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r>
              <a:tr h="184727">
                <a:tc>
                  <a:txBody>
                    <a:bodyPr/>
                    <a:lstStyle/>
                    <a:p>
                      <a:pPr algn="ctr" fontAlgn="b"/>
                      <a:r>
                        <a:rPr lang="en-US" sz="1400" b="1" i="0" u="none" strike="noStrike" dirty="0">
                          <a:solidFill>
                            <a:srgbClr val="FF0000"/>
                          </a:solidFill>
                          <a:latin typeface="Calibri"/>
                        </a:rPr>
                        <a:t>Excavation volume [m3]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FF0000"/>
                          </a:solidFill>
                          <a:latin typeface="Calibri"/>
                        </a:rPr>
                        <a:t>675.64</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FF0000"/>
                          </a:solidFill>
                          <a:latin typeface="Calibri"/>
                        </a:rPr>
                        <a:t>205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CH" sz="1400" b="1" i="0" u="none" strike="noStrike" dirty="0" smtClean="0">
                          <a:solidFill>
                            <a:srgbClr val="FF0000"/>
                          </a:solidFill>
                          <a:latin typeface="Calibri"/>
                        </a:rPr>
                        <a:t>798</a:t>
                      </a:r>
                      <a:endParaRPr lang="en-US" sz="1400" b="1" i="0" u="none" strike="noStrike" dirty="0">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FF0000"/>
                          </a:solidFill>
                          <a:latin typeface="Calibri"/>
                        </a:rPr>
                        <a:t>1578.9</a:t>
                      </a:r>
                      <a:endParaRPr lang="en-US" sz="1400" b="1" i="0" u="none" strike="noStrike" dirty="0">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4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400" b="1" i="0" u="none" strike="noStrike" dirty="0" smtClean="0">
                          <a:solidFill>
                            <a:srgbClr val="FF0000"/>
                          </a:solidFill>
                          <a:latin typeface="Calibri"/>
                        </a:rPr>
                        <a:t>3257</a:t>
                      </a:r>
                      <a:endParaRPr lang="en-US" sz="1400" b="1" i="0" u="none" strike="noStrike" dirty="0">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dirty="0">
                          <a:solidFill>
                            <a:srgbClr val="000000"/>
                          </a:solidFill>
                          <a:latin typeface="Calibri"/>
                        </a:rPr>
                        <a:t>Plastic foil [m2]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70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a:solidFill>
                            <a:srgbClr val="000000"/>
                          </a:solidFill>
                          <a:latin typeface="Calibri"/>
                        </a:rPr>
                        <a:t>70.0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400" b="1" i="0" u="none" strike="noStrike" dirty="0" err="1">
                          <a:solidFill>
                            <a:srgbClr val="FF0000"/>
                          </a:solidFill>
                          <a:latin typeface="Calibri"/>
                        </a:rPr>
                        <a:t>Geotextile</a:t>
                      </a:r>
                      <a:r>
                        <a:rPr lang="en-US" sz="1400" b="1" i="0" u="none" strike="noStrike" dirty="0">
                          <a:solidFill>
                            <a:srgbClr val="FF0000"/>
                          </a:solidFill>
                          <a:latin typeface="Calibri"/>
                        </a:rPr>
                        <a:t> on the surface [m2]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FF0000"/>
                          </a:solidFill>
                          <a:latin typeface="Calibri"/>
                        </a:rPr>
                        <a:t>1778</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FF0000"/>
                          </a:solidFill>
                          <a:latin typeface="Calibri"/>
                        </a:rPr>
                        <a:t>410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CH" sz="1400" b="1" i="0" u="none" strike="noStrike" dirty="0" smtClean="0">
                          <a:solidFill>
                            <a:srgbClr val="FF0000"/>
                          </a:solidFill>
                          <a:latin typeface="Calibri"/>
                        </a:rPr>
                        <a:t>2100</a:t>
                      </a:r>
                      <a:endParaRPr lang="en-US" sz="1400" b="1" i="0" u="none" strike="noStrike" dirty="0">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FF0000"/>
                          </a:solidFill>
                          <a:latin typeface="Calibri"/>
                        </a:rPr>
                        <a:t>4155</a:t>
                      </a:r>
                      <a:endParaRPr lang="en-US" sz="1400" b="1" i="0" u="none" strike="noStrike" dirty="0">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400" b="1" i="0" u="none" strike="noStrike">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400" b="1" i="0" u="none" strike="noStrike" dirty="0" smtClean="0">
                          <a:solidFill>
                            <a:srgbClr val="FF0000"/>
                          </a:solidFill>
                          <a:latin typeface="Calibri"/>
                        </a:rPr>
                        <a:t>8843</a:t>
                      </a:r>
                      <a:endParaRPr lang="en-US" sz="1400" b="1" i="0" u="none" strike="noStrike" dirty="0">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Geotextile on the edges  [m2]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rgbClr val="000000"/>
                          </a:solidFill>
                          <a:latin typeface="Calibri"/>
                        </a:rPr>
                        <a:t>-</a:t>
                      </a:r>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rgbClr val="000000"/>
                          </a:solidFill>
                          <a:latin typeface="Calibri"/>
                        </a:rPr>
                        <a:t>-</a:t>
                      </a:r>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dirty="0" smtClean="0">
                          <a:solidFill>
                            <a:srgbClr val="000000"/>
                          </a:solidFill>
                          <a:latin typeface="Calibri"/>
                        </a:rPr>
                        <a:t>0</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Geotextile on the pipes [m2]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dirty="0" smtClean="0">
                          <a:solidFill>
                            <a:srgbClr val="000000"/>
                          </a:solidFill>
                          <a:latin typeface="Calibri"/>
                        </a:rPr>
                        <a:t>-</a:t>
                      </a:r>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dirty="0" smtClean="0">
                          <a:solidFill>
                            <a:srgbClr val="000000"/>
                          </a:solidFill>
                          <a:latin typeface="Calibri"/>
                        </a:rPr>
                        <a:t>0</a:t>
                      </a:r>
                      <a:endParaRPr lang="en-US" sz="1200" b="0" i="0" u="none" strike="noStrike" dirty="0">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Gravel volume [m3]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143.5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a:solidFill>
                            <a:srgbClr val="000000"/>
                          </a:solidFill>
                          <a:latin typeface="Calibri"/>
                        </a:rPr>
                        <a:t>143.5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400" b="1" i="0" u="none" strike="noStrike" dirty="0">
                          <a:solidFill>
                            <a:srgbClr val="FF0000"/>
                          </a:solidFill>
                          <a:latin typeface="Calibri"/>
                        </a:rPr>
                        <a:t>LP PRV volume [m3]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FF0000"/>
                          </a:solidFill>
                          <a:latin typeface="Calibri"/>
                        </a:rPr>
                        <a:t>444.5</a:t>
                      </a:r>
                      <a:endParaRPr lang="en-US" sz="1400" b="1" i="0" u="none" strike="noStrike" dirty="0">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FF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FF0000"/>
                          </a:solidFill>
                          <a:latin typeface="Calibri"/>
                        </a:rPr>
                        <a:t>525</a:t>
                      </a:r>
                      <a:endParaRPr lang="en-US" sz="1400" b="1" i="0" u="none" strike="noStrike" dirty="0">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CH" sz="1400" b="1" i="0" u="none" strike="noStrike" dirty="0" smtClean="0">
                          <a:solidFill>
                            <a:srgbClr val="FF0000"/>
                          </a:solidFill>
                          <a:latin typeface="Calibri"/>
                        </a:rPr>
                        <a:t>1038.75</a:t>
                      </a:r>
                      <a:endParaRPr lang="en-US" sz="1400" b="1" i="0" u="none" strike="noStrike" dirty="0">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400" b="1" i="0" u="none" strike="noStrike" dirty="0">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400" b="1" i="0" u="none" strike="noStrike" dirty="0" smtClean="0">
                          <a:solidFill>
                            <a:srgbClr val="FF0000"/>
                          </a:solidFill>
                          <a:latin typeface="Calibri"/>
                        </a:rPr>
                        <a:t>2008</a:t>
                      </a:r>
                      <a:endParaRPr lang="en-US" sz="1400" b="1" i="0" u="none" strike="noStrike" dirty="0">
                        <a:solidFill>
                          <a:srgbClr val="FF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0">
                <a:tc>
                  <a:txBody>
                    <a:bodyPr/>
                    <a:lstStyle/>
                    <a:p>
                      <a:pPr algn="ctr" fontAlgn="b"/>
                      <a:r>
                        <a:rPr lang="en-US" sz="1200" b="0" i="0" u="none" strike="noStrike">
                          <a:solidFill>
                            <a:srgbClr val="000000"/>
                          </a:solidFill>
                          <a:latin typeface="Calibri"/>
                        </a:rPr>
                        <a:t>HP PRV volume [m3]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266.7</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61.5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a:solidFill>
                            <a:srgbClr val="000000"/>
                          </a:solidFill>
                          <a:latin typeface="Calibri"/>
                        </a:rPr>
                        <a:t>328.2</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84727">
                <a:tc>
                  <a:txBody>
                    <a:bodyPr/>
                    <a:lstStyle/>
                    <a:p>
                      <a:pPr algn="ctr" fontAlgn="b"/>
                      <a:r>
                        <a:rPr lang="en-US" sz="1200" b="0" i="0" u="none" strike="noStrike">
                          <a:solidFill>
                            <a:srgbClr val="000000"/>
                          </a:solidFill>
                          <a:latin typeface="Calibri"/>
                        </a:rPr>
                        <a:t>Aestetic PRV volume [m3]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315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rgbClr val="000000"/>
                          </a:solidFill>
                          <a:latin typeface="Calibri"/>
                        </a:rPr>
                        <a:t>623.25</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endParaRPr lang="en-US" sz="1200" b="0" i="0" u="none" strike="noStrike">
                        <a:solidFill>
                          <a:srgbClr val="000000"/>
                        </a:solidFill>
                        <a:latin typeface="Calibri"/>
                      </a:endParaRP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ctr" fontAlgn="b"/>
                      <a:r>
                        <a:rPr lang="en-US" sz="1200" b="0" i="0" u="none" strike="noStrike" dirty="0">
                          <a:solidFill>
                            <a:srgbClr val="000000"/>
                          </a:solidFill>
                          <a:latin typeface="Calibri"/>
                        </a:rPr>
                        <a:t>938.3</a:t>
                      </a:r>
                    </a:p>
                  </a:txBody>
                  <a:tcPr marL="9236" marR="9236" marT="92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graphicFrame>
        <p:nvGraphicFramePr>
          <p:cNvPr id="4" name="Table 3"/>
          <p:cNvGraphicFramePr>
            <a:graphicFrameLocks noGrp="1"/>
          </p:cNvGraphicFramePr>
          <p:nvPr/>
        </p:nvGraphicFramePr>
        <p:xfrm>
          <a:off x="2688772" y="5037362"/>
          <a:ext cx="3759200" cy="1630680"/>
        </p:xfrm>
        <a:graphic>
          <a:graphicData uri="http://schemas.openxmlformats.org/drawingml/2006/table">
            <a:tbl>
              <a:tblPr/>
              <a:tblGrid>
                <a:gridCol w="2540000"/>
                <a:gridCol w="609600"/>
                <a:gridCol w="609600"/>
              </a:tblGrid>
              <a:tr h="190500">
                <a:tc>
                  <a:txBody>
                    <a:bodyPr/>
                    <a:lstStyle/>
                    <a:p>
                      <a:pPr algn="ctr" fontAlgn="b"/>
                      <a:r>
                        <a:rPr lang="en-US" sz="1200" b="1" i="0" u="none" strike="noStrike" dirty="0">
                          <a:solidFill>
                            <a:schemeClr val="tx1"/>
                          </a:solidFill>
                          <a:latin typeface="Calibri"/>
                        </a:rPr>
                        <a:t>Material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chemeClr val="tx1"/>
                          </a:solidFill>
                          <a:latin typeface="Calibri"/>
                        </a:rPr>
                        <a:t>Unit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1" i="0" u="none" strike="noStrike">
                          <a:solidFill>
                            <a:schemeClr val="tx1"/>
                          </a:solidFill>
                          <a:latin typeface="Calibri"/>
                        </a:rPr>
                        <a:t>Quantity</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Gravel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143.5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400" b="1" i="0" u="none" strike="noStrike" dirty="0">
                          <a:solidFill>
                            <a:srgbClr val="FF0000"/>
                          </a:solidFill>
                          <a:latin typeface="Calibri"/>
                        </a:rPr>
                        <a:t>LP PRV</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FF0000"/>
                          </a:solidFill>
                          <a:latin typeface="Calibri"/>
                        </a:rPr>
                        <a:t>m3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FF0000"/>
                          </a:solidFill>
                          <a:latin typeface="Calibri"/>
                        </a:rPr>
                        <a:t>2008</a:t>
                      </a:r>
                      <a:endParaRPr lang="en-US" sz="1400" b="1" i="0" u="none" strike="noStrike" dirty="0">
                        <a:solidFill>
                          <a:srgbClr val="FF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HP PRV</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328.2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Aestetic PRV</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938.3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200" b="0" i="0" u="none" strike="noStrike">
                          <a:solidFill>
                            <a:schemeClr val="tx1"/>
                          </a:solidFill>
                          <a:latin typeface="Calibri"/>
                        </a:rPr>
                        <a:t>Plastic foil</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m2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200" b="0" i="0" u="none" strike="noStrike">
                          <a:solidFill>
                            <a:schemeClr val="tx1"/>
                          </a:solidFill>
                          <a:latin typeface="Calibri"/>
                        </a:rPr>
                        <a:t>70.0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400" b="1" i="0" u="none" strike="noStrike" dirty="0" err="1">
                          <a:solidFill>
                            <a:srgbClr val="FF0000"/>
                          </a:solidFill>
                          <a:latin typeface="Calibri"/>
                        </a:rPr>
                        <a:t>Geotextile</a:t>
                      </a:r>
                      <a:endParaRPr lang="en-US" sz="1400" b="1" i="0" u="none" strike="noStrike" dirty="0">
                        <a:solidFill>
                          <a:srgbClr val="FF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FF0000"/>
                          </a:solidFill>
                          <a:latin typeface="Calibri"/>
                        </a:rPr>
                        <a:t>m2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FF0000"/>
                          </a:solidFill>
                          <a:latin typeface="Calibri"/>
                        </a:rPr>
                        <a:t>¨8843</a:t>
                      </a:r>
                      <a:endParaRPr lang="en-US" sz="1400" b="1" i="0" u="none" strike="noStrike" dirty="0">
                        <a:solidFill>
                          <a:srgbClr val="FF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90500">
                <a:tc>
                  <a:txBody>
                    <a:bodyPr/>
                    <a:lstStyle/>
                    <a:p>
                      <a:pPr algn="ctr" fontAlgn="b"/>
                      <a:r>
                        <a:rPr lang="en-US" sz="1400" b="1" i="0" u="none" strike="noStrike" dirty="0">
                          <a:solidFill>
                            <a:srgbClr val="FF0000"/>
                          </a:solidFill>
                          <a:latin typeface="Calibri"/>
                        </a:rPr>
                        <a:t>Excavation</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a:solidFill>
                            <a:srgbClr val="FF0000"/>
                          </a:solidFill>
                          <a:latin typeface="Calibri"/>
                        </a:rPr>
                        <a:t>m3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400" b="1" i="0" u="none" strike="noStrike" dirty="0" smtClean="0">
                          <a:solidFill>
                            <a:srgbClr val="FF0000"/>
                          </a:solidFill>
                          <a:latin typeface="Calibri"/>
                        </a:rPr>
                        <a:t>3257</a:t>
                      </a:r>
                      <a:endParaRPr lang="en-US" sz="1400" b="1" i="0" u="none" strike="noStrike" dirty="0">
                        <a:solidFill>
                          <a:srgbClr val="FF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6" name="Action Button: Return 5">
            <a:hlinkClick r:id="rId2" action="ppaction://hlinksldjump" highlightClick="1"/>
          </p:cNvPr>
          <p:cNvSpPr/>
          <p:nvPr/>
        </p:nvSpPr>
        <p:spPr>
          <a:xfrm>
            <a:off x="8211187" y="6050290"/>
            <a:ext cx="723331" cy="423081"/>
          </a:xfrm>
          <a:prstGeom prst="actionButtonRetur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PLACING / COMPACTION TECHNIQUES</a:t>
            </a:r>
            <a:endParaRPr lang="en-US" sz="2000" dirty="0">
              <a:solidFill>
                <a:srgbClr val="B2B2B2"/>
              </a:solidFill>
              <a:latin typeface="Calibri" pitchFamily="34" charset="0"/>
            </a:endParaRPr>
          </a:p>
        </p:txBody>
      </p:sp>
      <p:pic>
        <p:nvPicPr>
          <p:cNvPr id="10" name="Picture 2"/>
          <p:cNvPicPr>
            <a:picLocks noChangeAspect="1" noChangeArrowheads="1"/>
          </p:cNvPicPr>
          <p:nvPr/>
        </p:nvPicPr>
        <p:blipFill>
          <a:blip r:embed="rId2" cstate="print"/>
          <a:srcRect l="245" t="887" r="245" b="656"/>
          <a:stretch>
            <a:fillRect/>
          </a:stretch>
        </p:blipFill>
        <p:spPr bwMode="auto">
          <a:xfrm>
            <a:off x="457200" y="1943101"/>
            <a:ext cx="8229600" cy="3989729"/>
          </a:xfrm>
          <a:prstGeom prst="rect">
            <a:avLst/>
          </a:prstGeom>
          <a:noFill/>
          <a:ln w="9525">
            <a:solidFill>
              <a:schemeClr val="bg1">
                <a:lumMod val="75000"/>
              </a:schemeClr>
            </a:solidFill>
            <a:miter lim="800000"/>
            <a:headEnd/>
            <a:tailEnd/>
          </a:ln>
        </p:spPr>
      </p:pic>
      <p:sp>
        <p:nvSpPr>
          <p:cNvPr id="16" name="TextBox 15"/>
          <p:cNvSpPr txBox="1"/>
          <p:nvPr/>
        </p:nvSpPr>
        <p:spPr>
          <a:xfrm>
            <a:off x="434114" y="626912"/>
            <a:ext cx="8252686" cy="1154162"/>
          </a:xfrm>
          <a:prstGeom prst="rect">
            <a:avLst/>
          </a:prstGeom>
          <a:noFill/>
        </p:spPr>
        <p:txBody>
          <a:bodyPr wrap="square" rtlCol="0">
            <a:spAutoFit/>
          </a:bodyPr>
          <a:lstStyle/>
          <a:p>
            <a:pPr marL="111125" indent="-111125">
              <a:tabLst>
                <a:tab pos="111125" algn="l"/>
              </a:tabLst>
            </a:pPr>
            <a:r>
              <a:rPr lang="en-US" sz="1600" b="0" dirty="0" smtClean="0"/>
              <a:t>Many methods available to place pervious concrete</a:t>
            </a:r>
          </a:p>
          <a:p>
            <a:pPr marL="111125" indent="-111125">
              <a:spcAft>
                <a:spcPts val="600"/>
              </a:spcAft>
              <a:tabLst>
                <a:tab pos="111125" algn="l"/>
              </a:tabLst>
            </a:pPr>
            <a:r>
              <a:rPr lang="en-US" sz="1600" dirty="0" smtClean="0"/>
              <a:t>D</a:t>
            </a:r>
            <a:r>
              <a:rPr lang="en-US" sz="1600" b="0" dirty="0" smtClean="0"/>
              <a:t>epending on the application, importance of leveling, compaction and finishing can vary.</a:t>
            </a:r>
          </a:p>
          <a:p>
            <a:pPr>
              <a:tabLst>
                <a:tab pos="0" algn="l"/>
              </a:tabLst>
            </a:pPr>
            <a:r>
              <a:rPr lang="en-US" sz="1600" dirty="0" smtClean="0"/>
              <a:t>The table below summarizes requirements of each application and provides guidance to place the pervious concrete accordingly.</a:t>
            </a:r>
          </a:p>
        </p:txBody>
      </p:sp>
      <p:sp>
        <p:nvSpPr>
          <p:cNvPr id="5" name="Action Button: Return 4">
            <a:hlinkClick r:id="rId3" action="ppaction://hlinksldjump" highlightClick="1"/>
          </p:cNvPr>
          <p:cNvSpPr/>
          <p:nvPr/>
        </p:nvSpPr>
        <p:spPr>
          <a:xfrm>
            <a:off x="8211187" y="6122862"/>
            <a:ext cx="723331" cy="423081"/>
          </a:xfrm>
          <a:prstGeom prst="actionButtonRetur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STRUCTURAL ANALYSIS – Validation of our proposal</a:t>
            </a:r>
            <a:endParaRPr lang="en-US" sz="2000" dirty="0">
              <a:solidFill>
                <a:srgbClr val="B2B2B2"/>
              </a:solidFill>
              <a:latin typeface="Calibri" pitchFamily="34" charset="0"/>
            </a:endParaRPr>
          </a:p>
        </p:txBody>
      </p:sp>
      <p:sp>
        <p:nvSpPr>
          <p:cNvPr id="4156" name="Text Box 8"/>
          <p:cNvSpPr txBox="1">
            <a:spLocks noChangeArrowheads="1"/>
          </p:cNvSpPr>
          <p:nvPr/>
        </p:nvSpPr>
        <p:spPr bwMode="auto">
          <a:xfrm>
            <a:off x="12700" y="495300"/>
            <a:ext cx="9169400" cy="954107"/>
          </a:xfrm>
          <a:prstGeom prst="rect">
            <a:avLst/>
          </a:prstGeom>
          <a:noFill/>
          <a:ln w="25400">
            <a:noFill/>
            <a:miter lim="800000"/>
            <a:headEnd/>
            <a:tailEnd/>
          </a:ln>
        </p:spPr>
        <p:txBody>
          <a:bodyPr wrap="square">
            <a:spAutoFit/>
          </a:bodyPr>
          <a:lstStyle/>
          <a:p>
            <a:pPr algn="just">
              <a:spcBef>
                <a:spcPct val="50000"/>
              </a:spcBef>
            </a:pPr>
            <a:r>
              <a:rPr lang="it-IT" sz="1400" dirty="0" smtClean="0">
                <a:latin typeface="Calibri" pitchFamily="34" charset="0"/>
              </a:rPr>
              <a:t>Structural verifications were carried out for the following loads:</a:t>
            </a:r>
          </a:p>
          <a:p>
            <a:pPr algn="just">
              <a:spcBef>
                <a:spcPct val="50000"/>
              </a:spcBef>
              <a:buFont typeface="Arial" pitchFamily="34" charset="0"/>
              <a:buChar char="•"/>
            </a:pPr>
            <a:r>
              <a:rPr lang="it-IT" sz="1400" dirty="0" smtClean="0">
                <a:latin typeface="Calibri" pitchFamily="34" charset="0"/>
              </a:rPr>
              <a:t> 12 Tonnes and 4-wheels vehicle in the entrance, where HP PRV is designed</a:t>
            </a:r>
          </a:p>
          <a:p>
            <a:pPr algn="just">
              <a:spcBef>
                <a:spcPct val="50000"/>
              </a:spcBef>
              <a:buFont typeface="Arial" pitchFamily="34" charset="0"/>
              <a:buChar char="•"/>
            </a:pPr>
            <a:r>
              <a:rPr lang="it-IT" sz="1400" dirty="0" smtClean="0">
                <a:latin typeface="Calibri" pitchFamily="34" charset="0"/>
              </a:rPr>
              <a:t> Golf Electric Car and Ambulance (3.5 Tonnes) in the path , where </a:t>
            </a:r>
            <a:r>
              <a:rPr lang="it-IT" sz="1400" dirty="0" smtClean="0">
                <a:latin typeface="Calibri" pitchFamily="34" charset="0"/>
              </a:rPr>
              <a:t>Decorative PRV </a:t>
            </a:r>
            <a:r>
              <a:rPr lang="it-IT" sz="1400" dirty="0" smtClean="0">
                <a:latin typeface="Calibri" pitchFamily="34" charset="0"/>
              </a:rPr>
              <a:t>is designed</a:t>
            </a:r>
            <a:endParaRPr lang="it-IT" sz="1400" dirty="0">
              <a:latin typeface="Calibri" pitchFamily="34" charset="0"/>
            </a:endParaRPr>
          </a:p>
        </p:txBody>
      </p:sp>
      <p:sp>
        <p:nvSpPr>
          <p:cNvPr id="8" name="Action Button: Return 7">
            <a:hlinkClick r:id="rId2" action="ppaction://hlinksldjump" highlightClick="1"/>
          </p:cNvPr>
          <p:cNvSpPr/>
          <p:nvPr/>
        </p:nvSpPr>
        <p:spPr>
          <a:xfrm>
            <a:off x="4205244" y="6434919"/>
            <a:ext cx="723331" cy="423081"/>
          </a:xfrm>
          <a:prstGeom prst="actionButtonRetur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Table 8"/>
          <p:cNvGraphicFramePr>
            <a:graphicFrameLocks noGrp="1"/>
          </p:cNvGraphicFramePr>
          <p:nvPr/>
        </p:nvGraphicFramePr>
        <p:xfrm>
          <a:off x="204715" y="1477375"/>
          <a:ext cx="8707273" cy="5039097"/>
        </p:xfrm>
        <a:graphic>
          <a:graphicData uri="http://schemas.openxmlformats.org/drawingml/2006/table">
            <a:tbl>
              <a:tblPr/>
              <a:tblGrid>
                <a:gridCol w="3176102"/>
                <a:gridCol w="831836"/>
                <a:gridCol w="691397"/>
                <a:gridCol w="3176102"/>
                <a:gridCol w="831836"/>
              </a:tblGrid>
              <a:tr h="200758">
                <a:tc gridSpan="2">
                  <a:txBody>
                    <a:bodyPr/>
                    <a:lstStyle/>
                    <a:p>
                      <a:pPr algn="ctr" fontAlgn="b"/>
                      <a:r>
                        <a:rPr lang="en-US" sz="1400" b="1" i="0" u="none" strike="noStrike" dirty="0" smtClean="0">
                          <a:solidFill>
                            <a:srgbClr val="000000"/>
                          </a:solidFill>
                          <a:latin typeface="Calibri"/>
                        </a:rPr>
                        <a:t>HP PERVIA</a:t>
                      </a:r>
                      <a:endParaRPr lang="en-US" sz="1200" b="0" i="0" u="none" strike="noStrike" dirty="0">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gridSpan="2">
                  <a:txBody>
                    <a:bodyPr/>
                    <a:lstStyle/>
                    <a:p>
                      <a:pPr algn="ctr" fontAlgn="b"/>
                      <a:r>
                        <a:rPr lang="en-US" sz="1400" b="1" i="0" u="none" strike="noStrike" dirty="0" smtClean="0">
                          <a:solidFill>
                            <a:srgbClr val="000000"/>
                          </a:solidFill>
                          <a:latin typeface="Calibri"/>
                        </a:rPr>
                        <a:t>DECORATIVE PERVIA</a:t>
                      </a:r>
                      <a:endParaRPr lang="en-US" sz="1400" b="1" i="0" u="none" strike="noStrike" dirty="0">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r>
              <a:tr h="200758">
                <a:tc>
                  <a:txBody>
                    <a:bodyPr/>
                    <a:lstStyle/>
                    <a:p>
                      <a:pPr algn="l" fontAlgn="b"/>
                      <a:endParaRPr lang="en-US" sz="1200" b="0" i="0" u="none" strike="noStrike" dirty="0">
                        <a:solidFill>
                          <a:srgbClr val="000000"/>
                        </a:solidFill>
                        <a:latin typeface="Calibri"/>
                      </a:endParaRPr>
                    </a:p>
                  </a:txBody>
                  <a:tcPr marL="7545" marR="7545" marT="75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dirty="0">
                        <a:solidFill>
                          <a:srgbClr val="000000"/>
                        </a:solidFill>
                        <a:latin typeface="Calibri"/>
                      </a:endParaRPr>
                    </a:p>
                  </a:txBody>
                  <a:tcPr marL="7545" marR="7545" marT="75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dirty="0">
                        <a:solidFill>
                          <a:srgbClr val="000000"/>
                        </a:solidFill>
                        <a:latin typeface="Calibri"/>
                      </a:endParaRPr>
                    </a:p>
                  </a:txBody>
                  <a:tcPr marL="7545" marR="7545" marT="7545" marB="0" anchor="b">
                    <a:lnL>
                      <a:noFill/>
                    </a:lnL>
                    <a:lnR>
                      <a:noFill/>
                    </a:lnR>
                    <a:lnT>
                      <a:noFill/>
                    </a:lnT>
                    <a:lnB>
                      <a:noFill/>
                    </a:lnB>
                  </a:tcPr>
                </a:tc>
                <a:tc>
                  <a:txBody>
                    <a:bodyPr/>
                    <a:lstStyle/>
                    <a:p>
                      <a:pPr algn="l" fontAlgn="b"/>
                      <a:endParaRPr lang="en-US" sz="1200" b="0" i="0" u="none" strike="noStrike">
                        <a:solidFill>
                          <a:srgbClr val="000000"/>
                        </a:solidFill>
                        <a:latin typeface="Calibri"/>
                      </a:endParaRPr>
                    </a:p>
                  </a:txBody>
                  <a:tcPr marL="7545" marR="7545" marT="75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Indirect Tensile Splitting Strength [Mpa]</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3.6</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Indirect Tensile Splitting Strength [Mpa]</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2.7</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Flexural strength [Mpa]</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4</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Flexural strength [Mpa]</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3</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alfa cc</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0.85</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alfa cc</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0.85</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gamma material</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1.5</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gamma material</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1.5</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max flexural strength achievable</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2.27</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max flexural strength achievable</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1.70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endParaRPr lang="en-US" sz="1200" b="0" i="0" u="none" strike="noStrike">
                        <a:solidFill>
                          <a:srgbClr val="000000"/>
                        </a:solidFill>
                        <a:latin typeface="Calibri"/>
                      </a:endParaRPr>
                    </a:p>
                  </a:txBody>
                  <a:tcPr marL="7545" marR="7545" marT="75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a:noFill/>
                    </a:lnL>
                    <a:lnR>
                      <a:noFill/>
                    </a:lnR>
                    <a:lnT>
                      <a:noFill/>
                    </a:lnT>
                    <a:lnB>
                      <a:noFill/>
                    </a:lnB>
                  </a:tcPr>
                </a:tc>
                <a:tc>
                  <a:txBody>
                    <a:bodyPr/>
                    <a:lstStyle/>
                    <a:p>
                      <a:pPr algn="l" fontAlgn="b"/>
                      <a:endParaRPr lang="en-US" sz="1200" b="0" i="0" u="none" strike="noStrike">
                        <a:solidFill>
                          <a:srgbClr val="000000"/>
                        </a:solidFill>
                        <a:latin typeface="Calibri"/>
                      </a:endParaRPr>
                    </a:p>
                  </a:txBody>
                  <a:tcPr marL="7545" marR="7545" marT="75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Q real [kN]</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60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Q real [kN]</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8.75</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gamma load</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1.6</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gamma load</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1.6</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Q design [kN]</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96</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Q design [kN]</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14</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a [mm]</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500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a [mm]</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350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b[mm]</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500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b[mm]</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500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s (thickness) [mm]</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150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s (thickness) [mm]</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150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E [Mpa]</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16000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E [Mpa]</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16000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Poisson's ratio</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0.2</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Poisson's ratio</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0.2</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K (modulus of soil) [Mpa/mm]</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0.2</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K (modulus of soil) [Mpa/mm]</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0.05</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 </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latin typeface="Calibri"/>
                        </a:rPr>
                        <a:t> </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 </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latin typeface="Calibri"/>
                        </a:rPr>
                        <a:t> </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a (equivalent radius of the loaded area) [mm]</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282.09</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a (equivalent radius of the loaded area) [mm]</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236.02</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D (=Et^3/(12(1-poisson^2))) </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4687500000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D (=Et^3/(12(1-poisson^2))) </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4687500000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l=(D/k)^0.25</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391.27</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l=(D/k)^0.25</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553.34</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 </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latin typeface="Calibri"/>
                        </a:rPr>
                        <a:t> </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 </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200" b="0" i="0" u="none" strike="noStrike">
                          <a:solidFill>
                            <a:srgbClr val="000000"/>
                          </a:solidFill>
                          <a:latin typeface="Calibri"/>
                        </a:rPr>
                        <a:t> </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00758">
                <a:tc>
                  <a:txBody>
                    <a:bodyPr/>
                    <a:lstStyle/>
                    <a:p>
                      <a:pPr algn="l" fontAlgn="b"/>
                      <a:r>
                        <a:rPr lang="en-US" sz="1200" b="0" i="0" u="none" strike="noStrike">
                          <a:solidFill>
                            <a:srgbClr val="000000"/>
                          </a:solidFill>
                          <a:latin typeface="Calibri"/>
                        </a:rPr>
                        <a:t>Stress (load in the center) [Mpa]</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2.21</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Stress (load in the center) [Mpa]</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0.50</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200758">
                <a:tc>
                  <a:txBody>
                    <a:bodyPr/>
                    <a:lstStyle/>
                    <a:p>
                      <a:pPr algn="l" fontAlgn="b"/>
                      <a:r>
                        <a:rPr lang="en-US" sz="1200" b="0" i="0" u="none" strike="noStrike">
                          <a:solidFill>
                            <a:srgbClr val="000000"/>
                          </a:solidFill>
                          <a:latin typeface="Calibri"/>
                        </a:rPr>
                        <a:t>Stress (load on the border) [Mpa]</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1.13</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a:solidFill>
                            <a:srgbClr val="000000"/>
                          </a:solidFill>
                          <a:latin typeface="Calibri"/>
                        </a:rPr>
                        <a:t>Stress (load on the border) [Mpa]</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0.33</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200758">
                <a:tc>
                  <a:txBody>
                    <a:bodyPr/>
                    <a:lstStyle/>
                    <a:p>
                      <a:pPr algn="l" fontAlgn="b"/>
                      <a:r>
                        <a:rPr lang="en-US" sz="1200" b="0" i="0" u="none" strike="noStrike">
                          <a:solidFill>
                            <a:srgbClr val="000000"/>
                          </a:solidFill>
                          <a:latin typeface="Calibri"/>
                        </a:rPr>
                        <a:t>Stress (load on the corner) [Mpa]</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a:solidFill>
                            <a:srgbClr val="000000"/>
                          </a:solidFill>
                          <a:latin typeface="Calibri"/>
                        </a:rPr>
                        <a:t>-0.15</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200" b="0" i="0" u="none" strike="noStrike">
                        <a:solidFill>
                          <a:srgbClr val="000000"/>
                        </a:solidFill>
                        <a:latin typeface="Calibri"/>
                      </a:endParaRP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200" b="0" i="0" u="none" strike="noStrike" dirty="0">
                          <a:solidFill>
                            <a:srgbClr val="000000"/>
                          </a:solidFill>
                          <a:latin typeface="Calibri"/>
                        </a:rPr>
                        <a:t>Stress (load on the corner) [</a:t>
                      </a:r>
                      <a:r>
                        <a:rPr lang="en-US" sz="1200" b="0" i="0" u="none" strike="noStrike" dirty="0" err="1">
                          <a:solidFill>
                            <a:srgbClr val="000000"/>
                          </a:solidFill>
                          <a:latin typeface="Calibri"/>
                        </a:rPr>
                        <a:t>Mpa</a:t>
                      </a:r>
                      <a:r>
                        <a:rPr lang="en-US" sz="1200" b="0" i="0" u="none" strike="noStrike" dirty="0">
                          <a:solidFill>
                            <a:srgbClr val="000000"/>
                          </a:solidFill>
                          <a:latin typeface="Calibri"/>
                        </a:rPr>
                        <a:t>]</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sz="1200" b="0" i="0" u="none" strike="noStrike" dirty="0">
                          <a:solidFill>
                            <a:srgbClr val="000000"/>
                          </a:solidFill>
                          <a:latin typeface="Calibri"/>
                        </a:rPr>
                        <a:t>0.49</a:t>
                      </a:r>
                    </a:p>
                  </a:txBody>
                  <a:tcPr marL="7545" marR="7545" marT="75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76200" y="76200"/>
            <a:ext cx="8991600" cy="384175"/>
          </a:xfrm>
          <a:prstGeom prst="rect">
            <a:avLst/>
          </a:prstGeom>
          <a:noFill/>
          <a:ln w="9525">
            <a:solidFill>
              <a:schemeClr val="tx1"/>
            </a:solidFill>
            <a:miter lim="800000"/>
            <a:headEnd/>
            <a:tailEnd/>
          </a:ln>
        </p:spPr>
        <p:txBody>
          <a:bodyPr lIns="100584" rIns="100584">
            <a:spAutoFit/>
          </a:bodyPr>
          <a:lstStyle/>
          <a:p>
            <a:pPr>
              <a:lnSpc>
                <a:spcPct val="95000"/>
              </a:lnSpc>
            </a:pPr>
            <a:r>
              <a:rPr lang="it-IT" sz="2000" b="1" dirty="0" smtClean="0">
                <a:solidFill>
                  <a:schemeClr val="tx2"/>
                </a:solidFill>
                <a:latin typeface="Calibri" pitchFamily="34" charset="0"/>
              </a:rPr>
              <a:t>ADDITIONAL DRAINAGE SYSTEM – Example of Suppliers</a:t>
            </a:r>
            <a:endParaRPr lang="en-US" sz="2000" dirty="0">
              <a:solidFill>
                <a:srgbClr val="B2B2B2"/>
              </a:solidFill>
              <a:latin typeface="Calibri" pitchFamily="34" charset="0"/>
            </a:endParaRPr>
          </a:p>
        </p:txBody>
      </p:sp>
      <p:pic>
        <p:nvPicPr>
          <p:cNvPr id="24578" name="Picture 2"/>
          <p:cNvPicPr>
            <a:picLocks noChangeAspect="1" noChangeArrowheads="1"/>
          </p:cNvPicPr>
          <p:nvPr/>
        </p:nvPicPr>
        <p:blipFill>
          <a:blip r:embed="rId2" cstate="print"/>
          <a:srcRect b="74512"/>
          <a:stretch>
            <a:fillRect/>
          </a:stretch>
        </p:blipFill>
        <p:spPr bwMode="auto">
          <a:xfrm>
            <a:off x="4284619" y="633462"/>
            <a:ext cx="4262481" cy="1488061"/>
          </a:xfrm>
          <a:prstGeom prst="rect">
            <a:avLst/>
          </a:prstGeom>
          <a:noFill/>
          <a:ln w="9525">
            <a:noFill/>
            <a:miter lim="800000"/>
            <a:headEnd/>
            <a:tailEnd/>
          </a:ln>
        </p:spPr>
      </p:pic>
      <p:pic>
        <p:nvPicPr>
          <p:cNvPr id="57346" name="Picture 2"/>
          <p:cNvPicPr>
            <a:picLocks noChangeAspect="1" noChangeArrowheads="1"/>
          </p:cNvPicPr>
          <p:nvPr/>
        </p:nvPicPr>
        <p:blipFill>
          <a:blip r:embed="rId3" cstate="print"/>
          <a:srcRect/>
          <a:stretch>
            <a:fillRect/>
          </a:stretch>
        </p:blipFill>
        <p:spPr bwMode="auto">
          <a:xfrm>
            <a:off x="209097" y="838881"/>
            <a:ext cx="2788104" cy="1084263"/>
          </a:xfrm>
          <a:prstGeom prst="rect">
            <a:avLst/>
          </a:prstGeom>
          <a:noFill/>
          <a:ln w="9525">
            <a:noFill/>
            <a:miter lim="800000"/>
            <a:headEnd/>
            <a:tailEnd/>
          </a:ln>
        </p:spPr>
      </p:pic>
      <p:pic>
        <p:nvPicPr>
          <p:cNvPr id="10" name="Picture 2"/>
          <p:cNvPicPr>
            <a:picLocks noChangeAspect="1" noChangeArrowheads="1"/>
          </p:cNvPicPr>
          <p:nvPr/>
        </p:nvPicPr>
        <p:blipFill>
          <a:blip r:embed="rId2" cstate="print"/>
          <a:srcRect t="28046" b="53006"/>
          <a:stretch>
            <a:fillRect/>
          </a:stretch>
        </p:blipFill>
        <p:spPr bwMode="auto">
          <a:xfrm>
            <a:off x="2568566" y="2057400"/>
            <a:ext cx="6410334" cy="1663700"/>
          </a:xfrm>
          <a:prstGeom prst="rect">
            <a:avLst/>
          </a:prstGeom>
          <a:noFill/>
          <a:ln w="9525">
            <a:noFill/>
            <a:miter lim="800000"/>
            <a:headEnd/>
            <a:tailEnd/>
          </a:ln>
        </p:spPr>
      </p:pic>
      <p:pic>
        <p:nvPicPr>
          <p:cNvPr id="57347" name="Picture 3"/>
          <p:cNvPicPr>
            <a:picLocks noChangeAspect="1" noChangeArrowheads="1"/>
          </p:cNvPicPr>
          <p:nvPr/>
        </p:nvPicPr>
        <p:blipFill>
          <a:blip r:embed="rId4" cstate="print"/>
          <a:srcRect/>
          <a:stretch>
            <a:fillRect/>
          </a:stretch>
        </p:blipFill>
        <p:spPr bwMode="auto">
          <a:xfrm>
            <a:off x="3081339" y="3900466"/>
            <a:ext cx="5681662" cy="2671783"/>
          </a:xfrm>
          <a:prstGeom prst="rect">
            <a:avLst/>
          </a:prstGeom>
          <a:noFill/>
          <a:ln w="9525">
            <a:noFill/>
            <a:miter lim="800000"/>
            <a:headEnd/>
            <a:tailEnd/>
          </a:ln>
        </p:spPr>
      </p:pic>
      <p:cxnSp>
        <p:nvCxnSpPr>
          <p:cNvPr id="14" name="Straight Connector 13"/>
          <p:cNvCxnSpPr/>
          <p:nvPr/>
        </p:nvCxnSpPr>
        <p:spPr>
          <a:xfrm>
            <a:off x="266700" y="3822700"/>
            <a:ext cx="8737600" cy="0"/>
          </a:xfrm>
          <a:prstGeom prst="line">
            <a:avLst/>
          </a:prstGeom>
          <a:ln w="22225">
            <a:solidFill>
              <a:srgbClr val="002060"/>
            </a:solidFill>
          </a:ln>
        </p:spPr>
        <p:style>
          <a:lnRef idx="1">
            <a:schemeClr val="accent1"/>
          </a:lnRef>
          <a:fillRef idx="0">
            <a:schemeClr val="accent1"/>
          </a:fillRef>
          <a:effectRef idx="0">
            <a:schemeClr val="accent1"/>
          </a:effectRef>
          <a:fontRef idx="minor">
            <a:schemeClr val="tx1"/>
          </a:fontRef>
        </p:style>
      </p:cxnSp>
      <p:pic>
        <p:nvPicPr>
          <p:cNvPr id="57348" name="Picture 4"/>
          <p:cNvPicPr>
            <a:picLocks noChangeAspect="1" noChangeArrowheads="1"/>
          </p:cNvPicPr>
          <p:nvPr/>
        </p:nvPicPr>
        <p:blipFill>
          <a:blip r:embed="rId5" cstate="print"/>
          <a:srcRect/>
          <a:stretch>
            <a:fillRect/>
          </a:stretch>
        </p:blipFill>
        <p:spPr bwMode="auto">
          <a:xfrm>
            <a:off x="0" y="4929135"/>
            <a:ext cx="2971800" cy="854128"/>
          </a:xfrm>
          <a:prstGeom prst="rect">
            <a:avLst/>
          </a:prstGeom>
          <a:noFill/>
          <a:ln w="9525">
            <a:noFill/>
            <a:miter lim="800000"/>
            <a:headEnd/>
            <a:tailEnd/>
          </a:ln>
        </p:spPr>
      </p:pic>
      <p:sp>
        <p:nvSpPr>
          <p:cNvPr id="16" name="Action Button: Return 15">
            <a:hlinkClick r:id="rId6" action="ppaction://hlinksldjump" highlightClick="1"/>
          </p:cNvPr>
          <p:cNvSpPr/>
          <p:nvPr/>
        </p:nvSpPr>
        <p:spPr>
          <a:xfrm>
            <a:off x="4205244" y="6434919"/>
            <a:ext cx="723331" cy="423081"/>
          </a:xfrm>
          <a:prstGeom prst="actionButtonReturn">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Blank">
  <a:themeElements>
    <a:clrScheme name="1_Blank 3">
      <a:dk1>
        <a:srgbClr val="000000"/>
      </a:dk1>
      <a:lt1>
        <a:srgbClr val="FFFFFF"/>
      </a:lt1>
      <a:dk2>
        <a:srgbClr val="000000"/>
      </a:dk2>
      <a:lt2>
        <a:srgbClr val="FFFFCC"/>
      </a:lt2>
      <a:accent1>
        <a:srgbClr val="FFFFCC"/>
      </a:accent1>
      <a:accent2>
        <a:srgbClr val="BEC8FA"/>
      </a:accent2>
      <a:accent3>
        <a:srgbClr val="FFFFFF"/>
      </a:accent3>
      <a:accent4>
        <a:srgbClr val="000000"/>
      </a:accent4>
      <a:accent5>
        <a:srgbClr val="FFFFE2"/>
      </a:accent5>
      <a:accent6>
        <a:srgbClr val="ACB5E3"/>
      </a:accent6>
      <a:hlink>
        <a:srgbClr val="000082"/>
      </a:hlink>
      <a:folHlink>
        <a:srgbClr val="4673B9"/>
      </a:folHlink>
    </a:clrScheme>
    <a:fontScheme name="1_Blan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Blank 1">
        <a:dk1>
          <a:srgbClr val="000000"/>
        </a:dk1>
        <a:lt1>
          <a:srgbClr val="FFFFFF"/>
        </a:lt1>
        <a:dk2>
          <a:srgbClr val="000000"/>
        </a:dk2>
        <a:lt2>
          <a:srgbClr val="000000"/>
        </a:lt2>
        <a:accent1>
          <a:srgbClr val="FFFFFF"/>
        </a:accent1>
        <a:accent2>
          <a:srgbClr val="B2B2B2"/>
        </a:accent2>
        <a:accent3>
          <a:srgbClr val="FFFFFF"/>
        </a:accent3>
        <a:accent4>
          <a:srgbClr val="000000"/>
        </a:accent4>
        <a:accent5>
          <a:srgbClr val="FFFFFF"/>
        </a:accent5>
        <a:accent6>
          <a:srgbClr val="A1A1A1"/>
        </a:accent6>
        <a:hlink>
          <a:srgbClr val="808080"/>
        </a:hlink>
        <a:folHlink>
          <a:srgbClr val="DDDDDD"/>
        </a:folHlink>
      </a:clrScheme>
      <a:clrMap bg1="lt1" tx1="dk1" bg2="lt2" tx2="dk2" accent1="accent1" accent2="accent2" accent3="accent3" accent4="accent4" accent5="accent5" accent6="accent6" hlink="hlink" folHlink="folHlink"/>
    </a:extraClrScheme>
    <a:extraClrScheme>
      <a:clrScheme name="1_Blank 2">
        <a:dk1>
          <a:srgbClr val="000000"/>
        </a:dk1>
        <a:lt1>
          <a:srgbClr val="FFFFFF"/>
        </a:lt1>
        <a:dk2>
          <a:srgbClr val="000000"/>
        </a:dk2>
        <a:lt2>
          <a:srgbClr val="FFFFCC"/>
        </a:lt2>
        <a:accent1>
          <a:srgbClr val="FFFFCC"/>
        </a:accent1>
        <a:accent2>
          <a:srgbClr val="CBD478"/>
        </a:accent2>
        <a:accent3>
          <a:srgbClr val="FFFFFF"/>
        </a:accent3>
        <a:accent4>
          <a:srgbClr val="000000"/>
        </a:accent4>
        <a:accent5>
          <a:srgbClr val="FFFFE2"/>
        </a:accent5>
        <a:accent6>
          <a:srgbClr val="B8C06C"/>
        </a:accent6>
        <a:hlink>
          <a:srgbClr val="00582C"/>
        </a:hlink>
        <a:folHlink>
          <a:srgbClr val="669652"/>
        </a:folHlink>
      </a:clrScheme>
      <a:clrMap bg1="lt1" tx1="dk1" bg2="lt2" tx2="dk2" accent1="accent1" accent2="accent2" accent3="accent3" accent4="accent4" accent5="accent5" accent6="accent6" hlink="hlink" folHlink="folHlink"/>
    </a:extraClrScheme>
    <a:extraClrScheme>
      <a:clrScheme name="1_Blank 3">
        <a:dk1>
          <a:srgbClr val="000000"/>
        </a:dk1>
        <a:lt1>
          <a:srgbClr val="FFFFFF"/>
        </a:lt1>
        <a:dk2>
          <a:srgbClr val="000000"/>
        </a:dk2>
        <a:lt2>
          <a:srgbClr val="FFFFCC"/>
        </a:lt2>
        <a:accent1>
          <a:srgbClr val="FFFFCC"/>
        </a:accent1>
        <a:accent2>
          <a:srgbClr val="BEC8FA"/>
        </a:accent2>
        <a:accent3>
          <a:srgbClr val="FFFFFF"/>
        </a:accent3>
        <a:accent4>
          <a:srgbClr val="000000"/>
        </a:accent4>
        <a:accent5>
          <a:srgbClr val="FFFFE2"/>
        </a:accent5>
        <a:accent6>
          <a:srgbClr val="ACB5E3"/>
        </a:accent6>
        <a:hlink>
          <a:srgbClr val="000082"/>
        </a:hlink>
        <a:folHlink>
          <a:srgbClr val="4673B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novation Initiatives Template">
  <a:themeElements>
    <a:clrScheme name="">
      <a:dk1>
        <a:srgbClr val="000000"/>
      </a:dk1>
      <a:lt1>
        <a:srgbClr val="FFFFFF"/>
      </a:lt1>
      <a:dk2>
        <a:srgbClr val="595959"/>
      </a:dk2>
      <a:lt2>
        <a:srgbClr val="D8D8D8"/>
      </a:lt2>
      <a:accent1>
        <a:srgbClr val="17557B"/>
      </a:accent1>
      <a:accent2>
        <a:srgbClr val="79A2B3"/>
      </a:accent2>
      <a:accent3>
        <a:srgbClr val="FFFFFF"/>
      </a:accent3>
      <a:accent4>
        <a:srgbClr val="000000"/>
      </a:accent4>
      <a:accent5>
        <a:srgbClr val="ABB4BF"/>
      </a:accent5>
      <a:accent6>
        <a:srgbClr val="6D92A2"/>
      </a:accent6>
      <a:hlink>
        <a:srgbClr val="000000"/>
      </a:hlink>
      <a:folHlink>
        <a:srgbClr val="000000"/>
      </a:folHlink>
    </a:clrScheme>
    <a:fontScheme name="P&amp;IT Template 2009">
      <a:majorFont>
        <a:latin typeface="Arial"/>
        <a:ea typeface=""/>
        <a:cs typeface="Arial"/>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400" b="1"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P&amp;IT Template 2009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amp;IT Template 2009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amp;IT Template 2009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amp;IT Template 2009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amp;IT Template 2009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amp;IT Template 2009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amp;IT Template 2009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amp;IT Template 2009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amp;IT Template 2009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amp;IT Template 2009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amp;IT Template 2009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amp;IT Template 2009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P&amp;IT Template 2009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3D6E81"/>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2550</Words>
  <Application>Microsoft Office PowerPoint</Application>
  <PresentationFormat>On-screen Show (4:3)</PresentationFormat>
  <Paragraphs>684</Paragraphs>
  <Slides>31</Slides>
  <Notes>0</Notes>
  <HiddenSlides>0</HiddenSlides>
  <MMClips>0</MMClips>
  <ScaleCrop>false</ScaleCrop>
  <HeadingPairs>
    <vt:vector size="4" baseType="variant">
      <vt:variant>
        <vt:lpstr>Theme</vt:lpstr>
      </vt:variant>
      <vt:variant>
        <vt:i4>2</vt:i4>
      </vt:variant>
      <vt:variant>
        <vt:lpstr>Slide Titles</vt:lpstr>
      </vt:variant>
      <vt:variant>
        <vt:i4>31</vt:i4>
      </vt:variant>
    </vt:vector>
  </HeadingPairs>
  <TitlesOfParts>
    <vt:vector size="33" baseType="lpstr">
      <vt:lpstr>1_Blank</vt:lpstr>
      <vt:lpstr>Innovation Initiatives Template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Pervious Concrete vs. Asphalt Value Chain</vt:lpstr>
      <vt:lpstr>Pervious Concrete vs. Asphalt  Value Chain</vt:lpstr>
      <vt:lpstr>Pervious Concrete vs. Asphalt Value Chain</vt:lpstr>
      <vt:lpstr>Pervious Concrete vs. Asphalt Value Chain</vt:lpstr>
      <vt:lpstr>Pervious Concrete vs. Asphalt Value Chain</vt:lpstr>
      <vt:lpstr>Pervious Concrete vs. Asphalt Value Chain</vt:lpstr>
      <vt:lpstr>Slide 21</vt:lpstr>
      <vt:lpstr>Slide 22</vt:lpstr>
      <vt:lpstr>Slide 23</vt:lpstr>
      <vt:lpstr>Slide 24</vt:lpstr>
      <vt:lpstr>Slide 25</vt:lpstr>
      <vt:lpstr>Slide 26</vt:lpstr>
      <vt:lpstr>Slide 27</vt:lpstr>
      <vt:lpstr>Slide 28</vt:lpstr>
      <vt:lpstr>Slide 29</vt:lpstr>
      <vt:lpstr>Slide 30</vt:lpstr>
      <vt:lpstr>Slide 31</vt:lpstr>
    </vt:vector>
  </TitlesOfParts>
  <Company>Cemex</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Davide Zampini</dc:creator>
  <cp:lastModifiedBy>Julien</cp:lastModifiedBy>
  <cp:revision>951</cp:revision>
  <dcterms:created xsi:type="dcterms:W3CDTF">2008-06-16T19:42:18Z</dcterms:created>
  <dcterms:modified xsi:type="dcterms:W3CDTF">2015-01-28T09:52:24Z</dcterms:modified>
</cp:coreProperties>
</file>