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306" r:id="rId5"/>
    <p:sldId id="326" r:id="rId6"/>
  </p:sldIdLst>
  <p:sldSz cx="9144000" cy="6858000" type="screen4x3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3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32"/>
    <a:srgbClr val="2C608B"/>
    <a:srgbClr val="999B9F"/>
    <a:srgbClr val="2C618C"/>
    <a:srgbClr val="811A24"/>
    <a:srgbClr val="262E7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06799F8-075E-4A3A-A7F6-7FBC6576F1A4}" styleName="Styl z motywem 2 — Ak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1" autoAdjust="0"/>
    <p:restoredTop sz="96120" autoAdjust="0"/>
  </p:normalViewPr>
  <p:slideViewPr>
    <p:cSldViewPr>
      <p:cViewPr varScale="1">
        <p:scale>
          <a:sx n="68" d="100"/>
          <a:sy n="68" d="100"/>
        </p:scale>
        <p:origin x="1470" y="72"/>
      </p:cViewPr>
      <p:guideLst>
        <p:guide orient="horz" pos="2160"/>
        <p:guide pos="2880"/>
        <p:guide orient="horz" pos="331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gio Javelly" userId="c8a41959-c137-4c0d-9189-c8bfea8efd38" providerId="ADAL" clId="{49F9E2A2-B1EB-4055-ADD9-E065E380FFFD}"/>
    <pc:docChg chg="custSel delSld modSld">
      <pc:chgData name="Sergio Javelly" userId="c8a41959-c137-4c0d-9189-c8bfea8efd38" providerId="ADAL" clId="{49F9E2A2-B1EB-4055-ADD9-E065E380FFFD}" dt="2018-11-21T13:44:38.359" v="2" actId="478"/>
      <pc:docMkLst>
        <pc:docMk/>
      </pc:docMkLst>
      <pc:sldChg chg="delSp">
        <pc:chgData name="Sergio Javelly" userId="c8a41959-c137-4c0d-9189-c8bfea8efd38" providerId="ADAL" clId="{49F9E2A2-B1EB-4055-ADD9-E065E380FFFD}" dt="2018-11-21T13:44:38.359" v="2" actId="478"/>
        <pc:sldMkLst>
          <pc:docMk/>
          <pc:sldMk cId="0" sldId="306"/>
        </pc:sldMkLst>
        <pc:spChg chg="del">
          <ac:chgData name="Sergio Javelly" userId="c8a41959-c137-4c0d-9189-c8bfea8efd38" providerId="ADAL" clId="{49F9E2A2-B1EB-4055-ADD9-E065E380FFFD}" dt="2018-11-21T13:44:38.359" v="2" actId="478"/>
          <ac:spMkLst>
            <pc:docMk/>
            <pc:sldMk cId="0" sldId="306"/>
            <ac:spMk id="2" creationId="{00000000-0000-0000-0000-000000000000}"/>
          </ac:spMkLst>
        </pc:spChg>
      </pc:sldChg>
    </pc:docChg>
  </pc:docChgLst>
  <pc:docChgLst>
    <pc:chgData name="Sergio Javelly" userId="c8a41959-c137-4c0d-9189-c8bfea8efd38" providerId="ADAL" clId="{3B943ADA-D6F9-4516-BEA3-BAFB246C9361}"/>
    <pc:docChg chg="delSld">
      <pc:chgData name="Sergio Javelly" userId="c8a41959-c137-4c0d-9189-c8bfea8efd38" providerId="ADAL" clId="{3B943ADA-D6F9-4516-BEA3-BAFB246C9361}" dt="2018-12-10T18:16:16.705" v="0" actId="2696"/>
      <pc:docMkLst>
        <pc:docMk/>
      </pc:docMkLst>
      <pc:sldChg chg="del">
        <pc:chgData name="Sergio Javelly" userId="c8a41959-c137-4c0d-9189-c8bfea8efd38" providerId="ADAL" clId="{3B943ADA-D6F9-4516-BEA3-BAFB246C9361}" dt="2018-12-10T18:16:16.705" v="0" actId="2696"/>
        <pc:sldMkLst>
          <pc:docMk/>
          <pc:sldMk cId="506904302" sldId="310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CE342-D8D2-4B18-976F-D6B42818E121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FBC93-882D-428B-B370-757C845F6F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951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2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mplate neogem-01.png"/>
          <p:cNvPicPr>
            <a:picLocks noChangeAspect="1"/>
          </p:cNvPicPr>
          <p:nvPr userDrawn="1"/>
        </p:nvPicPr>
        <p:blipFill>
          <a:blip r:embed="rId2" cstate="print"/>
          <a:srcRect b="14444"/>
          <a:stretch>
            <a:fillRect/>
          </a:stretch>
        </p:blipFill>
        <p:spPr>
          <a:xfrm>
            <a:off x="0" y="0"/>
            <a:ext cx="9144000" cy="58674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5105400" y="6621774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 hidden="1">
            <a:extLst>
              <a:ext uri="{FF2B5EF4-FFF2-40B4-BE49-F238E27FC236}">
                <a16:creationId xmlns:a16="http://schemas.microsoft.com/office/drawing/2014/main" id="{E0A14620-1501-4F64-8F6C-549F7FB0F69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216596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4" name="Obiekt 3" hidden="1">
                        <a:extLst>
                          <a:ext uri="{FF2B5EF4-FFF2-40B4-BE49-F238E27FC236}">
                            <a16:creationId xmlns:a16="http://schemas.microsoft.com/office/drawing/2014/main" id="{E0A14620-1501-4F64-8F6C-549F7FB0F69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template neogem-02.png"/>
          <p:cNvPicPr>
            <a:picLocks noChangeAspect="1"/>
          </p:cNvPicPr>
          <p:nvPr userDrawn="1"/>
        </p:nvPicPr>
        <p:blipFill>
          <a:blip r:embed="rId6" cstate="print"/>
          <a:srcRect t="90000"/>
          <a:stretch>
            <a:fillRect/>
          </a:stretch>
        </p:blipFill>
        <p:spPr>
          <a:xfrm>
            <a:off x="-76200" y="6019800"/>
            <a:ext cx="8935640" cy="685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8BD7B1-3D04-495D-B30A-A24982411D08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mplate neogem-03.png"/>
          <p:cNvPicPr>
            <a:picLocks noChangeAspect="1"/>
          </p:cNvPicPr>
          <p:nvPr userDrawn="1"/>
        </p:nvPicPr>
        <p:blipFill>
          <a:blip r:embed="rId2" cstate="print"/>
          <a:srcRect l="62791" b="88889"/>
          <a:stretch>
            <a:fillRect/>
          </a:stretch>
        </p:blipFill>
        <p:spPr>
          <a:xfrm>
            <a:off x="5715000" y="152400"/>
            <a:ext cx="3324820" cy="762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3058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template neogem-02.png"/>
          <p:cNvPicPr>
            <a:picLocks noChangeAspect="1"/>
          </p:cNvPicPr>
          <p:nvPr userDrawn="1"/>
        </p:nvPicPr>
        <p:blipFill>
          <a:blip r:embed="rId3" cstate="print"/>
          <a:srcRect t="95556"/>
          <a:stretch>
            <a:fillRect/>
          </a:stretch>
        </p:blipFill>
        <p:spPr>
          <a:xfrm>
            <a:off x="104180" y="6400800"/>
            <a:ext cx="8935640" cy="3048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DC4FB67-2DBE-464E-9A90-8757ACF1245D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mplate neogem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7156" y="0"/>
            <a:ext cx="8929688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962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962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46487D-4817-4A70-BA3A-4E869553AACE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304510050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7" name="Object 6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3.emf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iekt 4" hidden="1">
            <a:extLst>
              <a:ext uri="{FF2B5EF4-FFF2-40B4-BE49-F238E27FC236}">
                <a16:creationId xmlns:a16="http://schemas.microsoft.com/office/drawing/2014/main" id="{F50427AB-2B92-4801-9AB3-DE19FFED81F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8175262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5" name="Obiekt 4" hidden="1">
                        <a:extLst>
                          <a:ext uri="{FF2B5EF4-FFF2-40B4-BE49-F238E27FC236}">
                            <a16:creationId xmlns:a16="http://schemas.microsoft.com/office/drawing/2014/main" id="{F50427AB-2B92-4801-9AB3-DE19FFED81F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DBEC0A75-12A3-4652-82F2-6E035E2EF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0"/>
            <a:ext cx="8305800" cy="1143000"/>
          </a:xfrm>
        </p:spPr>
        <p:txBody>
          <a:bodyPr>
            <a:normAutofit/>
          </a:bodyPr>
          <a:lstStyle/>
          <a:p>
            <a:r>
              <a:rPr lang="pl-PL" dirty="0"/>
              <a:t>n</a:t>
            </a:r>
            <a:r>
              <a:rPr lang="en-US" dirty="0" err="1"/>
              <a:t>eogem</a:t>
            </a:r>
            <a:r>
              <a:rPr lang="pl-PL" dirty="0"/>
              <a:t> </a:t>
            </a:r>
            <a:r>
              <a:rPr lang="pl-PL" dirty="0" err="1"/>
              <a:t>decorative</a:t>
            </a:r>
            <a:r>
              <a:rPr lang="pl-PL" dirty="0"/>
              <a:t> AGG </a:t>
            </a:r>
            <a:br>
              <a:rPr lang="pl-PL" dirty="0"/>
            </a:br>
            <a:r>
              <a:rPr lang="pl-PL" sz="2400" dirty="0"/>
              <a:t>Garden &amp; </a:t>
            </a:r>
            <a:r>
              <a:rPr lang="pl-PL" sz="2400" dirty="0" err="1"/>
              <a:t>Gravion</a:t>
            </a:r>
            <a:r>
              <a:rPr lang="pl-PL" sz="2400" dirty="0"/>
              <a:t> for </a:t>
            </a:r>
            <a:r>
              <a:rPr lang="pl-PL" sz="2400" dirty="0" err="1"/>
              <a:t>green</a:t>
            </a:r>
            <a:r>
              <a:rPr lang="pl-PL" sz="2400" dirty="0"/>
              <a:t> </a:t>
            </a:r>
            <a:r>
              <a:rPr lang="pl-PL" sz="2400" dirty="0" err="1"/>
              <a:t>roofs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21F279-0BC3-402E-86DE-3912E54CA857}"/>
              </a:ext>
            </a:extLst>
          </p:cNvPr>
          <p:cNvSpPr txBox="1"/>
          <p:nvPr/>
        </p:nvSpPr>
        <p:spPr>
          <a:xfrm>
            <a:off x="8880786" y="632460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6FB08BCF-2149-455D-B0DA-107B946670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7532" y="3172310"/>
            <a:ext cx="917698" cy="800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8EA91ED2-65A9-440F-8F51-BBB042AEC6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7641" y="4100340"/>
            <a:ext cx="908747" cy="641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53622934-37C3-4756-BD5E-E17925404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74560" y="0"/>
            <a:ext cx="1569440" cy="1266897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5D8E696B-95F3-4361-9E4B-690E8FD076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3266" y="3174539"/>
            <a:ext cx="852334" cy="1197248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03716C0B-4CEB-4CC6-AEE0-819891A323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58066" y="3572332"/>
            <a:ext cx="852334" cy="1222914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96C9AA6C-466A-4FDD-8CC2-ACB8FA2CBA4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36392" y="3174539"/>
            <a:ext cx="859808" cy="1222914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F147579-076F-42FF-88F2-A9D2B371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19395" y="3507478"/>
            <a:ext cx="905405" cy="1287768"/>
          </a:xfrm>
          <a:prstGeom prst="rect">
            <a:avLst/>
          </a:prstGeom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A99D3FF5-1D58-473A-AD7C-6E7E754D870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00549" y="1295400"/>
            <a:ext cx="3047999" cy="1769709"/>
          </a:xfrm>
          <a:prstGeom prst="rect">
            <a:avLst/>
          </a:prstGeom>
        </p:spPr>
      </p:pic>
      <p:sp>
        <p:nvSpPr>
          <p:cNvPr id="27" name="Content Placeholder 1">
            <a:extLst>
              <a:ext uri="{FF2B5EF4-FFF2-40B4-BE49-F238E27FC236}">
                <a16:creationId xmlns:a16="http://schemas.microsoft.com/office/drawing/2014/main" id="{A65A5526-64DE-4789-8A45-57A07D263670}"/>
              </a:ext>
            </a:extLst>
          </p:cNvPr>
          <p:cNvSpPr txBox="1">
            <a:spLocks/>
          </p:cNvSpPr>
          <p:nvPr/>
        </p:nvSpPr>
        <p:spPr>
          <a:xfrm>
            <a:off x="-1" y="1066801"/>
            <a:ext cx="5549217" cy="5257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CEMEX Operation: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Dolomie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Quarry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Gravel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Pit, Trading, Poland, Greece,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Italy</a:t>
            </a:r>
            <a:endParaRPr lang="de-DE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PSD + GC: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4/8 mm, 8/16 mm, 25/40 mm, 40/80 mm and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others</a:t>
            </a:r>
            <a:endParaRPr lang="pl-PL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Type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Application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l-P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Landscaping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roofs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gardens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path</a:t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band around the house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Interior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decorative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element</a:t>
            </a:r>
          </a:p>
          <a:p>
            <a:pPr marL="285750" indent="-285750">
              <a:buClr>
                <a:srgbClr val="C00000"/>
              </a:buClr>
              <a:buSzPct val="130000"/>
            </a:pPr>
            <a:endParaRPr lang="pl-PL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Unique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Selling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Proposition: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100" dirty="0"/>
              <a:t>wide product portfolio</a:t>
            </a:r>
            <a:r>
              <a:rPr lang="pl-PL" sz="1100" dirty="0"/>
              <a:t>, </a:t>
            </a:r>
            <a:r>
              <a:rPr lang="en-US" sz="1100" dirty="0"/>
              <a:t>a multitude of colors and dimensions</a:t>
            </a:r>
            <a:r>
              <a:rPr lang="pl-PL" sz="1100" dirty="0"/>
              <a:t>, </a:t>
            </a:r>
            <a:r>
              <a:rPr lang="en-US" sz="1100" dirty="0"/>
              <a:t>flexible delivery forms, small packages, Big Bags and loose</a:t>
            </a:r>
            <a:r>
              <a:rPr lang="pl-PL" sz="1100" dirty="0"/>
              <a:t>, </a:t>
            </a:r>
            <a:r>
              <a:rPr lang="en-US" sz="1100" dirty="0"/>
              <a:t>marketing support for clients, franchise program and flexible forms of settlements</a:t>
            </a:r>
          </a:p>
          <a:p>
            <a:pPr marL="285750" indent="-285750">
              <a:buClr>
                <a:srgbClr val="C00000"/>
              </a:buClr>
              <a:buSzPct val="130000"/>
            </a:pPr>
            <a:endParaRPr lang="pl-PL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Technical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Specs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dirty="0"/>
              <a:t>purity of aggregates,</a:t>
            </a:r>
            <a:r>
              <a:rPr lang="pl-PL" sz="1100" dirty="0"/>
              <a:t> </a:t>
            </a:r>
            <a:r>
              <a:rPr lang="en-US" sz="1100" dirty="0"/>
              <a:t>there are no requirements as to the property, the visual aspect is the most important</a:t>
            </a:r>
            <a:r>
              <a:rPr lang="pl-PL" sz="1100" dirty="0"/>
              <a:t>. H</a:t>
            </a:r>
            <a:r>
              <a:rPr lang="en-US" sz="1100" dirty="0" err="1"/>
              <a:t>opper</a:t>
            </a:r>
            <a:r>
              <a:rPr lang="en-US" sz="1100" dirty="0"/>
              <a:t> with weight for big bags</a:t>
            </a:r>
            <a:r>
              <a:rPr lang="pl-PL" sz="1100" dirty="0"/>
              <a:t>, </a:t>
            </a:r>
          </a:p>
          <a:p>
            <a:pPr marL="285750" indent="-285750">
              <a:lnSpc>
                <a:spcPct val="120000"/>
              </a:lnSpc>
              <a:buClr>
                <a:srgbClr val="C00000"/>
              </a:buClr>
              <a:buSzPct val="130000"/>
            </a:pPr>
            <a:r>
              <a:rPr lang="en-US" sz="1100" dirty="0"/>
              <a:t>an automatic or semi-automatic plant for packing small bags or </a:t>
            </a:r>
            <a:r>
              <a:rPr lang="en-US" sz="1100" dirty="0" err="1"/>
              <a:t>outosoring</a:t>
            </a:r>
            <a:r>
              <a:rPr lang="en-US" sz="1100" dirty="0"/>
              <a:t> services</a:t>
            </a:r>
            <a:endParaRPr lang="pl-PL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Clr>
                <a:srgbClr val="C00000"/>
              </a:buClr>
              <a:buSzPct val="130000"/>
            </a:pPr>
            <a:endParaRPr lang="pl-PL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Typical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Clients: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garden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centers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developers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/>
              <a:t>green</a:t>
            </a:r>
            <a:r>
              <a:rPr lang="pl-PL" sz="1100" dirty="0"/>
              <a:t> </a:t>
            </a:r>
            <a:r>
              <a:rPr lang="pl-PL" sz="1100" dirty="0" err="1"/>
              <a:t>roof</a:t>
            </a:r>
            <a:r>
              <a:rPr lang="pl-PL" sz="1100" dirty="0"/>
              <a:t> </a:t>
            </a:r>
            <a:r>
              <a:rPr lang="pl-PL" sz="1100" dirty="0" err="1"/>
              <a:t>contractors</a:t>
            </a:r>
            <a:r>
              <a:rPr lang="pl-PL" sz="1100" dirty="0"/>
              <a:t>, </a:t>
            </a:r>
            <a:r>
              <a:rPr lang="pl-PL" sz="1100" dirty="0" err="1"/>
              <a:t>DIY’s</a:t>
            </a:r>
            <a:r>
              <a:rPr lang="pl-PL" sz="1100" dirty="0"/>
              <a:t>, </a:t>
            </a:r>
            <a:r>
              <a:rPr lang="pl-PL" sz="1100" dirty="0" err="1"/>
              <a:t>dicount</a:t>
            </a:r>
            <a:r>
              <a:rPr lang="pl-PL" sz="1100" dirty="0"/>
              <a:t> stores, </a:t>
            </a:r>
            <a:r>
              <a:rPr lang="pl-PL" sz="1100" dirty="0" err="1"/>
              <a:t>building</a:t>
            </a:r>
            <a:r>
              <a:rPr lang="pl-PL" sz="1100" dirty="0"/>
              <a:t> </a:t>
            </a:r>
            <a:r>
              <a:rPr lang="pl-PL" sz="1100" dirty="0" err="1"/>
              <a:t>warehauses</a:t>
            </a:r>
            <a:r>
              <a:rPr lang="pl-PL" sz="1100" dirty="0"/>
              <a:t>, </a:t>
            </a:r>
            <a:r>
              <a:rPr lang="pl-PL" sz="1100" dirty="0" err="1"/>
              <a:t>Indyviduals</a:t>
            </a:r>
            <a:r>
              <a:rPr lang="pl-PL" sz="1100" dirty="0"/>
              <a:t>, </a:t>
            </a:r>
            <a:r>
              <a:rPr lang="pl-PL" sz="1100" dirty="0" err="1"/>
              <a:t>precast</a:t>
            </a:r>
            <a:r>
              <a:rPr lang="pl-PL" sz="1100" dirty="0"/>
              <a:t> </a:t>
            </a:r>
            <a:r>
              <a:rPr lang="pl-PL" sz="1100" dirty="0" err="1"/>
              <a:t>producers</a:t>
            </a:r>
            <a:r>
              <a:rPr lang="pl-PL" sz="1100" dirty="0"/>
              <a:t>, </a:t>
            </a:r>
            <a:r>
              <a:rPr lang="pl-PL" sz="1100" dirty="0" err="1"/>
              <a:t>camplanies</a:t>
            </a:r>
            <a:r>
              <a:rPr lang="pl-PL" sz="1100" dirty="0"/>
              <a:t> </a:t>
            </a:r>
            <a:r>
              <a:rPr lang="pl-PL" sz="1100" dirty="0" err="1"/>
              <a:t>dealing</a:t>
            </a:r>
            <a:r>
              <a:rPr lang="pl-PL" sz="1100" dirty="0"/>
              <a:t> with </a:t>
            </a:r>
            <a:r>
              <a:rPr lang="pl-PL" sz="1100" dirty="0" err="1"/>
              <a:t>urban</a:t>
            </a:r>
            <a:r>
              <a:rPr lang="pl-PL" sz="1100" dirty="0"/>
              <a:t> </a:t>
            </a:r>
            <a:r>
              <a:rPr lang="pl-PL" sz="1100" dirty="0" err="1"/>
              <a:t>greenery</a:t>
            </a:r>
            <a:endParaRPr lang="pl-PL" sz="1100" dirty="0"/>
          </a:p>
          <a:p>
            <a:pPr marL="285750" indent="-285750">
              <a:buClr>
                <a:srgbClr val="C00000"/>
              </a:buClr>
              <a:buSzPct val="130000"/>
            </a:pPr>
            <a:endParaRPr lang="de-DE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FOB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selling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price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VS.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Av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. CVMC Family FOB Price: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85800" lvl="1">
              <a:buClr>
                <a:srgbClr val="C00000"/>
              </a:buClr>
              <a:buSzPct val="130000"/>
            </a:pP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Garden: 136 USD/t (</a:t>
            </a:r>
            <a:r>
              <a:rPr lang="el-GR" sz="1100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IVC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130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USD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/t) VS.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5,51 USD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/t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685800" lvl="1">
              <a:buClr>
                <a:srgbClr val="C00000"/>
              </a:buClr>
              <a:buSzPct val="130000"/>
            </a:pP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Gravion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: 16,30 USD/t (</a:t>
            </a:r>
            <a:r>
              <a:rPr lang="el-GR" sz="1100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 IVC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78 USD</a:t>
            </a: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/t)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vs. 11,92 USD/t</a:t>
            </a:r>
          </a:p>
          <a:p>
            <a:pPr marL="400050" lvl="1" indent="0">
              <a:buClr>
                <a:srgbClr val="C00000"/>
              </a:buClr>
              <a:buSzPct val="130000"/>
              <a:buNone/>
            </a:pPr>
            <a:r>
              <a:rPr lang="de-DE" sz="11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pl-PL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30000"/>
            </a:pP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Estimated</a:t>
            </a:r>
            <a:r>
              <a:rPr lang="de-DE" sz="1100" b="1" dirty="0">
                <a:latin typeface="Arial" panose="020B0604020202020204" pitchFamily="34" charset="0"/>
                <a:cs typeface="Arial" panose="020B0604020202020204" pitchFamily="34" charset="0"/>
              </a:rPr>
              <a:t> Market Size / Vol.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garden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210 000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tons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Gravion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for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100" dirty="0" err="1">
                <a:latin typeface="Arial" panose="020B0604020202020204" pitchFamily="34" charset="0"/>
                <a:cs typeface="Arial" panose="020B0604020202020204" pitchFamily="34" charset="0"/>
              </a:rPr>
              <a:t>roofs</a:t>
            </a: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- TBD</a:t>
            </a:r>
            <a:endParaRPr lang="de-DE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3">
            <a:extLst>
              <a:ext uri="{FF2B5EF4-FFF2-40B4-BE49-F238E27FC236}">
                <a16:creationId xmlns:a16="http://schemas.microsoft.com/office/drawing/2014/main" id="{0146AB66-EFD4-4D11-9700-52A30076C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53717" y="4877961"/>
            <a:ext cx="930822" cy="1124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4">
            <a:extLst>
              <a:ext uri="{FF2B5EF4-FFF2-40B4-BE49-F238E27FC236}">
                <a16:creationId xmlns:a16="http://schemas.microsoft.com/office/drawing/2014/main" id="{B546A2B8-877C-4B74-8FB6-9FB5CE042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05845" y="4850577"/>
            <a:ext cx="1774941" cy="116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15690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3A2729B170D240BE2B6DC6520067BB" ma:contentTypeVersion="10" ma:contentTypeDescription="Create a new document." ma:contentTypeScope="" ma:versionID="1625c189042078ee53be5862aa7f0d7b">
  <xsd:schema xmlns:xsd="http://www.w3.org/2001/XMLSchema" xmlns:xs="http://www.w3.org/2001/XMLSchema" xmlns:p="http://schemas.microsoft.com/office/2006/metadata/properties" xmlns:ns2="a43ed57a-b9b0-46e7-bcd3-dfc3afbfb1ee" xmlns:ns3="0ce53703-6403-4856-955e-afa203864fa5" targetNamespace="http://schemas.microsoft.com/office/2006/metadata/properties" ma:root="true" ma:fieldsID="25dc8d6dfd9b6e968c9a01d91623afb4" ns2:_="" ns3:_="">
    <xsd:import namespace="a43ed57a-b9b0-46e7-bcd3-dfc3afbfb1ee"/>
    <xsd:import namespace="0ce53703-6403-4856-955e-afa203864f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3ed57a-b9b0-46e7-bcd3-dfc3afbfb1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e53703-6403-4856-955e-afa203864f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9C33CF-685A-452E-B9E5-CECE81C6917F}">
  <ds:schemaRefs>
    <ds:schemaRef ds:uri="http://schemas.openxmlformats.org/package/2006/metadata/core-properties"/>
    <ds:schemaRef ds:uri="0ce53703-6403-4856-955e-afa203864fa5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43ed57a-b9b0-46e7-bcd3-dfc3afbfb1ee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E3B1F5-2A01-4111-832A-EF10931FAD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3ed57a-b9b0-46e7-bcd3-dfc3afbfb1ee"/>
    <ds:schemaRef ds:uri="0ce53703-6403-4856-955e-afa203864f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6DF119-36CC-4B08-87CB-574C3002DA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50</Words>
  <Application>Microsoft Office PowerPoint</Application>
  <PresentationFormat>On-screen Show (4:3)</PresentationFormat>
  <Paragraphs>18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Mangal</vt:lpstr>
      <vt:lpstr>Office Theme</vt:lpstr>
      <vt:lpstr>think-cell Slide</vt:lpstr>
      <vt:lpstr>PowerPoint Presentation</vt:lpstr>
      <vt:lpstr>neogem decorative AGG  Garden &amp; Gravion for green roofs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Susana</dc:creator>
  <cp:lastModifiedBy>Sergio Javelly</cp:lastModifiedBy>
  <cp:revision>229</cp:revision>
  <dcterms:created xsi:type="dcterms:W3CDTF">2016-04-19T07:29:23Z</dcterms:created>
  <dcterms:modified xsi:type="dcterms:W3CDTF">2018-12-10T18:16:18Z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0x0101000E3A2729B170D240BE2B6DC6520067BB</vt:lpwstr>
  </property>
</Properties>
</file>